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2" Type="http://schemas.openxmlformats.org/officeDocument/2006/relationships/custom-properties" Target="docProps/custom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</p:sldIdLst>
  <p:sldSz cy="5143500" cx="9144000"/>
  <p:notesSz cx="6858000" cy="9144000"/>
  <p:embeddedFontLst>
    <p:embeddedFont>
      <p:font typeface="Oswald Medium"/>
      <p:regular r:id="rId43"/>
      <p:bold r:id="rId44"/>
    </p:embeddedFont>
    <p:embeddedFont>
      <p:font typeface="Oswald"/>
      <p:regular r:id="rId45"/>
      <p:bold r:id="rId4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13" Type="http://schemas.openxmlformats.org/officeDocument/2006/relationships/slide" Target="slides/slide8.xml"/><Relationship Id="rId39" Type="http://schemas.openxmlformats.org/officeDocument/2006/relationships/slide" Target="slides/slide34.xml"/><Relationship Id="rId18" Type="http://schemas.openxmlformats.org/officeDocument/2006/relationships/slide" Target="slides/slide13.xml"/><Relationship Id="rId42" Type="http://schemas.openxmlformats.org/officeDocument/2006/relationships/slide" Target="slides/slide37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7" Type="http://schemas.openxmlformats.org/officeDocument/2006/relationships/customXml" Target="../customXml/item1.xml"/><Relationship Id="rId7" Type="http://schemas.openxmlformats.org/officeDocument/2006/relationships/slide" Target="slides/slide2.xml"/><Relationship Id="rId2" Type="http://schemas.openxmlformats.org/officeDocument/2006/relationships/viewProps" Target="viewProps.xml"/><Relationship Id="rId29" Type="http://schemas.openxmlformats.org/officeDocument/2006/relationships/slide" Target="slides/slide24.xml"/><Relationship Id="rId16" Type="http://schemas.openxmlformats.org/officeDocument/2006/relationships/slide" Target="slides/slide11.xml"/><Relationship Id="rId40" Type="http://schemas.openxmlformats.org/officeDocument/2006/relationships/slide" Target="slides/slide35.xml"/><Relationship Id="rId24" Type="http://schemas.openxmlformats.org/officeDocument/2006/relationships/slide" Target="slides/slide19.xml"/><Relationship Id="rId45" Type="http://schemas.openxmlformats.org/officeDocument/2006/relationships/font" Target="fonts/Oswald-regular.fntdata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5" Type="http://schemas.openxmlformats.org/officeDocument/2006/relationships/notesMaster" Target="notesMasters/notesMaster1.xml"/><Relationship Id="rId15" Type="http://schemas.openxmlformats.org/officeDocument/2006/relationships/slide" Target="slides/slide10.xml"/><Relationship Id="rId36" Type="http://schemas.openxmlformats.org/officeDocument/2006/relationships/slide" Target="slides/slide31.xml"/><Relationship Id="rId49" Type="http://schemas.openxmlformats.org/officeDocument/2006/relationships/customXml" Target="../customXml/item3.xml"/><Relationship Id="rId44" Type="http://schemas.openxmlformats.org/officeDocument/2006/relationships/font" Target="fonts/OswaldMedium-bold.fntdata"/><Relationship Id="rId31" Type="http://schemas.openxmlformats.org/officeDocument/2006/relationships/slide" Target="slides/slide26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22" Type="http://schemas.openxmlformats.org/officeDocument/2006/relationships/slide" Target="slides/slide17.xml"/><Relationship Id="rId43" Type="http://schemas.openxmlformats.org/officeDocument/2006/relationships/font" Target="fonts/OswaldMedium-regular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14" Type="http://schemas.openxmlformats.org/officeDocument/2006/relationships/slide" Target="slides/slide9.xml"/><Relationship Id="rId48" Type="http://schemas.openxmlformats.org/officeDocument/2006/relationships/customXml" Target="../customXml/item2.xml"/><Relationship Id="rId8" Type="http://schemas.openxmlformats.org/officeDocument/2006/relationships/slide" Target="slides/slide3.xml"/><Relationship Id="rId3" Type="http://schemas.openxmlformats.org/officeDocument/2006/relationships/presProps" Target="presProps.xml"/><Relationship Id="rId46" Type="http://schemas.openxmlformats.org/officeDocument/2006/relationships/font" Target="fonts/Oswald-bold.fntdata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theme" Target="theme/theme2.xml"/><Relationship Id="rId6" Type="http://schemas.openxmlformats.org/officeDocument/2006/relationships/slide" Target="slides/slide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unsplash.com/@budhelisson" TargetMode="Externa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g35df003850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" name="Google Shape;53;g35df003850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5df0038506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35df0038506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5df0038506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35df0038506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35df0038506_0_1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35df0038506_0_1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@johannes-plenio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5df0038506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35df0038506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35df0038506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35df0038506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5df0038506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35df0038506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5df0038506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35df0038506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35df0038506_0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35df0038506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5df0038506_0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35df0038506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35df0038506_0_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35df0038506_0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35df0038506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35df0038506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https://unsplash.com/@budhelisson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5df0038506_0_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35df0038506_0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5df0038506_0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35df0038506_0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5df0038506_0_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35df0038506_0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35df0038506_0_1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35df0038506_0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35df0038506_0_1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35df0038506_0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@johannes-plenio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35df0038506_0_1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35df0038506_0_1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@johannes-plenio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35df0038506_0_1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35df0038506_0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36b98fbfd4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36b98fbfd4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@johannes-plenio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36b98fbfd40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36b98fbfd40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@johannes-plenio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36b98fbfd40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36b98fbfd40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@johannes-plenio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5df0038506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5df0038506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36b98fbfd40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36b98fbfd40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@johannes-plenio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36b98fbfd40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36b98fbfd40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@johannes-plenio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36b98fbfd40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36b98fbfd40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@johannes-plenio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36b98fbfd40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36b98fbfd40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@johannes-plenio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6b98fbfd40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36b98fbfd40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@johannes-plenio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36b98fbfd40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36b98fbfd40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@johannes-plenio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36b98fbfd40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36b98fbfd40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@johannes-plenio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36b98fbfd40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36b98fbfd40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35df0038506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35df0038506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35df0038506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35df0038506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5df0038506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35df0038506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5df0038506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35df0038506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35df0038506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35df0038506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@johannes-plenio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35df0038506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35df0038506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7" name="Google Shape;47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8" name="Google Shape;48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0" name="Google Shape;20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65475" y="4466275"/>
            <a:ext cx="1266825" cy="590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3" name="Google Shape;23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8" name="Google Shape;28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1" name="Google Shape;31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2" name="Google Shape;32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5" name="Google Shape;35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" name="Google Shape;38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9" name="Google Shape;39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0" name="Google Shape;40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1" name="Google Shape;41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4" name="Google Shape;44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jpg"/><Relationship Id="rId4" Type="http://schemas.openxmlformats.org/officeDocument/2006/relationships/image" Target="../media/image9.png"/><Relationship Id="rId5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3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4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1.jpg"/><Relationship Id="rId4" Type="http://schemas.openxmlformats.org/officeDocument/2006/relationships/image" Target="../media/image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7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4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2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8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6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8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1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9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3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3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8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8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0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0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1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1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5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5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8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0.jpg"/><Relationship Id="rId4" Type="http://schemas.openxmlformats.org/officeDocument/2006/relationships/image" Target="../media/image29.png"/><Relationship Id="rId10" Type="http://schemas.openxmlformats.org/officeDocument/2006/relationships/image" Target="../media/image32.png"/><Relationship Id="rId9" Type="http://schemas.openxmlformats.org/officeDocument/2006/relationships/image" Target="../media/image31.png"/><Relationship Id="rId5" Type="http://schemas.openxmlformats.org/officeDocument/2006/relationships/image" Target="../media/image39.png"/><Relationship Id="rId6" Type="http://schemas.openxmlformats.org/officeDocument/2006/relationships/image" Target="../media/image37.png"/><Relationship Id="rId7" Type="http://schemas.openxmlformats.org/officeDocument/2006/relationships/image" Target="../media/image30.png"/><Relationship Id="rId8" Type="http://schemas.openxmlformats.org/officeDocument/2006/relationships/image" Target="../media/image3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6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3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2025" y="-554625"/>
            <a:ext cx="9332849" cy="5782900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 txBox="1"/>
          <p:nvPr>
            <p:ph idx="1" type="subTitle"/>
          </p:nvPr>
        </p:nvSpPr>
        <p:spPr>
          <a:xfrm>
            <a:off x="3660450" y="3003025"/>
            <a:ext cx="4881300" cy="127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Common Operating Picture</a:t>
            </a:r>
            <a:endParaRPr b="1" sz="30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Blayne Smith</a:t>
            </a:r>
            <a:endParaRPr sz="22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Brandon Young</a:t>
            </a:r>
            <a:endParaRPr sz="22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57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605" y="225977"/>
            <a:ext cx="2538869" cy="106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 title="nsda-logo-pack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32217" y="166749"/>
            <a:ext cx="3107732" cy="1063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37850" y="-91200"/>
            <a:ext cx="9281848" cy="6141073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22"/>
          <p:cNvSpPr txBox="1"/>
          <p:nvPr/>
        </p:nvSpPr>
        <p:spPr>
          <a:xfrm>
            <a:off x="195600" y="194275"/>
            <a:ext cx="4042500" cy="7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Friction  </a:t>
            </a:r>
            <a:endParaRPr b="1" sz="24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6137" y="-54075"/>
            <a:ext cx="9336274" cy="5251651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23"/>
          <p:cNvSpPr txBox="1"/>
          <p:nvPr/>
        </p:nvSpPr>
        <p:spPr>
          <a:xfrm>
            <a:off x="195600" y="194275"/>
            <a:ext cx="4042500" cy="7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Tension  </a:t>
            </a:r>
            <a:endParaRPr b="1" sz="24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886800"/>
            <a:ext cx="9144003" cy="6094517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24"/>
          <p:cNvSpPr txBox="1"/>
          <p:nvPr/>
        </p:nvSpPr>
        <p:spPr>
          <a:xfrm>
            <a:off x="195600" y="194275"/>
            <a:ext cx="8051700" cy="7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What do you think?  </a:t>
            </a:r>
            <a:endParaRPr b="1" sz="24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When trying to get to the whole truth of a stressful situation, what do you experience more commonly? </a:t>
            </a:r>
            <a:endParaRPr sz="22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Healthy Tension</a:t>
            </a:r>
            <a:endParaRPr sz="22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Unhealthy Friction</a:t>
            </a:r>
            <a:endParaRPr sz="22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Where does friction most commonly arise? </a:t>
            </a:r>
            <a:endParaRPr sz="22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People</a:t>
            </a:r>
            <a:endParaRPr sz="22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Processes</a:t>
            </a:r>
            <a:endParaRPr sz="22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Technology</a:t>
            </a:r>
            <a:endParaRPr sz="22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Resources</a:t>
            </a:r>
            <a:endParaRPr sz="22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46225"/>
            <a:ext cx="9144001" cy="56605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955550"/>
            <a:ext cx="9144000" cy="6099046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6"/>
          <p:cNvSpPr txBox="1"/>
          <p:nvPr/>
        </p:nvSpPr>
        <p:spPr>
          <a:xfrm>
            <a:off x="2550750" y="447650"/>
            <a:ext cx="4042500" cy="7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Build Trust</a:t>
            </a:r>
            <a:endParaRPr b="1" sz="36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Add Value  </a:t>
            </a:r>
            <a:endParaRPr b="1" sz="36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7"/>
          <p:cNvPicPr preferRelativeResize="0"/>
          <p:nvPr/>
        </p:nvPicPr>
        <p:blipFill rotWithShape="1">
          <a:blip r:embed="rId3">
            <a:alphaModFix/>
          </a:blip>
          <a:srcRect b="20161" l="0" r="0" t="33350"/>
          <a:stretch/>
        </p:blipFill>
        <p:spPr>
          <a:xfrm>
            <a:off x="0" y="0"/>
            <a:ext cx="9144000" cy="5314949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7"/>
          <p:cNvSpPr txBox="1"/>
          <p:nvPr/>
        </p:nvSpPr>
        <p:spPr>
          <a:xfrm>
            <a:off x="278425" y="241725"/>
            <a:ext cx="8429100" cy="69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Trust is the Foundation of Relationship</a:t>
            </a:r>
            <a:endParaRPr b="1" sz="24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073763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073763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073763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073763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5" name="Google Shape;14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30663" y="561975"/>
            <a:ext cx="6282675" cy="3343275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8"/>
          <p:cNvSpPr txBox="1"/>
          <p:nvPr/>
        </p:nvSpPr>
        <p:spPr>
          <a:xfrm>
            <a:off x="1430675" y="4019550"/>
            <a:ext cx="62826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400">
                <a:solidFill>
                  <a:srgbClr val="FFE5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TRUST</a:t>
            </a:r>
            <a:endParaRPr b="1" sz="3400">
              <a:solidFill>
                <a:srgbClr val="FFE5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Success is measured by your ability to be trusted.</a:t>
            </a:r>
            <a:r>
              <a:rPr b="1" lang="en" sz="2200">
                <a:solidFill>
                  <a:srgbClr val="FFE5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b="1" sz="2200">
              <a:solidFill>
                <a:srgbClr val="FFE5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7" name="Google Shape;147;p28"/>
          <p:cNvSpPr/>
          <p:nvPr/>
        </p:nvSpPr>
        <p:spPr>
          <a:xfrm>
            <a:off x="1371600" y="476250"/>
            <a:ext cx="6419700" cy="3524400"/>
          </a:xfrm>
          <a:prstGeom prst="rect">
            <a:avLst/>
          </a:prstGeom>
          <a:noFill/>
          <a:ln cap="flat" cmpd="sng" w="19050">
            <a:solidFill>
              <a:srgbClr val="FFE5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48" name="Google Shape;148;p28"/>
          <p:cNvCxnSpPr/>
          <p:nvPr/>
        </p:nvCxnSpPr>
        <p:spPr>
          <a:xfrm>
            <a:off x="5526750" y="4417350"/>
            <a:ext cx="1865700" cy="10200"/>
          </a:xfrm>
          <a:prstGeom prst="straightConnector1">
            <a:avLst/>
          </a:prstGeom>
          <a:noFill/>
          <a:ln cap="flat" cmpd="sng" w="28575">
            <a:solidFill>
              <a:srgbClr val="FFE59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9" name="Google Shape;149;p28"/>
          <p:cNvCxnSpPr/>
          <p:nvPr/>
        </p:nvCxnSpPr>
        <p:spPr>
          <a:xfrm>
            <a:off x="1695450" y="4417350"/>
            <a:ext cx="1865700" cy="10200"/>
          </a:xfrm>
          <a:prstGeom prst="straightConnector1">
            <a:avLst/>
          </a:prstGeom>
          <a:noFill/>
          <a:ln cap="flat" cmpd="sng" w="28575">
            <a:solidFill>
              <a:srgbClr val="FFE599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29"/>
          <p:cNvPicPr preferRelativeResize="0"/>
          <p:nvPr/>
        </p:nvPicPr>
        <p:blipFill rotWithShape="1">
          <a:blip r:embed="rId3">
            <a:alphaModFix/>
          </a:blip>
          <a:srcRect b="40662" l="0" r="0" t="21846"/>
          <a:stretch/>
        </p:blipFill>
        <p:spPr>
          <a:xfrm>
            <a:off x="0" y="0"/>
            <a:ext cx="9143999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29"/>
          <p:cNvSpPr txBox="1"/>
          <p:nvPr/>
        </p:nvSpPr>
        <p:spPr>
          <a:xfrm>
            <a:off x="114050" y="4389850"/>
            <a:ext cx="5399100" cy="66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100">
                <a:solidFill>
                  <a:srgbClr val="073763"/>
                </a:solidFill>
                <a:latin typeface="Oswald"/>
                <a:ea typeface="Oswald"/>
                <a:cs typeface="Oswald"/>
                <a:sym typeface="Oswald"/>
              </a:rPr>
              <a:t>C</a:t>
            </a:r>
            <a:r>
              <a:rPr b="1" lang="en" sz="2300">
                <a:solidFill>
                  <a:srgbClr val="3D85C6"/>
                </a:solidFill>
                <a:latin typeface="Oswald"/>
                <a:ea typeface="Oswald"/>
                <a:cs typeface="Oswald"/>
                <a:sym typeface="Oswald"/>
              </a:rPr>
              <a:t>andor</a:t>
            </a:r>
            <a:r>
              <a:rPr lang="en" sz="2300">
                <a:solidFill>
                  <a:srgbClr val="3D85C6"/>
                </a:solidFill>
                <a:latin typeface="Oswald"/>
                <a:ea typeface="Oswald"/>
                <a:cs typeface="Oswald"/>
                <a:sym typeface="Oswald"/>
              </a:rPr>
              <a:t>  </a:t>
            </a:r>
            <a:r>
              <a:rPr b="1" lang="en" sz="3100">
                <a:solidFill>
                  <a:srgbClr val="073763"/>
                </a:solidFill>
                <a:latin typeface="Oswald"/>
                <a:ea typeface="Oswald"/>
                <a:cs typeface="Oswald"/>
                <a:sym typeface="Oswald"/>
              </a:rPr>
              <a:t>A</a:t>
            </a:r>
            <a:r>
              <a:rPr b="1" lang="en" sz="2300">
                <a:solidFill>
                  <a:srgbClr val="3D85C6"/>
                </a:solidFill>
                <a:latin typeface="Oswald"/>
                <a:ea typeface="Oswald"/>
                <a:cs typeface="Oswald"/>
                <a:sym typeface="Oswald"/>
              </a:rPr>
              <a:t>uthenticity</a:t>
            </a:r>
            <a:r>
              <a:rPr lang="en" sz="2300">
                <a:solidFill>
                  <a:srgbClr val="3D85C6"/>
                </a:solidFill>
                <a:latin typeface="Oswald"/>
                <a:ea typeface="Oswald"/>
                <a:cs typeface="Oswald"/>
                <a:sym typeface="Oswald"/>
              </a:rPr>
              <a:t>  </a:t>
            </a:r>
            <a:r>
              <a:rPr b="1" lang="en" sz="3100">
                <a:solidFill>
                  <a:srgbClr val="073763"/>
                </a:solidFill>
                <a:latin typeface="Oswald"/>
                <a:ea typeface="Oswald"/>
                <a:cs typeface="Oswald"/>
                <a:sym typeface="Oswald"/>
              </a:rPr>
              <a:t>R</a:t>
            </a:r>
            <a:r>
              <a:rPr b="1" lang="en" sz="2300">
                <a:solidFill>
                  <a:srgbClr val="3D85C6"/>
                </a:solidFill>
                <a:latin typeface="Oswald"/>
                <a:ea typeface="Oswald"/>
                <a:cs typeface="Oswald"/>
                <a:sym typeface="Oswald"/>
              </a:rPr>
              <a:t>eliability</a:t>
            </a:r>
            <a:r>
              <a:rPr lang="en" sz="2300">
                <a:solidFill>
                  <a:srgbClr val="3D85C6"/>
                </a:solidFill>
                <a:latin typeface="Oswald"/>
                <a:ea typeface="Oswald"/>
                <a:cs typeface="Oswald"/>
                <a:sym typeface="Oswald"/>
              </a:rPr>
              <a:t>  </a:t>
            </a:r>
            <a:r>
              <a:rPr b="1" lang="en" sz="3100">
                <a:solidFill>
                  <a:srgbClr val="073763"/>
                </a:solidFill>
                <a:latin typeface="Oswald"/>
                <a:ea typeface="Oswald"/>
                <a:cs typeface="Oswald"/>
                <a:sym typeface="Oswald"/>
              </a:rPr>
              <a:t>E</a:t>
            </a:r>
            <a:r>
              <a:rPr b="1" lang="en" sz="2300">
                <a:solidFill>
                  <a:srgbClr val="3D85C6"/>
                </a:solidFill>
                <a:latin typeface="Oswald"/>
                <a:ea typeface="Oswald"/>
                <a:cs typeface="Oswald"/>
                <a:sym typeface="Oswald"/>
              </a:rPr>
              <a:t>mpathy</a:t>
            </a:r>
            <a:r>
              <a:rPr b="1" lang="en" sz="1800">
                <a:solidFill>
                  <a:srgbClr val="3D85C6"/>
                </a:solidFill>
                <a:latin typeface="Oswald"/>
                <a:ea typeface="Oswald"/>
                <a:cs typeface="Oswald"/>
                <a:sym typeface="Oswald"/>
              </a:rPr>
              <a:t> </a:t>
            </a:r>
            <a:endParaRPr sz="1800">
              <a:solidFill>
                <a:srgbClr val="3D85C6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73763"/>
              </a:solidFill>
            </a:endParaRPr>
          </a:p>
        </p:txBody>
      </p:sp>
      <p:sp>
        <p:nvSpPr>
          <p:cNvPr id="156" name="Google Shape;156;p29"/>
          <p:cNvSpPr txBox="1"/>
          <p:nvPr/>
        </p:nvSpPr>
        <p:spPr>
          <a:xfrm>
            <a:off x="195600" y="194275"/>
            <a:ext cx="4042500" cy="7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073763"/>
                </a:solidFill>
                <a:latin typeface="Oswald"/>
                <a:ea typeface="Oswald"/>
                <a:cs typeface="Oswald"/>
                <a:sym typeface="Oswald"/>
              </a:rPr>
              <a:t>Building Trust  </a:t>
            </a:r>
            <a:endParaRPr b="1" sz="2400">
              <a:solidFill>
                <a:srgbClr val="073763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57" name="Google Shape;157;p29" title="ALP_Logo_Horizontal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99225" y="4112026"/>
            <a:ext cx="1680149" cy="70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51200"/>
            <a:ext cx="9144003" cy="6094507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30"/>
          <p:cNvSpPr txBox="1"/>
          <p:nvPr/>
        </p:nvSpPr>
        <p:spPr>
          <a:xfrm>
            <a:off x="278425" y="241725"/>
            <a:ext cx="5667300" cy="69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Candor </a:t>
            </a:r>
            <a:endParaRPr b="1" sz="24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331600"/>
            <a:ext cx="9144003" cy="6094507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31"/>
          <p:cNvSpPr txBox="1"/>
          <p:nvPr/>
        </p:nvSpPr>
        <p:spPr>
          <a:xfrm>
            <a:off x="278425" y="241725"/>
            <a:ext cx="5667300" cy="69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Authenticity </a:t>
            </a:r>
            <a:endParaRPr b="1" sz="24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/>
          <p:cNvPicPr preferRelativeResize="0"/>
          <p:nvPr/>
        </p:nvPicPr>
        <p:blipFill rotWithShape="1">
          <a:blip r:embed="rId3">
            <a:alphaModFix/>
          </a:blip>
          <a:srcRect b="18489" l="0" r="0" t="11896"/>
          <a:stretch/>
        </p:blipFill>
        <p:spPr>
          <a:xfrm>
            <a:off x="0" y="0"/>
            <a:ext cx="9272625" cy="5143503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215050" y="146275"/>
            <a:ext cx="8424900" cy="5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073763"/>
                </a:solidFill>
                <a:latin typeface="Oswald"/>
                <a:ea typeface="Oswald"/>
                <a:cs typeface="Oswald"/>
                <a:sym typeface="Oswald"/>
              </a:rPr>
              <a:t>Clarity</a:t>
            </a:r>
            <a:endParaRPr sz="2200">
              <a:solidFill>
                <a:srgbClr val="073763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073763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073763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073763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2062" y="-34912"/>
            <a:ext cx="9268127" cy="5213324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32"/>
          <p:cNvSpPr txBox="1"/>
          <p:nvPr/>
        </p:nvSpPr>
        <p:spPr>
          <a:xfrm>
            <a:off x="278425" y="241725"/>
            <a:ext cx="5667300" cy="69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Reliability </a:t>
            </a:r>
            <a:endParaRPr b="1" sz="24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9312" y="-381825"/>
            <a:ext cx="9202627" cy="6142563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33"/>
          <p:cNvSpPr txBox="1"/>
          <p:nvPr/>
        </p:nvSpPr>
        <p:spPr>
          <a:xfrm>
            <a:off x="278425" y="241725"/>
            <a:ext cx="5667300" cy="69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Empathy </a:t>
            </a:r>
            <a:endParaRPr b="1" sz="24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34" title="jingming-pan-iYsrkq5qq0Q-unsplash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6094517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34"/>
          <p:cNvSpPr txBox="1"/>
          <p:nvPr/>
        </p:nvSpPr>
        <p:spPr>
          <a:xfrm>
            <a:off x="195600" y="194275"/>
            <a:ext cx="4042500" cy="7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Adding Value  </a:t>
            </a:r>
            <a:endParaRPr b="1" sz="24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31400" y="-1236400"/>
            <a:ext cx="9329200" cy="93428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3" name="Google Shape;193;p35"/>
          <p:cNvCxnSpPr/>
          <p:nvPr/>
        </p:nvCxnSpPr>
        <p:spPr>
          <a:xfrm rot="10800000">
            <a:off x="4571850" y="2192725"/>
            <a:ext cx="300" cy="1100100"/>
          </a:xfrm>
          <a:prstGeom prst="straightConnector1">
            <a:avLst/>
          </a:prstGeom>
          <a:noFill/>
          <a:ln cap="flat" cmpd="sng" w="76200">
            <a:solidFill>
              <a:srgbClr val="073763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94" name="Google Shape;194;p35"/>
          <p:cNvSpPr txBox="1"/>
          <p:nvPr/>
        </p:nvSpPr>
        <p:spPr>
          <a:xfrm>
            <a:off x="4785350" y="137000"/>
            <a:ext cx="3228600" cy="66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3D85C6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73763"/>
              </a:solidFill>
            </a:endParaRPr>
          </a:p>
        </p:txBody>
      </p:sp>
      <p:cxnSp>
        <p:nvCxnSpPr>
          <p:cNvPr id="195" name="Google Shape;195;p35"/>
          <p:cNvCxnSpPr/>
          <p:nvPr/>
        </p:nvCxnSpPr>
        <p:spPr>
          <a:xfrm rot="10800000">
            <a:off x="832475" y="2750425"/>
            <a:ext cx="7299000" cy="0"/>
          </a:xfrm>
          <a:prstGeom prst="straightConnector1">
            <a:avLst/>
          </a:prstGeom>
          <a:noFill/>
          <a:ln cap="flat" cmpd="sng" w="76200">
            <a:solidFill>
              <a:srgbClr val="073763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196" name="Google Shape;196;p35"/>
          <p:cNvCxnSpPr/>
          <p:nvPr/>
        </p:nvCxnSpPr>
        <p:spPr>
          <a:xfrm rot="10800000">
            <a:off x="3537975" y="2735275"/>
            <a:ext cx="4682700" cy="300"/>
          </a:xfrm>
          <a:prstGeom prst="straightConnector1">
            <a:avLst/>
          </a:prstGeom>
          <a:noFill/>
          <a:ln cap="flat" cmpd="sng" w="114300">
            <a:solidFill>
              <a:srgbClr val="3D85C6"/>
            </a:solidFill>
            <a:prstDash val="solid"/>
            <a:round/>
            <a:headEnd len="med" w="med" type="oval"/>
            <a:tailEnd len="med" w="med" type="stealth"/>
          </a:ln>
        </p:spPr>
      </p:cxnSp>
      <p:sp>
        <p:nvSpPr>
          <p:cNvPr id="197" name="Google Shape;197;p35"/>
          <p:cNvSpPr txBox="1"/>
          <p:nvPr/>
        </p:nvSpPr>
        <p:spPr>
          <a:xfrm>
            <a:off x="1836275" y="3499925"/>
            <a:ext cx="5291400" cy="9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0">
                <a:solidFill>
                  <a:srgbClr val="3D85C6"/>
                </a:solidFill>
                <a:latin typeface="Oswald"/>
                <a:ea typeface="Oswald"/>
                <a:cs typeface="Oswald"/>
                <a:sym typeface="Oswald"/>
              </a:rPr>
              <a:t>R</a:t>
            </a:r>
            <a:r>
              <a:rPr b="1" lang="en" sz="10000">
                <a:solidFill>
                  <a:srgbClr val="073763"/>
                </a:solidFill>
                <a:latin typeface="Oswald"/>
                <a:ea typeface="Oswald"/>
                <a:cs typeface="Oswald"/>
                <a:sym typeface="Oswald"/>
              </a:rPr>
              <a:t>A</a:t>
            </a:r>
            <a:r>
              <a:rPr b="1" lang="en" sz="10000">
                <a:solidFill>
                  <a:srgbClr val="3D85C6"/>
                </a:solidFill>
                <a:latin typeface="Oswald"/>
                <a:ea typeface="Oswald"/>
                <a:cs typeface="Oswald"/>
                <a:sym typeface="Oswald"/>
              </a:rPr>
              <a:t>C</a:t>
            </a:r>
            <a:r>
              <a:rPr b="1" lang="en" sz="10000">
                <a:solidFill>
                  <a:srgbClr val="073763"/>
                </a:solidFill>
                <a:latin typeface="Oswald"/>
                <a:ea typeface="Oswald"/>
                <a:cs typeface="Oswald"/>
                <a:sym typeface="Oswald"/>
              </a:rPr>
              <a:t>E </a:t>
            </a:r>
            <a:r>
              <a:rPr b="1" lang="en" sz="3300">
                <a:solidFill>
                  <a:srgbClr val="3D85C6"/>
                </a:solidFill>
                <a:latin typeface="Oswald"/>
                <a:ea typeface="Oswald"/>
                <a:cs typeface="Oswald"/>
                <a:sym typeface="Oswald"/>
              </a:rPr>
              <a:t>TO 51%</a:t>
            </a:r>
            <a:endParaRPr b="1" sz="10300">
              <a:solidFill>
                <a:srgbClr val="3D85C6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73763"/>
              </a:solidFill>
            </a:endParaRPr>
          </a:p>
        </p:txBody>
      </p:sp>
      <p:sp>
        <p:nvSpPr>
          <p:cNvPr id="198" name="Google Shape;198;p35"/>
          <p:cNvSpPr txBox="1"/>
          <p:nvPr/>
        </p:nvSpPr>
        <p:spPr>
          <a:xfrm>
            <a:off x="195600" y="194275"/>
            <a:ext cx="4042500" cy="7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Value  </a:t>
            </a:r>
            <a:endParaRPr b="1" sz="24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36" title="gr-stocks-Iq9SaJezkOE-unsplash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6094517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36"/>
          <p:cNvSpPr txBox="1"/>
          <p:nvPr/>
        </p:nvSpPr>
        <p:spPr>
          <a:xfrm>
            <a:off x="195600" y="194275"/>
            <a:ext cx="4042500" cy="7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Intelligence Overcomes Biases</a:t>
            </a:r>
            <a:endParaRPr b="1" sz="24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05" name="Google Shape;205;p36"/>
          <p:cNvSpPr txBox="1"/>
          <p:nvPr/>
        </p:nvSpPr>
        <p:spPr>
          <a:xfrm>
            <a:off x="3982850" y="823375"/>
            <a:ext cx="4874700" cy="267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Biases Include: </a:t>
            </a:r>
            <a:endParaRPr sz="24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45720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45720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Optimism</a:t>
            </a:r>
            <a:endParaRPr sz="24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45720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Proximity</a:t>
            </a:r>
            <a:endParaRPr sz="24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45720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Endowment Effect</a:t>
            </a:r>
            <a:endParaRPr sz="24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45720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Loss Aversion</a:t>
            </a:r>
            <a:endParaRPr sz="24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886800"/>
            <a:ext cx="9144003" cy="6094517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37"/>
          <p:cNvSpPr txBox="1"/>
          <p:nvPr/>
        </p:nvSpPr>
        <p:spPr>
          <a:xfrm>
            <a:off x="195600" y="194275"/>
            <a:ext cx="8832900" cy="7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What do you think?  </a:t>
            </a:r>
            <a:endParaRPr b="1" sz="24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Which do you find to be the most difficult or uncomfortable for you to apply?</a:t>
            </a:r>
            <a:endParaRPr sz="22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Candor, Authenticity, Reliability, or Empathy</a:t>
            </a:r>
            <a:endParaRPr sz="22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Which bias are </a:t>
            </a:r>
            <a:r>
              <a:rPr lang="en" sz="2200" u="sng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you</a:t>
            </a:r>
            <a:r>
              <a:rPr lang="en" sz="22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 most prone to? </a:t>
            </a:r>
            <a:endParaRPr sz="22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Optimism - disagreeing because of our disposition.</a:t>
            </a:r>
            <a:endParaRPr sz="22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Proximity - being so close to a part of the truth that it blinds us to other parts.</a:t>
            </a:r>
            <a:endParaRPr sz="22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Endowment Effect - </a:t>
            </a:r>
            <a:r>
              <a:rPr lang="en" sz="22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Over attachment</a:t>
            </a:r>
            <a:r>
              <a:rPr lang="en" sz="22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 to anything that is ours. </a:t>
            </a:r>
            <a:endParaRPr sz="22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Loss Aversion - Failing to see what is there because we are afraid of losing something.</a:t>
            </a:r>
            <a:endParaRPr sz="22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38"/>
          <p:cNvPicPr preferRelativeResize="0"/>
          <p:nvPr/>
        </p:nvPicPr>
        <p:blipFill rotWithShape="1">
          <a:blip r:embed="rId3">
            <a:alphaModFix/>
          </a:blip>
          <a:srcRect b="15297" l="0" r="0" t="0"/>
          <a:stretch/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38"/>
          <p:cNvSpPr txBox="1"/>
          <p:nvPr>
            <p:ph type="title"/>
          </p:nvPr>
        </p:nvSpPr>
        <p:spPr>
          <a:xfrm>
            <a:off x="212850" y="114150"/>
            <a:ext cx="3955800" cy="91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rgbClr val="073763"/>
                </a:solidFill>
                <a:latin typeface="Oswald"/>
                <a:ea typeface="Oswald"/>
                <a:cs typeface="Oswald"/>
                <a:sym typeface="Oswald"/>
              </a:rPr>
              <a:t>Questions?</a:t>
            </a:r>
            <a:endParaRPr sz="3400">
              <a:solidFill>
                <a:srgbClr val="073763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18" name="Google Shape;218;p38"/>
          <p:cNvSpPr txBox="1"/>
          <p:nvPr>
            <p:ph type="title"/>
          </p:nvPr>
        </p:nvSpPr>
        <p:spPr>
          <a:xfrm>
            <a:off x="4654800" y="3904950"/>
            <a:ext cx="3955800" cy="91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rgbClr val="073763"/>
                </a:solidFill>
                <a:latin typeface="Oswald"/>
                <a:ea typeface="Oswald"/>
                <a:cs typeface="Oswald"/>
                <a:sym typeface="Oswald"/>
              </a:rPr>
              <a:t>Insights</a:t>
            </a:r>
            <a:endParaRPr sz="3400">
              <a:solidFill>
                <a:srgbClr val="073763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9"/>
          <p:cNvSpPr txBox="1"/>
          <p:nvPr/>
        </p:nvSpPr>
        <p:spPr>
          <a:xfrm>
            <a:off x="195600" y="194275"/>
            <a:ext cx="4042500" cy="7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073763"/>
                </a:solidFill>
                <a:latin typeface="Oswald"/>
                <a:ea typeface="Oswald"/>
                <a:cs typeface="Oswald"/>
                <a:sym typeface="Oswald"/>
              </a:rPr>
              <a:t>Review</a:t>
            </a:r>
            <a:r>
              <a:rPr b="1" lang="en" sz="2400">
                <a:solidFill>
                  <a:srgbClr val="073763"/>
                </a:solidFill>
                <a:latin typeface="Oswald"/>
                <a:ea typeface="Oswald"/>
                <a:cs typeface="Oswald"/>
                <a:sym typeface="Oswald"/>
              </a:rPr>
              <a:t> </a:t>
            </a:r>
            <a:endParaRPr b="1" sz="2400">
              <a:solidFill>
                <a:srgbClr val="073763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073763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073763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073763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073763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224" name="Google Shape;224;p39" title="ALP_COP_Whole-Truth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2377" y="1145826"/>
            <a:ext cx="3108936" cy="2092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39" title="ALP_COP_Tension-Vs-Friction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53675" y="1211968"/>
            <a:ext cx="3572424" cy="1959907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39"/>
          <p:cNvSpPr txBox="1"/>
          <p:nvPr/>
        </p:nvSpPr>
        <p:spPr>
          <a:xfrm>
            <a:off x="2550750" y="3486050"/>
            <a:ext cx="4042500" cy="7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073763"/>
                </a:solidFill>
                <a:latin typeface="Oswald"/>
                <a:ea typeface="Oswald"/>
                <a:cs typeface="Oswald"/>
                <a:sym typeface="Oswald"/>
              </a:rPr>
              <a:t>Build Trust</a:t>
            </a:r>
            <a:endParaRPr b="1" sz="2400">
              <a:solidFill>
                <a:srgbClr val="073763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073763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073763"/>
                </a:solidFill>
                <a:latin typeface="Oswald"/>
                <a:ea typeface="Oswald"/>
                <a:cs typeface="Oswald"/>
                <a:sym typeface="Oswald"/>
              </a:rPr>
              <a:t>Add Value </a:t>
            </a:r>
            <a:endParaRPr b="1" sz="2400">
              <a:solidFill>
                <a:srgbClr val="073763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073763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073763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073763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073763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40" title="xavi-cabrera-kn-UmDZQDjM-unsplash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5275" y="0"/>
            <a:ext cx="9199273" cy="6131358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40"/>
          <p:cNvSpPr/>
          <p:nvPr/>
        </p:nvSpPr>
        <p:spPr>
          <a:xfrm>
            <a:off x="-1300" y="-11700"/>
            <a:ext cx="9206100" cy="5143500"/>
          </a:xfrm>
          <a:prstGeom prst="rect">
            <a:avLst/>
          </a:prstGeom>
          <a:solidFill>
            <a:srgbClr val="9ABDD6">
              <a:alpha val="50000"/>
            </a:srgbClr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p40"/>
          <p:cNvSpPr txBox="1"/>
          <p:nvPr/>
        </p:nvSpPr>
        <p:spPr>
          <a:xfrm>
            <a:off x="298750" y="2220000"/>
            <a:ext cx="8491200" cy="7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5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Let’s Go! </a:t>
            </a:r>
            <a:endParaRPr b="1" sz="68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65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3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65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41" title="xavi-cabrera-kn-UmDZQDjM-unsplash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5275" y="0"/>
            <a:ext cx="9199273" cy="6131358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41"/>
          <p:cNvSpPr/>
          <p:nvPr/>
        </p:nvSpPr>
        <p:spPr>
          <a:xfrm>
            <a:off x="-1300" y="-11700"/>
            <a:ext cx="9206100" cy="5143500"/>
          </a:xfrm>
          <a:prstGeom prst="rect">
            <a:avLst/>
          </a:prstGeom>
          <a:solidFill>
            <a:srgbClr val="9ABDD6">
              <a:alpha val="50000"/>
            </a:srgbClr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p41"/>
          <p:cNvSpPr txBox="1"/>
          <p:nvPr/>
        </p:nvSpPr>
        <p:spPr>
          <a:xfrm>
            <a:off x="195600" y="194275"/>
            <a:ext cx="8491200" cy="7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Instructions: </a:t>
            </a:r>
            <a:endParaRPr b="1" sz="24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45720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Partner up in your tables. </a:t>
            </a:r>
            <a:endParaRPr b="1" sz="24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45720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Get some space </a:t>
            </a:r>
            <a:r>
              <a:rPr b="1" lang="en" sz="24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between</a:t>
            </a:r>
            <a:r>
              <a:rPr b="1" lang="en" sz="24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 your group and other groups.</a:t>
            </a:r>
            <a:endParaRPr b="1" sz="24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45720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We will conduct three different activities. </a:t>
            </a:r>
            <a:endParaRPr b="1" sz="24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45720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Each </a:t>
            </a:r>
            <a:r>
              <a:rPr b="1" lang="en" sz="24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activity</a:t>
            </a:r>
            <a:r>
              <a:rPr b="1" lang="en" sz="24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 will conclude with a short reflection. </a:t>
            </a:r>
            <a:endParaRPr b="1" sz="24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" name="Google Shape;70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71" name="Google Shape;71;p15"/>
          <p:cNvPicPr preferRelativeResize="0"/>
          <p:nvPr/>
        </p:nvPicPr>
        <p:blipFill rotWithShape="1">
          <a:blip r:embed="rId3">
            <a:alphaModFix/>
          </a:blip>
          <a:srcRect b="0" l="0" r="0" t="19445"/>
          <a:stretch/>
        </p:blipFill>
        <p:spPr>
          <a:xfrm>
            <a:off x="0" y="0"/>
            <a:ext cx="9144003" cy="5524500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5"/>
          <p:cNvSpPr txBox="1"/>
          <p:nvPr/>
        </p:nvSpPr>
        <p:spPr>
          <a:xfrm>
            <a:off x="215050" y="146275"/>
            <a:ext cx="8424900" cy="5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Shared Consciousness</a:t>
            </a:r>
            <a:endParaRPr sz="22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245;p42"/>
          <p:cNvPicPr preferRelativeResize="0"/>
          <p:nvPr/>
        </p:nvPicPr>
        <p:blipFill rotWithShape="1">
          <a:blip r:embed="rId3">
            <a:alphaModFix/>
          </a:blip>
          <a:srcRect b="0" l="4384" r="3304" t="0"/>
          <a:stretch/>
        </p:blipFill>
        <p:spPr>
          <a:xfrm>
            <a:off x="4572000" y="206337"/>
            <a:ext cx="4367175" cy="4730825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42"/>
          <p:cNvSpPr txBox="1"/>
          <p:nvPr/>
        </p:nvSpPr>
        <p:spPr>
          <a:xfrm>
            <a:off x="195600" y="194275"/>
            <a:ext cx="4759500" cy="7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073763"/>
                </a:solidFill>
                <a:latin typeface="Oswald"/>
                <a:ea typeface="Oswald"/>
                <a:cs typeface="Oswald"/>
                <a:sym typeface="Oswald"/>
              </a:rPr>
              <a:t>Activity 1 Instructions:</a:t>
            </a:r>
            <a:endParaRPr b="1" sz="2400">
              <a:solidFill>
                <a:srgbClr val="073763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073763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073763"/>
                </a:solidFill>
                <a:latin typeface="Oswald"/>
                <a:ea typeface="Oswald"/>
                <a:cs typeface="Oswald"/>
                <a:sym typeface="Oswald"/>
              </a:rPr>
              <a:t>Assemble this lego project as shown on the screen here.</a:t>
            </a:r>
            <a:endParaRPr sz="2200">
              <a:solidFill>
                <a:srgbClr val="073763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073763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073763"/>
                </a:solidFill>
                <a:latin typeface="Oswald"/>
                <a:ea typeface="Oswald"/>
                <a:cs typeface="Oswald"/>
                <a:sym typeface="Oswald"/>
              </a:rPr>
              <a:t>All pieces in the bag, you may reference this picture. You have 10 min.  </a:t>
            </a:r>
            <a:endParaRPr sz="2200">
              <a:solidFill>
                <a:srgbClr val="073763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073763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073763"/>
                </a:solidFill>
                <a:latin typeface="Oswald"/>
                <a:ea typeface="Oswald"/>
                <a:cs typeface="Oswald"/>
                <a:sym typeface="Oswald"/>
              </a:rPr>
              <a:t>You may ask us questions. </a:t>
            </a:r>
            <a:endParaRPr sz="2200">
              <a:solidFill>
                <a:srgbClr val="073763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073763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073763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073763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43"/>
          <p:cNvPicPr preferRelativeResize="0"/>
          <p:nvPr/>
        </p:nvPicPr>
        <p:blipFill rotWithShape="1">
          <a:blip r:embed="rId3">
            <a:alphaModFix/>
          </a:blip>
          <a:srcRect b="0" l="4384" r="3304" t="0"/>
          <a:stretch/>
        </p:blipFill>
        <p:spPr>
          <a:xfrm>
            <a:off x="4572000" y="206337"/>
            <a:ext cx="4367175" cy="4730825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43"/>
          <p:cNvSpPr txBox="1"/>
          <p:nvPr/>
        </p:nvSpPr>
        <p:spPr>
          <a:xfrm>
            <a:off x="195600" y="194275"/>
            <a:ext cx="4759500" cy="7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073763"/>
                </a:solidFill>
                <a:latin typeface="Oswald"/>
                <a:ea typeface="Oswald"/>
                <a:cs typeface="Oswald"/>
                <a:sym typeface="Oswald"/>
              </a:rPr>
              <a:t>Activity 1 Reflection:</a:t>
            </a:r>
            <a:endParaRPr b="1" sz="2400">
              <a:solidFill>
                <a:srgbClr val="073763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073763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073763"/>
                </a:solidFill>
                <a:latin typeface="Oswald"/>
                <a:ea typeface="Oswald"/>
                <a:cs typeface="Oswald"/>
                <a:sym typeface="Oswald"/>
              </a:rPr>
              <a:t>Were you able to complete the project on time?  </a:t>
            </a:r>
            <a:endParaRPr sz="2200">
              <a:solidFill>
                <a:srgbClr val="073763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073763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073763"/>
                </a:solidFill>
                <a:latin typeface="Oswald"/>
                <a:ea typeface="Oswald"/>
                <a:cs typeface="Oswald"/>
                <a:sym typeface="Oswald"/>
              </a:rPr>
              <a:t>What made it most difficult? </a:t>
            </a:r>
            <a:endParaRPr sz="2200">
              <a:solidFill>
                <a:srgbClr val="073763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rgbClr val="073763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073763"/>
                </a:solidFill>
                <a:latin typeface="Oswald"/>
                <a:ea typeface="Oswald"/>
                <a:cs typeface="Oswald"/>
                <a:sym typeface="Oswald"/>
              </a:rPr>
              <a:t>How did you try to create a shared approach?</a:t>
            </a:r>
            <a:endParaRPr sz="2200">
              <a:solidFill>
                <a:srgbClr val="073763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073763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073763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01025" y="986400"/>
            <a:ext cx="4687852" cy="2830300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44"/>
          <p:cNvSpPr txBox="1"/>
          <p:nvPr/>
        </p:nvSpPr>
        <p:spPr>
          <a:xfrm>
            <a:off x="195600" y="194275"/>
            <a:ext cx="4593300" cy="7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073763"/>
                </a:solidFill>
                <a:latin typeface="Oswald"/>
                <a:ea typeface="Oswald"/>
                <a:cs typeface="Oswald"/>
                <a:sym typeface="Oswald"/>
              </a:rPr>
              <a:t>Activity 2 Instructions:</a:t>
            </a:r>
            <a:endParaRPr b="1" sz="2400">
              <a:solidFill>
                <a:srgbClr val="073763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073763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073763"/>
                </a:solidFill>
                <a:latin typeface="Oswald"/>
                <a:ea typeface="Oswald"/>
                <a:cs typeface="Oswald"/>
                <a:sym typeface="Oswald"/>
              </a:rPr>
              <a:t>Assemble this lego project in accordance with the instructions.  </a:t>
            </a:r>
            <a:endParaRPr sz="2200">
              <a:solidFill>
                <a:srgbClr val="073763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073763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073763"/>
                </a:solidFill>
                <a:latin typeface="Oswald"/>
                <a:ea typeface="Oswald"/>
                <a:cs typeface="Oswald"/>
                <a:sym typeface="Oswald"/>
              </a:rPr>
              <a:t>All pieces in the bag, including the instructions manual. You have 10 min.  </a:t>
            </a:r>
            <a:endParaRPr sz="2200">
              <a:solidFill>
                <a:srgbClr val="073763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073763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073763"/>
                </a:solidFill>
                <a:latin typeface="Oswald"/>
                <a:ea typeface="Oswald"/>
                <a:cs typeface="Oswald"/>
                <a:sym typeface="Oswald"/>
              </a:rPr>
              <a:t>You may </a:t>
            </a:r>
            <a:r>
              <a:rPr lang="en" sz="2200" u="sng">
                <a:solidFill>
                  <a:srgbClr val="073763"/>
                </a:solidFill>
                <a:latin typeface="Oswald"/>
                <a:ea typeface="Oswald"/>
                <a:cs typeface="Oswald"/>
                <a:sym typeface="Oswald"/>
              </a:rPr>
              <a:t>either</a:t>
            </a:r>
            <a:r>
              <a:rPr lang="en" sz="2200">
                <a:solidFill>
                  <a:srgbClr val="073763"/>
                </a:solidFill>
                <a:latin typeface="Oswald"/>
                <a:ea typeface="Oswald"/>
                <a:cs typeface="Oswald"/>
                <a:sym typeface="Oswald"/>
              </a:rPr>
              <a:t> touch the pieces, or see the instructions, but you cannot do both.  The person with the instructions may not use hand gestures. </a:t>
            </a:r>
            <a:endParaRPr b="1" sz="2400">
              <a:solidFill>
                <a:srgbClr val="073763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45"/>
          <p:cNvSpPr txBox="1"/>
          <p:nvPr/>
        </p:nvSpPr>
        <p:spPr>
          <a:xfrm>
            <a:off x="0" y="194275"/>
            <a:ext cx="5108100" cy="7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073763"/>
                </a:solidFill>
                <a:latin typeface="Oswald"/>
                <a:ea typeface="Oswald"/>
                <a:cs typeface="Oswald"/>
                <a:sym typeface="Oswald"/>
              </a:rPr>
              <a:t>Activity 2 Reflection:</a:t>
            </a:r>
            <a:endParaRPr b="1" sz="2400">
              <a:solidFill>
                <a:srgbClr val="073763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073763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073763"/>
                </a:solidFill>
                <a:latin typeface="Oswald"/>
                <a:ea typeface="Oswald"/>
                <a:cs typeface="Oswald"/>
                <a:sym typeface="Oswald"/>
              </a:rPr>
              <a:t>Did you get closer to completion than last</a:t>
            </a:r>
            <a:endParaRPr sz="2200">
              <a:solidFill>
                <a:srgbClr val="073763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073763"/>
                </a:solidFill>
                <a:latin typeface="Oswald"/>
                <a:ea typeface="Oswald"/>
                <a:cs typeface="Oswald"/>
                <a:sym typeface="Oswald"/>
              </a:rPr>
              <a:t>time</a:t>
            </a:r>
            <a:r>
              <a:rPr lang="en" sz="2200">
                <a:solidFill>
                  <a:srgbClr val="073763"/>
                </a:solidFill>
                <a:latin typeface="Oswald"/>
                <a:ea typeface="Oswald"/>
                <a:cs typeface="Oswald"/>
                <a:sym typeface="Oswald"/>
              </a:rPr>
              <a:t>?</a:t>
            </a:r>
            <a:endParaRPr sz="2200">
              <a:solidFill>
                <a:srgbClr val="073763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073763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073763"/>
                </a:solidFill>
                <a:latin typeface="Oswald"/>
                <a:ea typeface="Oswald"/>
                <a:cs typeface="Oswald"/>
                <a:sym typeface="Oswald"/>
              </a:rPr>
              <a:t>What made this activity easier?</a:t>
            </a:r>
            <a:endParaRPr sz="2200">
              <a:solidFill>
                <a:srgbClr val="073763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rgbClr val="073763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073763"/>
                </a:solidFill>
                <a:latin typeface="Oswald"/>
                <a:ea typeface="Oswald"/>
                <a:cs typeface="Oswald"/>
                <a:sym typeface="Oswald"/>
              </a:rPr>
              <a:t>What difficulties did you encounter?</a:t>
            </a:r>
            <a:endParaRPr sz="2200">
              <a:solidFill>
                <a:srgbClr val="073763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073763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073763"/>
                </a:solidFill>
                <a:latin typeface="Oswald"/>
                <a:ea typeface="Oswald"/>
                <a:cs typeface="Oswald"/>
                <a:sym typeface="Oswald"/>
              </a:rPr>
              <a:t>How did you work to create a shared picture?</a:t>
            </a:r>
            <a:endParaRPr sz="2200">
              <a:solidFill>
                <a:srgbClr val="073763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073763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264" name="Google Shape;264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01025" y="986400"/>
            <a:ext cx="4687852" cy="283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Google Shape;269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27125" y="451525"/>
            <a:ext cx="3940926" cy="3940926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46"/>
          <p:cNvSpPr txBox="1"/>
          <p:nvPr/>
        </p:nvSpPr>
        <p:spPr>
          <a:xfrm>
            <a:off x="195600" y="194275"/>
            <a:ext cx="5624100" cy="7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073763"/>
                </a:solidFill>
                <a:latin typeface="Oswald"/>
                <a:ea typeface="Oswald"/>
                <a:cs typeface="Oswald"/>
                <a:sym typeface="Oswald"/>
              </a:rPr>
              <a:t>Activity 3 Instructions:</a:t>
            </a:r>
            <a:endParaRPr b="1" sz="2400">
              <a:solidFill>
                <a:srgbClr val="073763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073763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073763"/>
                </a:solidFill>
                <a:latin typeface="Oswald"/>
                <a:ea typeface="Oswald"/>
                <a:cs typeface="Oswald"/>
                <a:sym typeface="Oswald"/>
              </a:rPr>
              <a:t>Assemble this lego project as shown on the screen here. </a:t>
            </a:r>
            <a:endParaRPr sz="2200">
              <a:solidFill>
                <a:srgbClr val="073763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073763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073763"/>
                </a:solidFill>
                <a:latin typeface="Oswald"/>
                <a:ea typeface="Oswald"/>
                <a:cs typeface="Oswald"/>
                <a:sym typeface="Oswald"/>
              </a:rPr>
              <a:t>All pieces in the bag, including </a:t>
            </a:r>
            <a:endParaRPr sz="2200">
              <a:solidFill>
                <a:srgbClr val="073763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073763"/>
                </a:solidFill>
                <a:latin typeface="Oswald"/>
                <a:ea typeface="Oswald"/>
                <a:cs typeface="Oswald"/>
                <a:sym typeface="Oswald"/>
              </a:rPr>
              <a:t>the instructions manual. You have 10 min.  </a:t>
            </a:r>
            <a:endParaRPr sz="2200">
              <a:solidFill>
                <a:srgbClr val="073763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073763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073763"/>
                </a:solidFill>
                <a:latin typeface="Oswald"/>
                <a:ea typeface="Oswald"/>
                <a:cs typeface="Oswald"/>
                <a:sym typeface="Oswald"/>
              </a:rPr>
              <a:t>All team members may touch the pieces and see the instructions. </a:t>
            </a:r>
            <a:endParaRPr sz="2200">
              <a:solidFill>
                <a:srgbClr val="073763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073763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47"/>
          <p:cNvSpPr txBox="1"/>
          <p:nvPr/>
        </p:nvSpPr>
        <p:spPr>
          <a:xfrm>
            <a:off x="195600" y="194275"/>
            <a:ext cx="4759500" cy="7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073763"/>
                </a:solidFill>
                <a:latin typeface="Oswald"/>
                <a:ea typeface="Oswald"/>
                <a:cs typeface="Oswald"/>
                <a:sym typeface="Oswald"/>
              </a:rPr>
              <a:t>Activity 3 Reflection:</a:t>
            </a:r>
            <a:endParaRPr b="1" sz="2400">
              <a:solidFill>
                <a:srgbClr val="073763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073763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073763"/>
                </a:solidFill>
                <a:latin typeface="Oswald"/>
                <a:ea typeface="Oswald"/>
                <a:cs typeface="Oswald"/>
                <a:sym typeface="Oswald"/>
              </a:rPr>
              <a:t>Were you able to complete the project on time?</a:t>
            </a:r>
            <a:endParaRPr sz="2200">
              <a:solidFill>
                <a:srgbClr val="073763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073763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073763"/>
                </a:solidFill>
                <a:latin typeface="Oswald"/>
                <a:ea typeface="Oswald"/>
                <a:cs typeface="Oswald"/>
                <a:sym typeface="Oswald"/>
              </a:rPr>
              <a:t>How did this project feel compared to the</a:t>
            </a:r>
            <a:endParaRPr sz="2200">
              <a:solidFill>
                <a:srgbClr val="073763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073763"/>
                </a:solidFill>
                <a:latin typeface="Oswald"/>
                <a:ea typeface="Oswald"/>
                <a:cs typeface="Oswald"/>
                <a:sym typeface="Oswald"/>
              </a:rPr>
              <a:t>o</a:t>
            </a:r>
            <a:r>
              <a:rPr lang="en" sz="2200">
                <a:solidFill>
                  <a:srgbClr val="073763"/>
                </a:solidFill>
                <a:latin typeface="Oswald"/>
                <a:ea typeface="Oswald"/>
                <a:cs typeface="Oswald"/>
                <a:sym typeface="Oswald"/>
              </a:rPr>
              <a:t>ther two? </a:t>
            </a:r>
            <a:endParaRPr sz="2200">
              <a:solidFill>
                <a:srgbClr val="073763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rgbClr val="073763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073763"/>
                </a:solidFill>
                <a:latin typeface="Oswald"/>
                <a:ea typeface="Oswald"/>
                <a:cs typeface="Oswald"/>
                <a:sym typeface="Oswald"/>
              </a:rPr>
              <a:t>What made this project work better?</a:t>
            </a:r>
            <a:endParaRPr sz="2200">
              <a:solidFill>
                <a:srgbClr val="073763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073763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073763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276" name="Google Shape;276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27125" y="451525"/>
            <a:ext cx="3940926" cy="3940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p48" title="xavi-cabrera-kn-UmDZQDjM-unsplash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5275" y="0"/>
            <a:ext cx="9199273" cy="6131358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48"/>
          <p:cNvSpPr/>
          <p:nvPr/>
        </p:nvSpPr>
        <p:spPr>
          <a:xfrm>
            <a:off x="-1300" y="-11700"/>
            <a:ext cx="9206100" cy="5143500"/>
          </a:xfrm>
          <a:prstGeom prst="rect">
            <a:avLst/>
          </a:prstGeom>
          <a:solidFill>
            <a:srgbClr val="9ABDD6">
              <a:alpha val="50000"/>
            </a:srgbClr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p48"/>
          <p:cNvSpPr txBox="1"/>
          <p:nvPr/>
        </p:nvSpPr>
        <p:spPr>
          <a:xfrm>
            <a:off x="298750" y="2220000"/>
            <a:ext cx="8491200" cy="7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5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Wrap Up</a:t>
            </a:r>
            <a:r>
              <a:rPr b="1" lang="en" sz="65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 </a:t>
            </a:r>
            <a:endParaRPr b="1" sz="68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65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3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65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Google Shape;288;p49"/>
          <p:cNvPicPr preferRelativeResize="0"/>
          <p:nvPr/>
        </p:nvPicPr>
        <p:blipFill rotWithShape="1">
          <a:blip r:embed="rId3">
            <a:alphaModFix/>
          </a:blip>
          <a:srcRect b="0" l="0" r="0" t="15604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34620" y="3564876"/>
            <a:ext cx="1891904" cy="792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49"/>
          <p:cNvPicPr preferRelativeResize="0"/>
          <p:nvPr/>
        </p:nvPicPr>
        <p:blipFill rotWithShape="1">
          <a:blip r:embed="rId5">
            <a:alphaModFix/>
          </a:blip>
          <a:srcRect b="27407" l="25551" r="27778" t="26296"/>
          <a:stretch/>
        </p:blipFill>
        <p:spPr>
          <a:xfrm>
            <a:off x="8426250" y="4358851"/>
            <a:ext cx="384801" cy="38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49"/>
          <p:cNvPicPr preferRelativeResize="0"/>
          <p:nvPr/>
        </p:nvPicPr>
        <p:blipFill rotWithShape="1">
          <a:blip r:embed="rId6">
            <a:alphaModFix/>
          </a:blip>
          <a:srcRect b="32967" l="25551" r="28518" t="19254"/>
          <a:stretch/>
        </p:blipFill>
        <p:spPr>
          <a:xfrm>
            <a:off x="7454884" y="4322749"/>
            <a:ext cx="436425" cy="45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4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52250" y="3082175"/>
            <a:ext cx="1160900" cy="116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49"/>
          <p:cNvPicPr preferRelativeResize="0"/>
          <p:nvPr/>
        </p:nvPicPr>
        <p:blipFill rotWithShape="1">
          <a:blip r:embed="rId8">
            <a:alphaModFix/>
          </a:blip>
          <a:srcRect b="6521" l="10573" r="13026" t="7789"/>
          <a:stretch/>
        </p:blipFill>
        <p:spPr>
          <a:xfrm>
            <a:off x="74000" y="293550"/>
            <a:ext cx="2133875" cy="2469376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49"/>
          <p:cNvSpPr txBox="1"/>
          <p:nvPr/>
        </p:nvSpPr>
        <p:spPr>
          <a:xfrm>
            <a:off x="2133875" y="579750"/>
            <a:ext cx="6415500" cy="6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800">
                <a:solidFill>
                  <a:schemeClr val="lt1"/>
                </a:solidFill>
                <a:latin typeface="Oswald Medium"/>
                <a:ea typeface="Oswald Medium"/>
                <a:cs typeface="Oswald Medium"/>
                <a:sym typeface="Oswald Medium"/>
              </a:rPr>
              <a:t>“Supremely entertaining and brilliantly practical. Two former Army special operators translate their extraordinary experiences into invaluable lessons for leadership and life. They can’t make your journey easier, but their hard-earned wisdom will make you better prepared for it.”</a:t>
            </a:r>
            <a:endParaRPr i="1" sz="1800">
              <a:solidFill>
                <a:schemeClr val="lt1"/>
              </a:solidFill>
              <a:latin typeface="Oswald Medium"/>
              <a:ea typeface="Oswald Medium"/>
              <a:cs typeface="Oswald Medium"/>
              <a:sym typeface="Oswald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chemeClr val="lt1"/>
              </a:solidFill>
              <a:latin typeface="Oswald Medium"/>
              <a:ea typeface="Oswald Medium"/>
              <a:cs typeface="Oswald Medium"/>
              <a:sym typeface="Oswald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Oswald Medium"/>
                <a:ea typeface="Oswald Medium"/>
                <a:cs typeface="Oswald Medium"/>
                <a:sym typeface="Oswald Medium"/>
              </a:rPr>
              <a:t>General Stanley McChrystal, CEO and Chairman, The McChrystal Group and NYT Best Selling Author of Team of Teams</a:t>
            </a:r>
            <a:endParaRPr sz="1800">
              <a:solidFill>
                <a:schemeClr val="lt1"/>
              </a:solidFill>
              <a:latin typeface="Oswald Medium"/>
              <a:ea typeface="Oswald Medium"/>
              <a:cs typeface="Oswald Medium"/>
              <a:sym typeface="Oswald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Oswald Medium"/>
              <a:ea typeface="Oswald Medium"/>
              <a:cs typeface="Oswald Medium"/>
              <a:sym typeface="Oswald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chemeClr val="lt1"/>
              </a:solidFill>
              <a:latin typeface="Oswald Medium"/>
              <a:ea typeface="Oswald Medium"/>
              <a:cs typeface="Oswald Medium"/>
              <a:sym typeface="Oswald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chemeClr val="lt1"/>
              </a:solidFill>
              <a:latin typeface="Oswald Medium"/>
              <a:ea typeface="Oswald Medium"/>
              <a:cs typeface="Oswald Medium"/>
              <a:sym typeface="Oswald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295" name="Google Shape;295;p4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995025" y="4357050"/>
            <a:ext cx="384800" cy="38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4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966363" y="4357050"/>
            <a:ext cx="384800" cy="38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6"/>
          <p:cNvPicPr preferRelativeResize="0"/>
          <p:nvPr/>
        </p:nvPicPr>
        <p:blipFill rotWithShape="1">
          <a:blip r:embed="rId3">
            <a:alphaModFix/>
          </a:blip>
          <a:srcRect b="13988" l="0" r="0" t="2048"/>
          <a:stretch/>
        </p:blipFill>
        <p:spPr>
          <a:xfrm>
            <a:off x="-23650" y="0"/>
            <a:ext cx="9191301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6"/>
          <p:cNvSpPr txBox="1"/>
          <p:nvPr/>
        </p:nvSpPr>
        <p:spPr>
          <a:xfrm>
            <a:off x="215050" y="146275"/>
            <a:ext cx="8424900" cy="5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Perspectives</a:t>
            </a:r>
            <a:endParaRPr sz="22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073763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073763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073763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7"/>
          <p:cNvPicPr preferRelativeResize="0"/>
          <p:nvPr/>
        </p:nvPicPr>
        <p:blipFill rotWithShape="1">
          <a:blip r:embed="rId3">
            <a:alphaModFix/>
          </a:blip>
          <a:srcRect b="0" l="17945" r="0" t="27927"/>
          <a:stretch/>
        </p:blipFill>
        <p:spPr>
          <a:xfrm>
            <a:off x="0" y="-161450"/>
            <a:ext cx="9144000" cy="6024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39075"/>
            <a:ext cx="9315850" cy="5473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50012" y="0"/>
            <a:ext cx="984403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886800"/>
            <a:ext cx="9144003" cy="6094517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20"/>
          <p:cNvSpPr txBox="1"/>
          <p:nvPr/>
        </p:nvSpPr>
        <p:spPr>
          <a:xfrm>
            <a:off x="195600" y="194275"/>
            <a:ext cx="8051700" cy="7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What do you think?  </a:t>
            </a:r>
            <a:endParaRPr b="1" sz="24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How often do you feel like you have the whole picture when you respond to a situation that pops up in the midst of the day? </a:t>
            </a:r>
            <a:endParaRPr sz="22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Often</a:t>
            </a:r>
            <a:endParaRPr sz="22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Sometimes</a:t>
            </a:r>
            <a:endParaRPr sz="22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Rarely</a:t>
            </a:r>
            <a:endParaRPr sz="22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50012" y="0"/>
            <a:ext cx="984403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1C9E7553A782844AB05BCEDB9FB8E86" ma:contentTypeVersion="12" ma:contentTypeDescription="Create a new document." ma:contentTypeScope="" ma:versionID="42ae9bb79e34669a78ce5d534078c4f9">
  <xsd:schema xmlns:xsd="http://www.w3.org/2001/XMLSchema" xmlns:xs="http://www.w3.org/2001/XMLSchema" xmlns:p="http://schemas.microsoft.com/office/2006/metadata/properties" xmlns:ns2="bc5db3ea-0bb4-49b9-9f0e-ddeac2ed9770" xmlns:ns3="86d169ae-d11a-4ca8-afcb-75ab97991f8b" targetNamespace="http://schemas.microsoft.com/office/2006/metadata/properties" ma:root="true" ma:fieldsID="1cbf9b04072c02c4ab194842f75e22e6" ns2:_="" ns3:_="">
    <xsd:import namespace="bc5db3ea-0bb4-49b9-9f0e-ddeac2ed9770"/>
    <xsd:import namespace="86d169ae-d11a-4ca8-afcb-75ab97991f8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5db3ea-0bb4-49b9-9f0e-ddeac2ed977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2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c4f5f292-a91f-47d1-9bfd-13bf556621a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d169ae-d11a-4ca8-afcb-75ab97991f8b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de50a984-b286-4f57-b9d3-0f543007e48e}" ma:internalName="TaxCatchAll" ma:showField="CatchAllData" ma:web="86d169ae-d11a-4ca8-afcb-75ab97991f8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6d169ae-d11a-4ca8-afcb-75ab97991f8b" xsi:nil="true"/>
    <lcf76f155ced4ddcb4097134ff3c332f xmlns="bc5db3ea-0bb4-49b9-9f0e-ddeac2ed977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F4301A1-6479-4BC0-B525-6560E80A0A71}"/>
</file>

<file path=customXml/itemProps2.xml><?xml version="1.0" encoding="utf-8"?>
<ds:datastoreItem xmlns:ds="http://schemas.openxmlformats.org/officeDocument/2006/customXml" ds:itemID="{49F47049-E691-4F4C-90DB-72AEF6EBBA75}"/>
</file>

<file path=customXml/itemProps3.xml><?xml version="1.0" encoding="utf-8"?>
<ds:datastoreItem xmlns:ds="http://schemas.openxmlformats.org/officeDocument/2006/customXml" ds:itemID="{BFF1D704-3046-4DF4-B10C-41D5BE0E3965}"/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0x01010051C9E7553A782844AB05BCEDB9FB8E86</vt:lpwstr>
  </property>
</Properties>
</file>