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70" r:id="rId15"/>
    <p:sldId id="271" r:id="rId16"/>
    <p:sldId id="272" r:id="rId17"/>
    <p:sldId id="273" r:id="rId18"/>
    <p:sldId id="274" r:id="rId19"/>
    <p:sldId id="268" r:id="rId20"/>
    <p:sldId id="269" r:id="rId2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9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Opening slide. Set the stage around public trust: special districts do essential work with public assets, and the surplus process should be just as accountable as procurement or budgeting.
[Sources]
- Visual on this slide was generated with Microsoft Copilot.
- NSDA describes itself as “40,000+ Special Districts. One Voice.” Source: turn1search8.
- GovDeals is listed by NSDA as a Gold Level Affiliate and online marketplace for surplus assets from government, educational, and related entities. Source: turn1search16.</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Tualatin Valley Water District, Oregon, Charlyne used oil shop heater sold for $2,278 with 34 bids. Source: turn1search85.</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2CDF9-082B-74E1-172C-892E3B50E4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19425-EB65-83A8-68E3-C0BDC1CAA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B39D4-C0DC-2F0D-B9A5-080FCA65FE3E}"/>
              </a:ext>
            </a:extLst>
          </p:cNvPr>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Tualatin Valley Water District, Oregon, Charlyne used oil shop heater sold for $2,278 with 34 bids. Source: turn1search85.</a:t>
            </a:r>
          </a:p>
        </p:txBody>
      </p:sp>
      <p:sp>
        <p:nvSpPr>
          <p:cNvPr id="4" name="Slide Number Placeholder 3">
            <a:extLst>
              <a:ext uri="{FF2B5EF4-FFF2-40B4-BE49-F238E27FC236}">
                <a16:creationId xmlns:a16="http://schemas.microsoft.com/office/drawing/2014/main" id="{6D6215D2-4D10-069E-D0FF-87CF72CAE99B}"/>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88755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14336-84B4-C3DD-F625-643B62AF6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5EB2B-174A-C569-977D-335F764DB5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3B96D-F448-40D3-9168-0666A871F890}"/>
              </a:ext>
            </a:extLst>
          </p:cNvPr>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Tualatin Valley Water District, Oregon, Charlyne used oil shop heater sold for $2,278 with 34 bids. Source: turn1search85.</a:t>
            </a:r>
          </a:p>
        </p:txBody>
      </p:sp>
      <p:sp>
        <p:nvSpPr>
          <p:cNvPr id="4" name="Slide Number Placeholder 3">
            <a:extLst>
              <a:ext uri="{FF2B5EF4-FFF2-40B4-BE49-F238E27FC236}">
                <a16:creationId xmlns:a16="http://schemas.microsoft.com/office/drawing/2014/main" id="{9730D24E-D853-06CB-85A3-C0EBB5653C5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078939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BCD8C-29F9-6214-2B9C-10B6AEC23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7FE16-BC22-2EF6-5AC5-E74584E868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769B1B-30DB-0486-A659-D6D0C49BDFAF}"/>
              </a:ext>
            </a:extLst>
          </p:cNvPr>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Tualatin Valley Water District, Oregon, Charlyne used oil shop heater sold for $2,278 with 34 bids. Source: turn1search85.</a:t>
            </a:r>
          </a:p>
        </p:txBody>
      </p:sp>
      <p:sp>
        <p:nvSpPr>
          <p:cNvPr id="4" name="Slide Number Placeholder 3">
            <a:extLst>
              <a:ext uri="{FF2B5EF4-FFF2-40B4-BE49-F238E27FC236}">
                <a16:creationId xmlns:a16="http://schemas.microsoft.com/office/drawing/2014/main" id="{C62E0BC2-12CB-3EFA-7B07-8025423033F4}"/>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141055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437CC-8833-B54D-C6FF-7CCC40271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961C9-9B4D-75A8-7E7F-367B990B9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EE680-84F0-C304-05C6-C5EEEA259464}"/>
              </a:ext>
            </a:extLst>
          </p:cNvPr>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Tualatin Valley Water District, Oregon, Charlyne used oil shop heater sold for $2,278 with 34 bids. Source: turn1search85.</a:t>
            </a:r>
          </a:p>
        </p:txBody>
      </p:sp>
      <p:sp>
        <p:nvSpPr>
          <p:cNvPr id="4" name="Slide Number Placeholder 3">
            <a:extLst>
              <a:ext uri="{FF2B5EF4-FFF2-40B4-BE49-F238E27FC236}">
                <a16:creationId xmlns:a16="http://schemas.microsoft.com/office/drawing/2014/main" id="{F8377B5E-BD50-3D96-B7FE-0F4073B3A6BC}"/>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902162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85B6F-86DC-125E-FEAB-FFC970AFC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4B8DB-5B39-E1D1-0A5B-0769B87744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A8DF9F-B5BD-E6AF-6412-04661DE44CCB}"/>
              </a:ext>
            </a:extLst>
          </p:cNvPr>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Tualatin Valley Water District, Oregon, Charlyne used oil shop heater sold for $2,278 with 34 bids. Source: turn1search85.</a:t>
            </a:r>
          </a:p>
        </p:txBody>
      </p:sp>
      <p:sp>
        <p:nvSpPr>
          <p:cNvPr id="4" name="Slide Number Placeholder 3">
            <a:extLst>
              <a:ext uri="{FF2B5EF4-FFF2-40B4-BE49-F238E27FC236}">
                <a16:creationId xmlns:a16="http://schemas.microsoft.com/office/drawing/2014/main" id="{CF1D1EB7-79C0-B64F-0D23-20B4F821B485}"/>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926859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“If a district is just getting started, I would not overcomplicate it. Clarify surplus policy, segment your assets, set controls, list consistently, and report outcomes. That turns surplus from a one-off scramble into a defensible process.”
[Sources]
- Sample Surplus Personal Property Policy states records should be maintained for each disposition, including asset description, method of disposal, sale proceeds, buyer information, and date of transfer. Source: turn1search35.
- GovDeals proposal materials state draft auctions may be reviewed by the district before they are sent live and that marketing plans can be developed for specialized assets. Source: turn1search93.</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Closing: “If there is one point I would leave you with, it is this: surplus assets are still public assets. GovDeals helps districts turn those assets into measurable value while giving leadership, staff, and the public a clearer view of how the sale happened.”
[Sources]
- Visual on this slide was generated with Microsoft Copilot.
- GovDeals procurement page positions the platform around ROI, control, documented transactions, verified buyers, transparency, and compliance. Source: turn1search6.</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“For special districts, surplus is usually not the headline issue. But when a district sells a truck, pump, meter, tool, property, or IT asset, the process is still public business. The goal is not only to get a good price, but to be able to explain how the district got there.”
[Sources]
- NSDA states it provides resources and best practices for special districts nationwide. Source: turn1search8.
- CSDA describes its GovDeals-powered surplus marketplace as transforming district surplus assets from a burden to an opportunity. Source: turn1search14.</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“I like to simplify accountability into four questions. Who could bid? What record do we have? What controls were in place? And what was the final outcome? GovDeals is valuable because it helps connect those questions to a digital record.”
[Sources]
- GovDeals procurement page states every transaction is documented, every buyer is verified, and the platform is built for compliance. Source: turn1search6.</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“The process does not need to be complicated. What matters is consistency. The item is declared surplus, listed, marketed, sold, paid for, removed, and reported. The more consistent that flow is, the more defensible the program becomes.”
[Sources]
- GovDeals-HowItWorks describes the online auction process: declared ready for auction, listed on GovDeals, marketed, sold, buyer removes item, agency receives proceeds. Source: turn1search103.
-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“When I talk about GovDeals, I try not to make this sound like a software pitch. The value is practical: buyer reach, control, documentation, and reducing the amount of time district staff spend chasing down the mechanics of a sale.”
[Sources]
- GovDeals procurement page says it provides control over auctions with visibility into bids and reporting, total transparency, documented transactions, verified buyers, and compliance-oriented processes. Source: turn1search6.
- GovDeals procurement page lists asset categories including vehicles, heavy equipment, office equipment, computers, educational equipment, emergency equipment, laboratory equipment, and consumer goods. Source: turn1search6.
-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“This is where transparency becomes operational. It is one thing to say a sale is public. It is another thing to show the bid history, the winning bidder, the transaction record, and who had access to the information.”
[Sources]
- Goose Creek proposal draft states GovDeals provides secure, auditable reporting including number of bids, date and time of each bid, winning bidder names, cumulative data, real-time reports, detailed bid history, and audit trail. Source: turn1search91.
- Siloam Springs proposal draft states access can be tailored through five security levels, including a view-only setting for accounting staff. Source: turn1search92.</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“The best surplus program does more than sell things. It helps return dollars, clears space, supports reuse, and gives the community confidence that assets were disposed of fairly.”
[Sources]
- CSDA states the surplus marketplace helps transform surplus assets and inventory from a burden to an opportunity. Source: turn1search14.
-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Case study reports $1.7M surplus asset sales, 700+ items sold, and a 4-week average auction cycle. Source: turn1search114.
- Internal NSDA Colorado Case Study also states the district has generated $1.7M since partnering with GovDeals in 2016. Source: turn1search98.</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 track: “This example helps make the point real. Instead of talking only about the platform, show what happens when the market is opened up and the process is documented.”
[Sources]
- SDAO-2026 draft references Umatilla Rural Fire Protection District, Oregon, 2019 Ford F-550, sold for $56,250 with 99 bids. Source: turn1search85.</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AFC"/>
        </a:solidFill>
        <a:effectLst/>
      </p:bgPr>
    </p:bg>
    <p:spTree>
      <p:nvGrpSpPr>
        <p:cNvPr id="1" name=""/>
        <p:cNvGrpSpPr/>
        <p:nvPr/>
      </p:nvGrpSpPr>
      <p:grpSpPr>
        <a:xfrm>
          <a:off x="0" y="0"/>
          <a:ext cx="0" cy="0"/>
          <a:chOff x="0" y="0"/>
          <a:chExt cx="0" cy="0"/>
        </a:xfrm>
      </p:grpSpPr>
      <p:sp>
        <p:nvSpPr>
          <p:cNvPr id="2" name="Shape 0"/>
          <p:cNvSpPr/>
          <p:nvPr/>
        </p:nvSpPr>
        <p:spPr>
          <a:xfrm>
            <a:off x="0" y="6565392"/>
            <a:ext cx="12191695" cy="0"/>
          </a:xfrm>
          <a:prstGeom prst="line">
            <a:avLst/>
          </a:prstGeom>
          <a:noFill/>
          <a:ln w="12700">
            <a:solidFill>
              <a:srgbClr val="0E6F7A"/>
            </a:solidFill>
            <a:prstDash val="solid"/>
          </a:ln>
        </p:spPr>
        <p:txBody>
          <a:bodyPr/>
          <a:lstStyle/>
          <a:p>
            <a:endParaRPr lang="en-US"/>
          </a:p>
        </p:txBody>
      </p:sp>
      <p:sp>
        <p:nvSpPr>
          <p:cNvPr id="3" name="Text 1"/>
          <p:cNvSpPr/>
          <p:nvPr/>
        </p:nvSpPr>
        <p:spPr>
          <a:xfrm>
            <a:off x="502920" y="6601968"/>
            <a:ext cx="5212080" cy="164592"/>
          </a:xfrm>
          <a:prstGeom prst="rect">
            <a:avLst/>
          </a:prstGeom>
          <a:noFill/>
          <a:ln/>
        </p:spPr>
        <p:txBody>
          <a:bodyPr wrap="square" lIns="0" tIns="0" rIns="0" bIns="0" rtlCol="0" anchor="ctr"/>
          <a:lstStyle/>
          <a:p>
            <a:pPr marL="0" indent="0">
              <a:buNone/>
            </a:pPr>
            <a:r>
              <a:rPr lang="en-US" sz="650">
                <a:solidFill>
                  <a:srgbClr val="5B6770"/>
                </a:solidFill>
                <a:latin typeface="Aptos" pitchFamily="34" charset="0"/>
                <a:ea typeface="Aptos" pitchFamily="34" charset="-122"/>
                <a:cs typeface="Aptos" pitchFamily="34" charset="-120"/>
              </a:rPr>
              <a:t>GovDeals | A Liquidity Services Marketplace</a:t>
            </a:r>
            <a:endParaRPr lang="en-US" sz="650"/>
          </a:p>
        </p:txBody>
      </p:sp>
      <p:sp>
        <p:nvSpPr>
          <p:cNvPr id="25"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D4D"/>
        </a:solidFill>
        <a:effectLst/>
      </p:bgPr>
    </p:bg>
    <p:spTree>
      <p:nvGrpSpPr>
        <p:cNvPr id="1" name=""/>
        <p:cNvGrpSpPr/>
        <p:nvPr/>
      </p:nvGrpSpPr>
      <p:grpSpPr>
        <a:xfrm>
          <a:off x="0" y="0"/>
          <a:ext cx="1" cy="1"/>
          <a:chOff x="0" y="0"/>
          <a:chExt cx="1" cy="1"/>
        </a:xfrm>
      </p:grpSpPr>
      <p:sp>
        <p:nvSpPr>
          <p:cNvPr id="3" name="Shape 0"/>
          <p:cNvSpPr/>
          <p:nvPr/>
        </p:nvSpPr>
        <p:spPr>
          <a:xfrm>
            <a:off x="-280657" y="0"/>
            <a:ext cx="6537960" cy="6858000"/>
          </a:xfrm>
          <a:prstGeom prst="rect">
            <a:avLst/>
          </a:prstGeom>
          <a:solidFill>
            <a:schemeClr val="tx2"/>
          </a:solidFill>
          <a:ln w="12700">
            <a:solidFill>
              <a:srgbClr val="0A2D4D"/>
            </a:solidFill>
            <a:prstDash val="solid"/>
          </a:ln>
        </p:spPr>
        <p:txBody>
          <a:bodyPr/>
          <a:lstStyle/>
          <a:p>
            <a:endParaRPr lang="en-US"/>
          </a:p>
        </p:txBody>
      </p:sp>
      <p:sp>
        <p:nvSpPr>
          <p:cNvPr id="5" name="Text 2"/>
          <p:cNvSpPr/>
          <p:nvPr/>
        </p:nvSpPr>
        <p:spPr>
          <a:xfrm>
            <a:off x="594360" y="1005840"/>
            <a:ext cx="5349240" cy="2331720"/>
          </a:xfrm>
          <a:prstGeom prst="rect">
            <a:avLst/>
          </a:prstGeom>
          <a:noFill/>
          <a:ln/>
        </p:spPr>
        <p:txBody>
          <a:bodyPr wrap="square" lIns="0" tIns="0" rIns="0" bIns="0" rtlCol="0" anchor="ctr">
            <a:normAutofit/>
          </a:bodyPr>
          <a:lstStyle/>
          <a:p>
            <a:pPr marL="0" indent="0">
              <a:buNone/>
            </a:pPr>
            <a:r>
              <a:rPr lang="en-US" sz="3200" b="1">
                <a:solidFill>
                  <a:srgbClr val="FFFFFF"/>
                </a:solidFill>
                <a:latin typeface="Aptos Display" pitchFamily="34" charset="0"/>
                <a:ea typeface="Aptos Display" pitchFamily="34" charset="-122"/>
                <a:cs typeface="Aptos Display" pitchFamily="34" charset="-120"/>
              </a:rPr>
              <a:t>Improving Accountability</a:t>
            </a:r>
            <a:endParaRPr lang="en-US" sz="3200"/>
          </a:p>
          <a:p>
            <a:pPr marL="0" indent="0">
              <a:buNone/>
            </a:pPr>
            <a:r>
              <a:rPr lang="en-US" sz="3200" b="1">
                <a:solidFill>
                  <a:srgbClr val="FFFFFF"/>
                </a:solidFill>
                <a:latin typeface="Aptos Display" pitchFamily="34" charset="0"/>
                <a:ea typeface="Aptos Display" pitchFamily="34" charset="-122"/>
                <a:cs typeface="Aptos Display" pitchFamily="34" charset="-120"/>
              </a:rPr>
              <a:t>and Transparency</a:t>
            </a:r>
            <a:endParaRPr lang="en-US" sz="3200"/>
          </a:p>
          <a:p>
            <a:pPr marL="0" indent="0">
              <a:buNone/>
            </a:pPr>
            <a:r>
              <a:rPr lang="en-US" sz="3200" b="1">
                <a:solidFill>
                  <a:srgbClr val="FFFFFF"/>
                </a:solidFill>
                <a:latin typeface="Aptos Display" pitchFamily="34" charset="0"/>
                <a:ea typeface="Aptos Display" pitchFamily="34" charset="-122"/>
                <a:cs typeface="Aptos Display" pitchFamily="34" charset="-120"/>
              </a:rPr>
              <a:t>in Surplus Sales</a:t>
            </a:r>
            <a:endParaRPr lang="en-US" sz="3200"/>
          </a:p>
          <a:p>
            <a:pPr marL="0" indent="0">
              <a:buNone/>
            </a:pPr>
            <a:r>
              <a:rPr lang="en-US" sz="3200" b="1">
                <a:solidFill>
                  <a:srgbClr val="FFFFFF"/>
                </a:solidFill>
                <a:latin typeface="Aptos Display" pitchFamily="34" charset="0"/>
                <a:ea typeface="Aptos Display" pitchFamily="34" charset="-122"/>
                <a:cs typeface="Aptos Display" pitchFamily="34" charset="-120"/>
              </a:rPr>
              <a:t>for Special Districts</a:t>
            </a:r>
            <a:endParaRPr lang="en-US" sz="3200"/>
          </a:p>
        </p:txBody>
      </p:sp>
      <p:sp>
        <p:nvSpPr>
          <p:cNvPr id="6" name="Shape 3"/>
          <p:cNvSpPr/>
          <p:nvPr/>
        </p:nvSpPr>
        <p:spPr>
          <a:xfrm>
            <a:off x="594360" y="3593592"/>
            <a:ext cx="4206240" cy="1"/>
          </a:xfrm>
          <a:prstGeom prst="line">
            <a:avLst/>
          </a:prstGeom>
          <a:noFill/>
          <a:ln w="38100">
            <a:solidFill>
              <a:schemeClr val="accent3"/>
            </a:solidFill>
            <a:prstDash val="solid"/>
          </a:ln>
        </p:spPr>
        <p:txBody>
          <a:bodyPr/>
          <a:lstStyle/>
          <a:p>
            <a:endParaRPr lang="en-US"/>
          </a:p>
        </p:txBody>
      </p:sp>
      <p:sp>
        <p:nvSpPr>
          <p:cNvPr id="7" name="Text 4"/>
          <p:cNvSpPr/>
          <p:nvPr/>
        </p:nvSpPr>
        <p:spPr>
          <a:xfrm>
            <a:off x="594360" y="3840480"/>
            <a:ext cx="4914074" cy="822960"/>
          </a:xfrm>
          <a:prstGeom prst="rect">
            <a:avLst/>
          </a:prstGeom>
          <a:noFill/>
          <a:ln/>
        </p:spPr>
        <p:txBody>
          <a:bodyPr wrap="square" lIns="0" tIns="0" rIns="0" bIns="0" rtlCol="0" anchor="ctr">
            <a:normAutofit/>
          </a:bodyPr>
          <a:lstStyle/>
          <a:p>
            <a:pPr marL="0" indent="0">
              <a:buNone/>
            </a:pPr>
            <a:r>
              <a:rPr lang="en-US" sz="1600">
                <a:solidFill>
                  <a:schemeClr val="bg1"/>
                </a:solidFill>
              </a:rPr>
              <a:t>A practical framework for using online auctions to protect public trust, document value, and create stronger outcomes from surplus assets.</a:t>
            </a:r>
          </a:p>
        </p:txBody>
      </p:sp>
      <p:sp>
        <p:nvSpPr>
          <p:cNvPr id="9" name="Text 6"/>
          <p:cNvSpPr/>
          <p:nvPr/>
        </p:nvSpPr>
        <p:spPr>
          <a:xfrm>
            <a:off x="610740" y="4965192"/>
            <a:ext cx="3682538" cy="146304"/>
          </a:xfrm>
          <a:prstGeom prst="rect">
            <a:avLst/>
          </a:prstGeom>
          <a:noFill/>
          <a:ln/>
        </p:spPr>
        <p:txBody>
          <a:bodyPr wrap="square" lIns="0" tIns="0" rIns="0" bIns="0" rtlCol="0" anchor="ctr"/>
          <a:lstStyle/>
          <a:p>
            <a:pPr marL="0" indent="0">
              <a:buNone/>
            </a:pPr>
            <a:r>
              <a:rPr lang="en-US" sz="1400" b="1" i="1">
                <a:solidFill>
                  <a:schemeClr val="accent3"/>
                </a:solidFill>
              </a:rPr>
              <a:t>National Special Districts Association</a:t>
            </a:r>
            <a:endParaRPr lang="en-US" sz="1400" i="1">
              <a:solidFill>
                <a:schemeClr val="accent3"/>
              </a:solidFill>
            </a:endParaRPr>
          </a:p>
        </p:txBody>
      </p:sp>
      <p:sp>
        <p:nvSpPr>
          <p:cNvPr id="10" name="Text 7"/>
          <p:cNvSpPr/>
          <p:nvPr/>
        </p:nvSpPr>
        <p:spPr>
          <a:xfrm>
            <a:off x="594360" y="5801749"/>
            <a:ext cx="4297680" cy="420624"/>
          </a:xfrm>
          <a:prstGeom prst="rect">
            <a:avLst/>
          </a:prstGeom>
          <a:noFill/>
          <a:ln/>
        </p:spPr>
        <p:txBody>
          <a:bodyPr wrap="square" lIns="0" tIns="0" rIns="0" bIns="0" rtlCol="0" anchor="ctr"/>
          <a:lstStyle/>
          <a:p>
            <a:pPr marL="0" indent="0">
              <a:buNone/>
            </a:pPr>
            <a:r>
              <a:rPr lang="en-US" sz="1200">
                <a:solidFill>
                  <a:srgbClr val="FFFFFF"/>
                </a:solidFill>
              </a:rPr>
              <a:t>Jason Weber</a:t>
            </a:r>
            <a:endParaRPr lang="en-US" sz="1200"/>
          </a:p>
          <a:p>
            <a:pPr marL="0" indent="0">
              <a:buNone/>
            </a:pPr>
            <a:r>
              <a:rPr lang="en-US" sz="1200">
                <a:solidFill>
                  <a:srgbClr val="FFFFFF"/>
                </a:solidFill>
              </a:rPr>
              <a:t>Director, Business Development | </a:t>
            </a:r>
            <a:r>
              <a:rPr lang="en-US" sz="1200" err="1">
                <a:solidFill>
                  <a:srgbClr val="FFFFFF"/>
                </a:solidFill>
              </a:rPr>
              <a:t>GovDeals</a:t>
            </a:r>
            <a:endParaRPr lang="en-US" sz="1200"/>
          </a:p>
        </p:txBody>
      </p:sp>
      <p:sp>
        <p:nvSpPr>
          <p:cNvPr id="25"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a:t>
            </a:fld>
            <a:endParaRPr lang="en-US"/>
          </a:p>
        </p:txBody>
      </p:sp>
      <p:pic>
        <p:nvPicPr>
          <p:cNvPr id="90" name="Special Districts Photo"/>
          <p:cNvPicPr>
            <a:picLocks noChangeAspect="1"/>
          </p:cNvPicPr>
          <p:nvPr/>
        </p:nvPicPr>
        <p:blipFill>
          <a:blip r:embed="rId3"/>
          <a:srcRect l="25662" r="25662"/>
          <a:stretch/>
        </p:blipFill>
        <p:spPr>
          <a:xfrm>
            <a:off x="6257303" y="0"/>
            <a:ext cx="5934697"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name="Slide 10">
    <p:spTree>
      <p:nvGrpSpPr>
        <p:cNvPr id="1" name=""/>
        <p:cNvGrpSpPr/>
        <p:nvPr/>
      </p:nvGrpSpPr>
      <p:grpSpPr>
        <a:xfrm>
          <a:off x="0" y="0"/>
          <a:ext cx="1" cy="1"/>
          <a:chOff x="0" y="0"/>
          <a:chExt cx="1" cy="1"/>
        </a:xfrm>
      </p:grpSpPr>
      <p:pic>
        <p:nvPicPr>
          <p:cNvPr id="35" name="Image 0" descr="/mnt/data/c75edec74d.png">
            <a:extLst>
              <a:ext uri="{FF2B5EF4-FFF2-40B4-BE49-F238E27FC236}">
                <a16:creationId xmlns:a16="http://schemas.microsoft.com/office/drawing/2014/main" id="{FCD121F2-50D7-D048-3C71-3EE2D87BFB4F}"/>
              </a:ext>
            </a:extLst>
          </p:cNvPr>
          <p:cNvPicPr>
            <a:picLocks noChangeAspect="1"/>
          </p:cNvPicPr>
          <p:nvPr/>
        </p:nvPicPr>
        <p:blipFill>
          <a:blip r:embed="rId3">
            <a:alphaModFix amt="23000"/>
          </a:blip>
          <a:srcRect t="4135" b="4135"/>
          <a:stretch/>
        </p:blipFill>
        <p:spPr>
          <a:xfrm>
            <a:off x="585216" y="3700038"/>
            <a:ext cx="3645666" cy="2229466"/>
          </a:xfrm>
          <a:prstGeom prst="rect">
            <a:avLst/>
          </a:prstGeom>
        </p:spPr>
      </p:pic>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203716"/>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Auction example 3: Utility shop equipment with measurable demand</a:t>
            </a:r>
            <a:endParaRPr lang="en-US" sz="1700">
              <a:solidFill>
                <a:schemeClr val="tx2"/>
              </a:solidFill>
            </a:endParaRPr>
          </a:p>
        </p:txBody>
      </p:sp>
      <p:sp>
        <p:nvSpPr>
          <p:cNvPr id="8" name="Shape 6"/>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p:cNvSpPr/>
          <p:nvPr/>
        </p:nvSpPr>
        <p:spPr>
          <a:xfrm>
            <a:off x="868680" y="1472184"/>
            <a:ext cx="3936347" cy="347472"/>
          </a:xfrm>
          <a:prstGeom prst="rect">
            <a:avLst/>
          </a:prstGeom>
          <a:noFill/>
          <a:ln/>
        </p:spPr>
        <p:txBody>
          <a:bodyPr wrap="square" lIns="0" tIns="0" rIns="0" bIns="0" rtlCol="0" anchor="ctr"/>
          <a:lstStyle/>
          <a:p>
            <a:pPr marL="0" indent="0">
              <a:buNone/>
            </a:pPr>
            <a:r>
              <a:rPr lang="en-US" sz="2000" b="1">
                <a:solidFill>
                  <a:srgbClr val="FFFFFF"/>
                </a:solidFill>
              </a:rPr>
              <a:t>Tualatin Valley Water District, Oregon</a:t>
            </a:r>
            <a:endParaRPr lang="en-US" sz="2000"/>
          </a:p>
        </p:txBody>
      </p:sp>
      <p:sp>
        <p:nvSpPr>
          <p:cNvPr id="11" name="Text 9"/>
          <p:cNvSpPr/>
          <p:nvPr/>
        </p:nvSpPr>
        <p:spPr>
          <a:xfrm>
            <a:off x="4920217" y="1623931"/>
            <a:ext cx="4538471" cy="329184"/>
          </a:xfrm>
          <a:prstGeom prst="rect">
            <a:avLst/>
          </a:prstGeom>
          <a:noFill/>
          <a:ln/>
        </p:spPr>
        <p:txBody>
          <a:bodyPr wrap="square" lIns="0" tIns="0" rIns="0" bIns="0" rtlCol="0" anchor="ctr">
            <a:noAutofit/>
          </a:bodyPr>
          <a:lstStyle/>
          <a:p>
            <a:pPr marL="0" indent="0">
              <a:buNone/>
            </a:pPr>
            <a:r>
              <a:rPr lang="en-US" sz="1600" b="1">
                <a:solidFill>
                  <a:srgbClr val="FFFFFF"/>
                </a:solidFill>
              </a:rPr>
              <a:t>Utility shop equipment with measurable demand</a:t>
            </a:r>
            <a:endParaRPr lang="en-US" sz="1600"/>
          </a:p>
        </p:txBody>
      </p:sp>
      <p:sp>
        <p:nvSpPr>
          <p:cNvPr id="13" name="Text 10"/>
          <p:cNvSpPr/>
          <p:nvPr/>
        </p:nvSpPr>
        <p:spPr>
          <a:xfrm>
            <a:off x="1471015" y="2560320"/>
            <a:ext cx="1920240" cy="438912"/>
          </a:xfrm>
          <a:prstGeom prst="rect">
            <a:avLst/>
          </a:prstGeom>
          <a:noFill/>
          <a:ln/>
        </p:spPr>
        <p:txBody>
          <a:bodyPr wrap="square" lIns="0" tIns="0" rIns="0" bIns="0" rtlCol="0" anchor="ctr"/>
          <a:lstStyle/>
          <a:p>
            <a:pPr marL="0" indent="0" algn="ctr">
              <a:buNone/>
            </a:pPr>
            <a:r>
              <a:rPr lang="en-US" sz="4000" b="1">
                <a:solidFill>
                  <a:srgbClr val="0B5CAB"/>
                </a:solidFill>
              </a:rPr>
              <a:t>$2,278</a:t>
            </a:r>
            <a:endParaRPr lang="en-US" sz="4000"/>
          </a:p>
        </p:txBody>
      </p:sp>
      <p:sp>
        <p:nvSpPr>
          <p:cNvPr id="14" name="Text 11"/>
          <p:cNvSpPr/>
          <p:nvPr/>
        </p:nvSpPr>
        <p:spPr>
          <a:xfrm>
            <a:off x="1425295" y="3035808"/>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sold amount</a:t>
            </a:r>
            <a:endParaRPr lang="en-US" sz="1600"/>
          </a:p>
        </p:txBody>
      </p:sp>
      <p:sp>
        <p:nvSpPr>
          <p:cNvPr id="15" name="Text 12"/>
          <p:cNvSpPr/>
          <p:nvPr/>
        </p:nvSpPr>
        <p:spPr>
          <a:xfrm>
            <a:off x="5104797" y="2560320"/>
            <a:ext cx="1920240" cy="438912"/>
          </a:xfrm>
          <a:prstGeom prst="rect">
            <a:avLst/>
          </a:prstGeom>
          <a:noFill/>
          <a:ln/>
        </p:spPr>
        <p:txBody>
          <a:bodyPr wrap="square" lIns="0" tIns="0" rIns="0" bIns="0" rtlCol="0" anchor="ctr"/>
          <a:lstStyle/>
          <a:p>
            <a:pPr marL="0" indent="0" algn="ctr">
              <a:buNone/>
            </a:pPr>
            <a:r>
              <a:rPr lang="en-US" sz="4000" b="1">
                <a:solidFill>
                  <a:srgbClr val="0B5CAB"/>
                </a:solidFill>
              </a:rPr>
              <a:t>34</a:t>
            </a:r>
            <a:endParaRPr lang="en-US" sz="4000"/>
          </a:p>
        </p:txBody>
      </p:sp>
      <p:sp>
        <p:nvSpPr>
          <p:cNvPr id="16" name="Text 13"/>
          <p:cNvSpPr/>
          <p:nvPr/>
        </p:nvSpPr>
        <p:spPr>
          <a:xfrm>
            <a:off x="5059077" y="3035808"/>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bids</a:t>
            </a:r>
            <a:endParaRPr lang="en-US" sz="1600"/>
          </a:p>
        </p:txBody>
      </p:sp>
      <p:sp>
        <p:nvSpPr>
          <p:cNvPr id="17" name="Text 14"/>
          <p:cNvSpPr/>
          <p:nvPr/>
        </p:nvSpPr>
        <p:spPr>
          <a:xfrm>
            <a:off x="8692859" y="2560320"/>
            <a:ext cx="1920240" cy="438912"/>
          </a:xfrm>
          <a:prstGeom prst="rect">
            <a:avLst/>
          </a:prstGeom>
          <a:noFill/>
          <a:ln/>
        </p:spPr>
        <p:txBody>
          <a:bodyPr wrap="square" lIns="0" tIns="0" rIns="0" bIns="0" rtlCol="0" anchor="ctr"/>
          <a:lstStyle/>
          <a:p>
            <a:pPr marL="0" indent="0" algn="ctr">
              <a:buNone/>
            </a:pPr>
            <a:r>
              <a:rPr lang="en-US" sz="4000" b="1">
                <a:solidFill>
                  <a:srgbClr val="2E7D32"/>
                </a:solidFill>
              </a:rPr>
              <a:t>Shop</a:t>
            </a:r>
            <a:endParaRPr lang="en-US" sz="4000"/>
          </a:p>
        </p:txBody>
      </p:sp>
      <p:sp>
        <p:nvSpPr>
          <p:cNvPr id="18" name="Text 15"/>
          <p:cNvSpPr/>
          <p:nvPr/>
        </p:nvSpPr>
        <p:spPr>
          <a:xfrm>
            <a:off x="8647139" y="3035808"/>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heater auction</a:t>
            </a:r>
            <a:endParaRPr lang="en-US" sz="1600"/>
          </a:p>
        </p:txBody>
      </p:sp>
      <p:sp>
        <p:nvSpPr>
          <p:cNvPr id="19" name="Shape 16"/>
          <p:cNvSpPr/>
          <p:nvPr/>
        </p:nvSpPr>
        <p:spPr>
          <a:xfrm>
            <a:off x="4576426" y="3703319"/>
            <a:ext cx="7030357" cy="2229467"/>
          </a:xfrm>
          <a:prstGeom prst="roundRect">
            <a:avLst>
              <a:gd name="adj" fmla="val 4211"/>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0" name="Shape 17"/>
          <p:cNvSpPr/>
          <p:nvPr/>
        </p:nvSpPr>
        <p:spPr>
          <a:xfrm>
            <a:off x="4576427" y="3703320"/>
            <a:ext cx="109728" cy="2229466"/>
          </a:xfrm>
          <a:prstGeom prst="rect">
            <a:avLst/>
          </a:prstGeom>
          <a:solidFill>
            <a:srgbClr val="0B5CAB"/>
          </a:solidFill>
          <a:ln w="12700">
            <a:solidFill>
              <a:srgbClr val="0B5CAB"/>
            </a:solidFill>
            <a:prstDash val="solid"/>
          </a:ln>
        </p:spPr>
        <p:txBody>
          <a:bodyPr/>
          <a:lstStyle/>
          <a:p>
            <a:endParaRPr lang="en-US"/>
          </a:p>
        </p:txBody>
      </p:sp>
      <p:sp>
        <p:nvSpPr>
          <p:cNvPr id="21" name="Text 18"/>
          <p:cNvSpPr/>
          <p:nvPr/>
        </p:nvSpPr>
        <p:spPr>
          <a:xfrm>
            <a:off x="4965285" y="3867912"/>
            <a:ext cx="5193792" cy="320040"/>
          </a:xfrm>
          <a:prstGeom prst="rect">
            <a:avLst/>
          </a:prstGeom>
          <a:noFill/>
          <a:ln/>
        </p:spPr>
        <p:txBody>
          <a:bodyPr wrap="square" lIns="0" tIns="0" rIns="0" bIns="0" rtlCol="0" anchor="ctr"/>
          <a:lstStyle/>
          <a:p>
            <a:pPr marL="0" indent="0">
              <a:buNone/>
            </a:pPr>
            <a:r>
              <a:rPr lang="en-US" sz="2400" b="1">
                <a:solidFill>
                  <a:srgbClr val="0A2D4D"/>
                </a:solidFill>
              </a:rPr>
              <a:t>Why it matters</a:t>
            </a:r>
            <a:endParaRPr lang="en-US" sz="2400"/>
          </a:p>
        </p:txBody>
      </p:sp>
      <p:sp>
        <p:nvSpPr>
          <p:cNvPr id="22" name="Shape 19"/>
          <p:cNvSpPr/>
          <p:nvPr/>
        </p:nvSpPr>
        <p:spPr>
          <a:xfrm>
            <a:off x="4805027" y="4416552"/>
            <a:ext cx="73152" cy="73152"/>
          </a:xfrm>
          <a:prstGeom prst="ellipse">
            <a:avLst/>
          </a:prstGeom>
          <a:solidFill>
            <a:srgbClr val="0B5CAB"/>
          </a:solidFill>
          <a:ln w="12700">
            <a:solidFill>
              <a:srgbClr val="0B5CAB"/>
            </a:solidFill>
            <a:prstDash val="solid"/>
          </a:ln>
        </p:spPr>
        <p:txBody>
          <a:bodyPr/>
          <a:lstStyle/>
          <a:p>
            <a:endParaRPr lang="en-US"/>
          </a:p>
        </p:txBody>
      </p:sp>
      <p:sp>
        <p:nvSpPr>
          <p:cNvPr id="23" name="Text 20"/>
          <p:cNvSpPr/>
          <p:nvPr/>
        </p:nvSpPr>
        <p:spPr>
          <a:xfrm>
            <a:off x="4969618" y="4293954"/>
            <a:ext cx="6174943" cy="329184"/>
          </a:xfrm>
          <a:prstGeom prst="rect">
            <a:avLst/>
          </a:prstGeom>
          <a:noFill/>
          <a:ln/>
        </p:spPr>
        <p:txBody>
          <a:bodyPr wrap="square" lIns="0" tIns="0" rIns="0" bIns="0" rtlCol="0" anchor="ctr">
            <a:normAutofit/>
          </a:bodyPr>
          <a:lstStyle/>
          <a:p>
            <a:pPr marL="0" indent="0">
              <a:buNone/>
            </a:pPr>
            <a:r>
              <a:rPr lang="en-US" sz="1600">
                <a:solidFill>
                  <a:srgbClr val="17212B"/>
                </a:solidFill>
              </a:rPr>
              <a:t>Not every valuable asset is a vehicle.</a:t>
            </a:r>
            <a:endParaRPr lang="en-US" sz="1600"/>
          </a:p>
        </p:txBody>
      </p:sp>
      <p:sp>
        <p:nvSpPr>
          <p:cNvPr id="24" name="Shape 21"/>
          <p:cNvSpPr/>
          <p:nvPr/>
        </p:nvSpPr>
        <p:spPr>
          <a:xfrm>
            <a:off x="4805027" y="4886625"/>
            <a:ext cx="73152" cy="73152"/>
          </a:xfrm>
          <a:prstGeom prst="ellipse">
            <a:avLst/>
          </a:prstGeom>
          <a:solidFill>
            <a:srgbClr val="0B5CAB"/>
          </a:solidFill>
          <a:ln w="12700">
            <a:solidFill>
              <a:srgbClr val="0B5CAB"/>
            </a:solidFill>
            <a:prstDash val="solid"/>
          </a:ln>
        </p:spPr>
        <p:txBody>
          <a:bodyPr/>
          <a:lstStyle/>
          <a:p>
            <a:endParaRPr lang="en-US"/>
          </a:p>
        </p:txBody>
      </p:sp>
      <p:sp>
        <p:nvSpPr>
          <p:cNvPr id="25" name="Text 22"/>
          <p:cNvSpPr/>
          <p:nvPr/>
        </p:nvSpPr>
        <p:spPr>
          <a:xfrm>
            <a:off x="4969618" y="4879059"/>
            <a:ext cx="6174943" cy="329184"/>
          </a:xfrm>
          <a:prstGeom prst="rect">
            <a:avLst/>
          </a:prstGeom>
          <a:noFill/>
          <a:ln/>
        </p:spPr>
        <p:txBody>
          <a:bodyPr wrap="square" lIns="0" tIns="0" rIns="0" bIns="0" rtlCol="0" anchor="ctr">
            <a:noAutofit/>
          </a:bodyPr>
          <a:lstStyle/>
          <a:p>
            <a:pPr marL="0" indent="0">
              <a:buNone/>
            </a:pPr>
            <a:r>
              <a:rPr lang="en-US" sz="1600">
                <a:solidFill>
                  <a:srgbClr val="17212B"/>
                </a:solidFill>
              </a:rPr>
              <a:t>Shop equipment, utility assets, tools, and surplus materials can still find national buyer interest.</a:t>
            </a:r>
            <a:endParaRPr lang="en-US" sz="1600"/>
          </a:p>
        </p:txBody>
      </p:sp>
      <p:sp>
        <p:nvSpPr>
          <p:cNvPr id="26" name="Shape 23"/>
          <p:cNvSpPr/>
          <p:nvPr/>
        </p:nvSpPr>
        <p:spPr>
          <a:xfrm>
            <a:off x="4805027" y="5536936"/>
            <a:ext cx="73152" cy="73152"/>
          </a:xfrm>
          <a:prstGeom prst="ellipse">
            <a:avLst/>
          </a:prstGeom>
          <a:solidFill>
            <a:srgbClr val="0B5CAB"/>
          </a:solidFill>
          <a:ln w="12700">
            <a:solidFill>
              <a:srgbClr val="0B5CAB"/>
            </a:solidFill>
            <a:prstDash val="solid"/>
          </a:ln>
        </p:spPr>
        <p:txBody>
          <a:bodyPr/>
          <a:lstStyle/>
          <a:p>
            <a:endParaRPr lang="en-US"/>
          </a:p>
        </p:txBody>
      </p:sp>
      <p:sp>
        <p:nvSpPr>
          <p:cNvPr id="27" name="Text 24"/>
          <p:cNvSpPr/>
          <p:nvPr/>
        </p:nvSpPr>
        <p:spPr>
          <a:xfrm>
            <a:off x="4969618" y="5419008"/>
            <a:ext cx="6174943" cy="329184"/>
          </a:xfrm>
          <a:prstGeom prst="rect">
            <a:avLst/>
          </a:prstGeom>
          <a:noFill/>
          <a:ln/>
        </p:spPr>
        <p:txBody>
          <a:bodyPr wrap="square" lIns="0" tIns="0" rIns="0" bIns="0" rtlCol="0" anchor="ctr">
            <a:normAutofit/>
          </a:bodyPr>
          <a:lstStyle/>
          <a:p>
            <a:pPr marL="0" indent="0">
              <a:buNone/>
            </a:pPr>
            <a:r>
              <a:rPr lang="en-US" sz="1600">
                <a:solidFill>
                  <a:srgbClr val="17212B"/>
                </a:solidFill>
              </a:rPr>
              <a:t>Bid activity and sale outcome are easy to document.</a:t>
            </a:r>
            <a:endParaRPr lang="en-US" sz="1600"/>
          </a:p>
        </p:txBody>
      </p:sp>
      <p:sp>
        <p:nvSpPr>
          <p:cNvPr id="29"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10</a:t>
            </a:fld>
            <a:endParaRPr lang="en-US"/>
          </a:p>
        </p:txBody>
      </p:sp>
      <p:sp>
        <p:nvSpPr>
          <p:cNvPr id="30" name="Text 8">
            <a:extLst>
              <a:ext uri="{FF2B5EF4-FFF2-40B4-BE49-F238E27FC236}">
                <a16:creationId xmlns:a16="http://schemas.microsoft.com/office/drawing/2014/main" id="{D072B8F6-0D61-D8CB-960F-D8FEED5A4995}"/>
              </a:ext>
            </a:extLst>
          </p:cNvPr>
          <p:cNvSpPr/>
          <p:nvPr/>
        </p:nvSpPr>
        <p:spPr>
          <a:xfrm>
            <a:off x="4920218" y="1369931"/>
            <a:ext cx="1645920" cy="182880"/>
          </a:xfrm>
          <a:prstGeom prst="rect">
            <a:avLst/>
          </a:prstGeom>
          <a:noFill/>
          <a:ln/>
        </p:spPr>
        <p:txBody>
          <a:bodyPr wrap="square" lIns="0" tIns="0" rIns="0" bIns="0" rtlCol="0" anchor="ctr"/>
          <a:lstStyle/>
          <a:p>
            <a:pPr marL="0" indent="0">
              <a:buNone/>
            </a:pPr>
            <a:r>
              <a:rPr lang="en-US" sz="1600">
                <a:solidFill>
                  <a:schemeClr val="accent3">
                    <a:lumMod val="60000"/>
                    <a:lumOff val="40000"/>
                  </a:schemeClr>
                </a:solidFill>
              </a:rPr>
              <a:t>What this shows</a:t>
            </a:r>
          </a:p>
        </p:txBody>
      </p:sp>
      <p:pic>
        <p:nvPicPr>
          <p:cNvPr id="31" name="Picture 30">
            <a:extLst>
              <a:ext uri="{FF2B5EF4-FFF2-40B4-BE49-F238E27FC236}">
                <a16:creationId xmlns:a16="http://schemas.microsoft.com/office/drawing/2014/main" id="{BFA7B8CC-BB41-35D8-E20A-034E6822893F}"/>
              </a:ext>
            </a:extLst>
          </p:cNvPr>
          <p:cNvPicPr>
            <a:picLocks noChangeAspect="1"/>
          </p:cNvPicPr>
          <p:nvPr/>
        </p:nvPicPr>
        <p:blipFill>
          <a:blip r:embed="rId4"/>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3B6E77D0-E9BC-2AF8-F72E-69F244ECA61D}"/>
              </a:ext>
            </a:extLst>
          </p:cNvPr>
          <p:cNvPicPr>
            <a:picLocks noChangeAspect="1"/>
          </p:cNvPicPr>
          <p:nvPr/>
        </p:nvPicPr>
        <p:blipFill>
          <a:blip r:embed="rId5"/>
          <a:stretch>
            <a:fillRect/>
          </a:stretch>
        </p:blipFill>
        <p:spPr>
          <a:xfrm>
            <a:off x="10996309" y="225407"/>
            <a:ext cx="857362" cy="292608"/>
          </a:xfrm>
          <a:prstGeom prst="rect">
            <a:avLst/>
          </a:prstGeom>
        </p:spPr>
      </p:pic>
      <p:pic>
        <p:nvPicPr>
          <p:cNvPr id="34" name="Picture 33">
            <a:extLst>
              <a:ext uri="{FF2B5EF4-FFF2-40B4-BE49-F238E27FC236}">
                <a16:creationId xmlns:a16="http://schemas.microsoft.com/office/drawing/2014/main" id="{59E20030-347E-0B23-5124-FBA5E9D0405D}"/>
              </a:ext>
            </a:extLst>
          </p:cNvPr>
          <p:cNvPicPr>
            <a:picLocks noChangeAspect="1"/>
          </p:cNvPicPr>
          <p:nvPr/>
        </p:nvPicPr>
        <p:blipFill>
          <a:blip r:embed="rId6"/>
          <a:stretch>
            <a:fillRect/>
          </a:stretch>
        </p:blipFill>
        <p:spPr>
          <a:xfrm>
            <a:off x="1127316" y="3679778"/>
            <a:ext cx="2394839" cy="23948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B27D5-1244-7FE5-2672-71C93C343562}"/>
            </a:ext>
          </a:extLst>
        </p:cNvPr>
        <p:cNvGrpSpPr/>
        <p:nvPr/>
      </p:nvGrpSpPr>
      <p:grpSpPr>
        <a:xfrm>
          <a:off x="0" y="0"/>
          <a:ext cx="1" cy="1"/>
          <a:chOff x="0" y="0"/>
          <a:chExt cx="1" cy="1"/>
        </a:xfrm>
      </p:grpSpPr>
      <p:sp>
        <p:nvSpPr>
          <p:cNvPr id="2" name="Shape 0">
            <a:extLst>
              <a:ext uri="{FF2B5EF4-FFF2-40B4-BE49-F238E27FC236}">
                <a16:creationId xmlns:a16="http://schemas.microsoft.com/office/drawing/2014/main" id="{1ADEF222-6257-56C6-FD33-63F07A44278C}"/>
              </a:ext>
            </a:extLst>
          </p:cNvPr>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a:extLst>
              <a:ext uri="{FF2B5EF4-FFF2-40B4-BE49-F238E27FC236}">
                <a16:creationId xmlns:a16="http://schemas.microsoft.com/office/drawing/2014/main" id="{E047E742-5C0D-5E87-48D9-637C9DF814C9}"/>
              </a:ext>
            </a:extLst>
          </p:cNvPr>
          <p:cNvSpPr/>
          <p:nvPr/>
        </p:nvSpPr>
        <p:spPr>
          <a:xfrm>
            <a:off x="1920240" y="203716"/>
            <a:ext cx="7955280" cy="320040"/>
          </a:xfrm>
          <a:prstGeom prst="rect">
            <a:avLst/>
          </a:prstGeom>
          <a:noFill/>
          <a:ln/>
        </p:spPr>
        <p:txBody>
          <a:bodyPr wrap="square" lIns="0" tIns="0" rIns="0" bIns="0" rtlCol="0" anchor="ctr"/>
          <a:lstStyle/>
          <a:p>
            <a:pPr marL="0" indent="0">
              <a:buNone/>
            </a:pPr>
            <a:r>
              <a:rPr lang="en-US" sz="1700" b="1" dirty="0">
                <a:solidFill>
                  <a:schemeClr val="tx2"/>
                </a:solidFill>
                <a:latin typeface="Aptos Display"/>
                <a:ea typeface="Aptos Display" pitchFamily="34" charset="-122"/>
                <a:cs typeface="Aptos Display" pitchFamily="34" charset="-120"/>
              </a:rPr>
              <a:t>Auction example 1</a:t>
            </a:r>
            <a:endParaRPr lang="en-US" sz="1700" dirty="0">
              <a:solidFill>
                <a:schemeClr val="tx2"/>
              </a:solidFill>
              <a:latin typeface="Aptos Display"/>
            </a:endParaRPr>
          </a:p>
        </p:txBody>
      </p:sp>
      <p:sp>
        <p:nvSpPr>
          <p:cNvPr id="8" name="Shape 6">
            <a:extLst>
              <a:ext uri="{FF2B5EF4-FFF2-40B4-BE49-F238E27FC236}">
                <a16:creationId xmlns:a16="http://schemas.microsoft.com/office/drawing/2014/main" id="{167824FB-2B92-9B2D-FA7F-D9DA0B37BE00}"/>
              </a:ext>
            </a:extLst>
          </p:cNvPr>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a:extLst>
              <a:ext uri="{FF2B5EF4-FFF2-40B4-BE49-F238E27FC236}">
                <a16:creationId xmlns:a16="http://schemas.microsoft.com/office/drawing/2014/main" id="{71290A1C-DA6B-A09F-6CC0-73F827FF0235}"/>
              </a:ext>
            </a:extLst>
          </p:cNvPr>
          <p:cNvSpPr/>
          <p:nvPr/>
        </p:nvSpPr>
        <p:spPr>
          <a:xfrm>
            <a:off x="833357" y="1472184"/>
            <a:ext cx="6888464" cy="347472"/>
          </a:xfrm>
          <a:prstGeom prst="rect">
            <a:avLst/>
          </a:prstGeom>
          <a:noFill/>
          <a:ln/>
        </p:spPr>
        <p:txBody>
          <a:bodyPr wrap="square" lIns="0" tIns="0" rIns="0" bIns="0" rtlCol="0" anchor="ctr"/>
          <a:lstStyle/>
          <a:p>
            <a:r>
              <a:rPr lang="en-US" sz="2400" b="1">
                <a:solidFill>
                  <a:schemeClr val="bg1"/>
                </a:solidFill>
                <a:latin typeface="Roboto"/>
                <a:ea typeface="Roboto"/>
                <a:cs typeface="Roboto"/>
              </a:rPr>
              <a:t>2007 International E-One 3,500 Gallon Tanker</a:t>
            </a:r>
            <a:endParaRPr lang="en-US" sz="2400" b="1">
              <a:solidFill>
                <a:schemeClr val="bg1"/>
              </a:solidFill>
            </a:endParaRPr>
          </a:p>
        </p:txBody>
      </p:sp>
      <p:sp>
        <p:nvSpPr>
          <p:cNvPr id="13" name="Text 10">
            <a:extLst>
              <a:ext uri="{FF2B5EF4-FFF2-40B4-BE49-F238E27FC236}">
                <a16:creationId xmlns:a16="http://schemas.microsoft.com/office/drawing/2014/main" id="{C99D2DB2-03A3-244F-6F8E-3E3CD9A01714}"/>
              </a:ext>
            </a:extLst>
          </p:cNvPr>
          <p:cNvSpPr/>
          <p:nvPr/>
        </p:nvSpPr>
        <p:spPr>
          <a:xfrm>
            <a:off x="5775558" y="4210478"/>
            <a:ext cx="5634359" cy="408634"/>
          </a:xfrm>
          <a:prstGeom prst="rect">
            <a:avLst/>
          </a:prstGeom>
          <a:noFill/>
          <a:ln/>
        </p:spPr>
        <p:txBody>
          <a:bodyPr wrap="square" lIns="0" tIns="0" rIns="0" bIns="0" rtlCol="0" anchor="ctr"/>
          <a:lstStyle/>
          <a:p>
            <a:r>
              <a:rPr lang="en-US" sz="6000" b="1">
                <a:solidFill>
                  <a:srgbClr val="0B5CAB"/>
                </a:solidFill>
                <a:latin typeface="Aptos"/>
                <a:ea typeface="Roboto"/>
                <a:cs typeface="Roboto"/>
              </a:rPr>
              <a:t>$204,750</a:t>
            </a:r>
            <a:endParaRPr lang="en-US" sz="6000"/>
          </a:p>
        </p:txBody>
      </p:sp>
      <p:sp>
        <p:nvSpPr>
          <p:cNvPr id="14" name="Text 11">
            <a:extLst>
              <a:ext uri="{FF2B5EF4-FFF2-40B4-BE49-F238E27FC236}">
                <a16:creationId xmlns:a16="http://schemas.microsoft.com/office/drawing/2014/main" id="{45C1F7CB-89BC-CE1B-757F-41BE1A05F6FC}"/>
              </a:ext>
            </a:extLst>
          </p:cNvPr>
          <p:cNvSpPr/>
          <p:nvPr/>
        </p:nvSpPr>
        <p:spPr>
          <a:xfrm>
            <a:off x="5785349" y="3424378"/>
            <a:ext cx="2980580" cy="324138"/>
          </a:xfrm>
          <a:prstGeom prst="rect">
            <a:avLst/>
          </a:prstGeom>
          <a:noFill/>
          <a:ln/>
        </p:spPr>
        <p:txBody>
          <a:bodyPr wrap="square" lIns="0" tIns="0" rIns="0" bIns="0" rtlCol="0" anchor="ctr">
            <a:noAutofit/>
          </a:bodyPr>
          <a:lstStyle/>
          <a:p>
            <a:r>
              <a:rPr lang="en-US" sz="2400">
                <a:solidFill>
                  <a:srgbClr val="5B6770"/>
                </a:solidFill>
              </a:rPr>
              <a:t>Final Sale Amount</a:t>
            </a:r>
            <a:endParaRPr lang="en-US" sz="2400"/>
          </a:p>
        </p:txBody>
      </p:sp>
      <p:sp>
        <p:nvSpPr>
          <p:cNvPr id="29" name="Slide Number Placeholder 0">
            <a:extLst>
              <a:ext uri="{FF2B5EF4-FFF2-40B4-BE49-F238E27FC236}">
                <a16:creationId xmlns:a16="http://schemas.microsoft.com/office/drawing/2014/main" id="{3F07E591-C446-B3DB-58CF-91468322BC09}"/>
              </a:ext>
            </a:extLst>
          </p:cNvPr>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11</a:t>
            </a:fld>
            <a:endParaRPr lang="en-US"/>
          </a:p>
        </p:txBody>
      </p:sp>
      <p:pic>
        <p:nvPicPr>
          <p:cNvPr id="31" name="Picture 30">
            <a:extLst>
              <a:ext uri="{FF2B5EF4-FFF2-40B4-BE49-F238E27FC236}">
                <a16:creationId xmlns:a16="http://schemas.microsoft.com/office/drawing/2014/main" id="{99B51D46-8D6D-7B0C-7D3A-BEE712E7B9EB}"/>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FABFDB6B-AF5D-6934-E393-676BE8D26A1F}"/>
              </a:ext>
            </a:extLst>
          </p:cNvPr>
          <p:cNvPicPr>
            <a:picLocks noChangeAspect="1"/>
          </p:cNvPicPr>
          <p:nvPr/>
        </p:nvPicPr>
        <p:blipFill>
          <a:blip r:embed="rId4"/>
          <a:stretch>
            <a:fillRect/>
          </a:stretch>
        </p:blipFill>
        <p:spPr>
          <a:xfrm>
            <a:off x="10996309" y="225407"/>
            <a:ext cx="857362" cy="292608"/>
          </a:xfrm>
          <a:prstGeom prst="rect">
            <a:avLst/>
          </a:prstGeom>
        </p:spPr>
      </p:pic>
      <p:pic>
        <p:nvPicPr>
          <p:cNvPr id="3" name="Picture 2">
            <a:extLst>
              <a:ext uri="{FF2B5EF4-FFF2-40B4-BE49-F238E27FC236}">
                <a16:creationId xmlns:a16="http://schemas.microsoft.com/office/drawing/2014/main" id="{735CD413-03B9-2FCC-23BD-4D29BB3F73C2}"/>
              </a:ext>
            </a:extLst>
          </p:cNvPr>
          <p:cNvPicPr>
            <a:picLocks noChangeAspect="1"/>
          </p:cNvPicPr>
          <p:nvPr/>
        </p:nvPicPr>
        <p:blipFill>
          <a:blip r:embed="rId5"/>
          <a:stretch>
            <a:fillRect/>
          </a:stretch>
        </p:blipFill>
        <p:spPr>
          <a:xfrm>
            <a:off x="623225" y="2702324"/>
            <a:ext cx="4844504" cy="3229669"/>
          </a:xfrm>
          <a:prstGeom prst="rect">
            <a:avLst/>
          </a:prstGeom>
        </p:spPr>
      </p:pic>
      <p:sp>
        <p:nvSpPr>
          <p:cNvPr id="6" name="Text 11">
            <a:extLst>
              <a:ext uri="{FF2B5EF4-FFF2-40B4-BE49-F238E27FC236}">
                <a16:creationId xmlns:a16="http://schemas.microsoft.com/office/drawing/2014/main" id="{0DE2C2FE-7F2A-D7F7-2FFE-37D460048236}"/>
              </a:ext>
            </a:extLst>
          </p:cNvPr>
          <p:cNvSpPr/>
          <p:nvPr/>
        </p:nvSpPr>
        <p:spPr>
          <a:xfrm>
            <a:off x="5794490" y="5690191"/>
            <a:ext cx="4228969" cy="329183"/>
          </a:xfrm>
          <a:prstGeom prst="rect">
            <a:avLst/>
          </a:prstGeom>
          <a:noFill/>
          <a:ln/>
        </p:spPr>
        <p:txBody>
          <a:bodyPr wrap="square" lIns="0" tIns="0" rIns="0" bIns="0" rtlCol="0" anchor="ctr">
            <a:noAutofit/>
          </a:bodyPr>
          <a:lstStyle/>
          <a:p>
            <a:r>
              <a:rPr lang="en-US" sz="2400" b="1">
                <a:solidFill>
                  <a:srgbClr val="5B6770"/>
                </a:solidFill>
                <a:latin typeface="Aptos"/>
                <a:ea typeface="Roboto"/>
                <a:cs typeface="Roboto"/>
              </a:rPr>
              <a:t>Bexar County Emergency Service District #3, TX</a:t>
            </a:r>
            <a:endParaRPr lang="en-US" sz="2400" b="1"/>
          </a:p>
        </p:txBody>
      </p:sp>
    </p:spTree>
    <p:extLst>
      <p:ext uri="{BB962C8B-B14F-4D97-AF65-F5344CB8AC3E}">
        <p14:creationId xmlns:p14="http://schemas.microsoft.com/office/powerpoint/2010/main" val="2440544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E159A-0838-320E-B650-1A6E3A7786AA}"/>
            </a:ext>
          </a:extLst>
        </p:cNvPr>
        <p:cNvGrpSpPr/>
        <p:nvPr/>
      </p:nvGrpSpPr>
      <p:grpSpPr>
        <a:xfrm>
          <a:off x="0" y="0"/>
          <a:ext cx="1" cy="1"/>
          <a:chOff x="0" y="0"/>
          <a:chExt cx="1" cy="1"/>
        </a:xfrm>
      </p:grpSpPr>
      <p:sp>
        <p:nvSpPr>
          <p:cNvPr id="2" name="Shape 0">
            <a:extLst>
              <a:ext uri="{FF2B5EF4-FFF2-40B4-BE49-F238E27FC236}">
                <a16:creationId xmlns:a16="http://schemas.microsoft.com/office/drawing/2014/main" id="{71D1DA6A-D304-5281-0865-75D0989F9D27}"/>
              </a:ext>
            </a:extLst>
          </p:cNvPr>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a:extLst>
              <a:ext uri="{FF2B5EF4-FFF2-40B4-BE49-F238E27FC236}">
                <a16:creationId xmlns:a16="http://schemas.microsoft.com/office/drawing/2014/main" id="{67297C7C-748E-EC6C-F9C6-03EB0B6A9CB3}"/>
              </a:ext>
            </a:extLst>
          </p:cNvPr>
          <p:cNvSpPr/>
          <p:nvPr/>
        </p:nvSpPr>
        <p:spPr>
          <a:xfrm>
            <a:off x="1920240" y="203716"/>
            <a:ext cx="7955280" cy="320040"/>
          </a:xfrm>
          <a:prstGeom prst="rect">
            <a:avLst/>
          </a:prstGeom>
          <a:noFill/>
          <a:ln/>
        </p:spPr>
        <p:txBody>
          <a:bodyPr wrap="square" lIns="0" tIns="0" rIns="0" bIns="0" rtlCol="0" anchor="ctr"/>
          <a:lstStyle/>
          <a:p>
            <a:pPr marL="0" indent="0">
              <a:buNone/>
            </a:pPr>
            <a:r>
              <a:rPr lang="en-US" sz="1700" b="1" dirty="0">
                <a:solidFill>
                  <a:schemeClr val="tx2"/>
                </a:solidFill>
                <a:latin typeface="Aptos Display"/>
                <a:ea typeface="Aptos Display" pitchFamily="34" charset="-122"/>
                <a:cs typeface="Aptos Display" pitchFamily="34" charset="-120"/>
              </a:rPr>
              <a:t>Auction example 2</a:t>
            </a:r>
            <a:endParaRPr lang="en-US" sz="1700" dirty="0">
              <a:solidFill>
                <a:schemeClr val="tx2"/>
              </a:solidFill>
              <a:latin typeface="Aptos Display"/>
            </a:endParaRPr>
          </a:p>
        </p:txBody>
      </p:sp>
      <p:sp>
        <p:nvSpPr>
          <p:cNvPr id="8" name="Shape 6">
            <a:extLst>
              <a:ext uri="{FF2B5EF4-FFF2-40B4-BE49-F238E27FC236}">
                <a16:creationId xmlns:a16="http://schemas.microsoft.com/office/drawing/2014/main" id="{71A6E702-1B16-DE33-C047-390C9C5792FA}"/>
              </a:ext>
            </a:extLst>
          </p:cNvPr>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a:extLst>
              <a:ext uri="{FF2B5EF4-FFF2-40B4-BE49-F238E27FC236}">
                <a16:creationId xmlns:a16="http://schemas.microsoft.com/office/drawing/2014/main" id="{55ACE528-4A55-0B85-BBFD-A6C59F92B5B0}"/>
              </a:ext>
            </a:extLst>
          </p:cNvPr>
          <p:cNvSpPr/>
          <p:nvPr/>
        </p:nvSpPr>
        <p:spPr>
          <a:xfrm>
            <a:off x="833357" y="1472184"/>
            <a:ext cx="6888464" cy="347472"/>
          </a:xfrm>
          <a:prstGeom prst="rect">
            <a:avLst/>
          </a:prstGeom>
          <a:noFill/>
          <a:ln/>
        </p:spPr>
        <p:txBody>
          <a:bodyPr wrap="square" lIns="0" tIns="0" rIns="0" bIns="0" rtlCol="0" anchor="ctr"/>
          <a:lstStyle/>
          <a:p>
            <a:r>
              <a:rPr lang="en-US" sz="2400" b="1">
                <a:solidFill>
                  <a:schemeClr val="bg1"/>
                </a:solidFill>
                <a:latin typeface="Roboto"/>
                <a:ea typeface="Roboto"/>
                <a:cs typeface="Roboto"/>
              </a:rPr>
              <a:t>Simpkins Energy SE 500 CNG Compressor</a:t>
            </a:r>
            <a:endParaRPr lang="en-US" sz="2400" b="1">
              <a:solidFill>
                <a:schemeClr val="bg1"/>
              </a:solidFill>
            </a:endParaRPr>
          </a:p>
        </p:txBody>
      </p:sp>
      <p:sp>
        <p:nvSpPr>
          <p:cNvPr id="13" name="Text 10">
            <a:extLst>
              <a:ext uri="{FF2B5EF4-FFF2-40B4-BE49-F238E27FC236}">
                <a16:creationId xmlns:a16="http://schemas.microsoft.com/office/drawing/2014/main" id="{EA07603B-1CE1-19DB-C154-9136C947D8DB}"/>
              </a:ext>
            </a:extLst>
          </p:cNvPr>
          <p:cNvSpPr/>
          <p:nvPr/>
        </p:nvSpPr>
        <p:spPr>
          <a:xfrm>
            <a:off x="3363399" y="4412332"/>
            <a:ext cx="5634359" cy="408634"/>
          </a:xfrm>
          <a:prstGeom prst="rect">
            <a:avLst/>
          </a:prstGeom>
          <a:noFill/>
          <a:ln/>
        </p:spPr>
        <p:txBody>
          <a:bodyPr wrap="square" lIns="0" tIns="0" rIns="0" bIns="0" rtlCol="0" anchor="ctr"/>
          <a:lstStyle/>
          <a:p>
            <a:r>
              <a:rPr lang="en-US" sz="6000" b="1">
                <a:solidFill>
                  <a:srgbClr val="0B5CAB"/>
                </a:solidFill>
                <a:latin typeface="Aptos"/>
                <a:ea typeface="Roboto"/>
                <a:cs typeface="Roboto"/>
              </a:rPr>
              <a:t>$28,575</a:t>
            </a:r>
            <a:endParaRPr lang="en-US" sz="6000"/>
          </a:p>
        </p:txBody>
      </p:sp>
      <p:sp>
        <p:nvSpPr>
          <p:cNvPr id="14" name="Text 11">
            <a:extLst>
              <a:ext uri="{FF2B5EF4-FFF2-40B4-BE49-F238E27FC236}">
                <a16:creationId xmlns:a16="http://schemas.microsoft.com/office/drawing/2014/main" id="{EBA03BD4-DDB1-9208-E8DB-21CC0E845979}"/>
              </a:ext>
            </a:extLst>
          </p:cNvPr>
          <p:cNvSpPr/>
          <p:nvPr/>
        </p:nvSpPr>
        <p:spPr>
          <a:xfrm>
            <a:off x="3373190" y="3641371"/>
            <a:ext cx="2743401" cy="329184"/>
          </a:xfrm>
          <a:prstGeom prst="rect">
            <a:avLst/>
          </a:prstGeom>
          <a:noFill/>
          <a:ln/>
        </p:spPr>
        <p:txBody>
          <a:bodyPr wrap="square" lIns="0" tIns="0" rIns="0" bIns="0" rtlCol="0" anchor="ctr">
            <a:noAutofit/>
          </a:bodyPr>
          <a:lstStyle/>
          <a:p>
            <a:r>
              <a:rPr lang="en-US" sz="2400">
                <a:solidFill>
                  <a:srgbClr val="5B6770"/>
                </a:solidFill>
              </a:rPr>
              <a:t>Final Sale Amount</a:t>
            </a:r>
            <a:endParaRPr lang="en-US" sz="2400"/>
          </a:p>
        </p:txBody>
      </p:sp>
      <p:sp>
        <p:nvSpPr>
          <p:cNvPr id="29" name="Slide Number Placeholder 0">
            <a:extLst>
              <a:ext uri="{FF2B5EF4-FFF2-40B4-BE49-F238E27FC236}">
                <a16:creationId xmlns:a16="http://schemas.microsoft.com/office/drawing/2014/main" id="{B51503AF-C84A-2697-3E6A-5B7A3DCDA080}"/>
              </a:ext>
            </a:extLst>
          </p:cNvPr>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12</a:t>
            </a:fld>
            <a:endParaRPr lang="en-US"/>
          </a:p>
        </p:txBody>
      </p:sp>
      <p:pic>
        <p:nvPicPr>
          <p:cNvPr id="31" name="Picture 30">
            <a:extLst>
              <a:ext uri="{FF2B5EF4-FFF2-40B4-BE49-F238E27FC236}">
                <a16:creationId xmlns:a16="http://schemas.microsoft.com/office/drawing/2014/main" id="{8ABEDFFD-855F-33E8-24BF-6D455F41D532}"/>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AE13D615-9FBE-FC5A-D975-7AA0289B40F4}"/>
              </a:ext>
            </a:extLst>
          </p:cNvPr>
          <p:cNvPicPr>
            <a:picLocks noChangeAspect="1"/>
          </p:cNvPicPr>
          <p:nvPr/>
        </p:nvPicPr>
        <p:blipFill>
          <a:blip r:embed="rId4"/>
          <a:stretch>
            <a:fillRect/>
          </a:stretch>
        </p:blipFill>
        <p:spPr>
          <a:xfrm>
            <a:off x="10996309" y="225407"/>
            <a:ext cx="857362" cy="292608"/>
          </a:xfrm>
          <a:prstGeom prst="rect">
            <a:avLst/>
          </a:prstGeom>
        </p:spPr>
      </p:pic>
      <p:sp>
        <p:nvSpPr>
          <p:cNvPr id="6" name="Text 11">
            <a:extLst>
              <a:ext uri="{FF2B5EF4-FFF2-40B4-BE49-F238E27FC236}">
                <a16:creationId xmlns:a16="http://schemas.microsoft.com/office/drawing/2014/main" id="{51F54853-5D39-4FCF-15DB-D7F5091C3D02}"/>
              </a:ext>
            </a:extLst>
          </p:cNvPr>
          <p:cNvSpPr/>
          <p:nvPr/>
        </p:nvSpPr>
        <p:spPr>
          <a:xfrm>
            <a:off x="3383282" y="5680098"/>
            <a:ext cx="3616421" cy="329183"/>
          </a:xfrm>
          <a:prstGeom prst="rect">
            <a:avLst/>
          </a:prstGeom>
          <a:noFill/>
          <a:ln/>
        </p:spPr>
        <p:txBody>
          <a:bodyPr wrap="square" lIns="0" tIns="0" rIns="0" bIns="0" rtlCol="0" anchor="ctr">
            <a:noAutofit/>
          </a:bodyPr>
          <a:lstStyle/>
          <a:p>
            <a:r>
              <a:rPr lang="en-US" sz="2400" b="1">
                <a:solidFill>
                  <a:srgbClr val="5B6770"/>
                </a:solidFill>
                <a:latin typeface="Aptos"/>
                <a:ea typeface="Roboto"/>
                <a:cs typeface="Roboto"/>
              </a:rPr>
              <a:t>Elk River Public Utility District, TX</a:t>
            </a:r>
            <a:endParaRPr lang="en-US" sz="2400" b="1"/>
          </a:p>
        </p:txBody>
      </p:sp>
      <p:pic>
        <p:nvPicPr>
          <p:cNvPr id="7" name="Picture 6">
            <a:extLst>
              <a:ext uri="{FF2B5EF4-FFF2-40B4-BE49-F238E27FC236}">
                <a16:creationId xmlns:a16="http://schemas.microsoft.com/office/drawing/2014/main" id="{2469684D-F8FF-2AD5-6E05-7CCBCB92F6A2}"/>
              </a:ext>
            </a:extLst>
          </p:cNvPr>
          <p:cNvPicPr>
            <a:picLocks noChangeAspect="1"/>
          </p:cNvPicPr>
          <p:nvPr/>
        </p:nvPicPr>
        <p:blipFill>
          <a:blip r:embed="rId5"/>
          <a:stretch>
            <a:fillRect/>
          </a:stretch>
        </p:blipFill>
        <p:spPr>
          <a:xfrm>
            <a:off x="592316" y="2694754"/>
            <a:ext cx="2448746" cy="3234716"/>
          </a:xfrm>
          <a:prstGeom prst="rect">
            <a:avLst/>
          </a:prstGeom>
        </p:spPr>
      </p:pic>
    </p:spTree>
    <p:extLst>
      <p:ext uri="{BB962C8B-B14F-4D97-AF65-F5344CB8AC3E}">
        <p14:creationId xmlns:p14="http://schemas.microsoft.com/office/powerpoint/2010/main" val="1640468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26664-4E56-F8A0-DA14-F53AFE6B17F3}"/>
            </a:ext>
          </a:extLst>
        </p:cNvPr>
        <p:cNvGrpSpPr/>
        <p:nvPr/>
      </p:nvGrpSpPr>
      <p:grpSpPr>
        <a:xfrm>
          <a:off x="0" y="0"/>
          <a:ext cx="1" cy="1"/>
          <a:chOff x="0" y="0"/>
          <a:chExt cx="1" cy="1"/>
        </a:xfrm>
      </p:grpSpPr>
      <p:sp>
        <p:nvSpPr>
          <p:cNvPr id="2" name="Shape 0">
            <a:extLst>
              <a:ext uri="{FF2B5EF4-FFF2-40B4-BE49-F238E27FC236}">
                <a16:creationId xmlns:a16="http://schemas.microsoft.com/office/drawing/2014/main" id="{238C9CAC-3ABD-CAFE-5B79-E5DD8D23DA8B}"/>
              </a:ext>
            </a:extLst>
          </p:cNvPr>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a:extLst>
              <a:ext uri="{FF2B5EF4-FFF2-40B4-BE49-F238E27FC236}">
                <a16:creationId xmlns:a16="http://schemas.microsoft.com/office/drawing/2014/main" id="{A5B2C4B4-4DA6-F3D5-731E-B0216F5AF702}"/>
              </a:ext>
            </a:extLst>
          </p:cNvPr>
          <p:cNvSpPr/>
          <p:nvPr/>
        </p:nvSpPr>
        <p:spPr>
          <a:xfrm>
            <a:off x="1920240" y="203716"/>
            <a:ext cx="7955280" cy="320040"/>
          </a:xfrm>
          <a:prstGeom prst="rect">
            <a:avLst/>
          </a:prstGeom>
          <a:noFill/>
          <a:ln/>
        </p:spPr>
        <p:txBody>
          <a:bodyPr wrap="square" lIns="0" tIns="0" rIns="0" bIns="0" rtlCol="0" anchor="ctr"/>
          <a:lstStyle/>
          <a:p>
            <a:pPr marL="0" indent="0">
              <a:buNone/>
            </a:pPr>
            <a:r>
              <a:rPr lang="en-US" sz="1700" b="1" dirty="0">
                <a:solidFill>
                  <a:schemeClr val="tx2"/>
                </a:solidFill>
                <a:latin typeface="Aptos Display"/>
                <a:ea typeface="Aptos Display" pitchFamily="34" charset="-122"/>
                <a:cs typeface="Aptos Display" pitchFamily="34" charset="-120"/>
              </a:rPr>
              <a:t>Auction example 3</a:t>
            </a:r>
            <a:endParaRPr lang="en-US" sz="1700" dirty="0">
              <a:solidFill>
                <a:schemeClr val="tx2"/>
              </a:solidFill>
              <a:latin typeface="Aptos Display"/>
            </a:endParaRPr>
          </a:p>
        </p:txBody>
      </p:sp>
      <p:sp>
        <p:nvSpPr>
          <p:cNvPr id="8" name="Shape 6">
            <a:extLst>
              <a:ext uri="{FF2B5EF4-FFF2-40B4-BE49-F238E27FC236}">
                <a16:creationId xmlns:a16="http://schemas.microsoft.com/office/drawing/2014/main" id="{3E59F7EA-7BCB-1804-FF62-EC027EF628A2}"/>
              </a:ext>
            </a:extLst>
          </p:cNvPr>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a:extLst>
              <a:ext uri="{FF2B5EF4-FFF2-40B4-BE49-F238E27FC236}">
                <a16:creationId xmlns:a16="http://schemas.microsoft.com/office/drawing/2014/main" id="{2A9AA02C-9A26-D022-B4B3-9BB4231BE651}"/>
              </a:ext>
            </a:extLst>
          </p:cNvPr>
          <p:cNvSpPr/>
          <p:nvPr/>
        </p:nvSpPr>
        <p:spPr>
          <a:xfrm>
            <a:off x="833357" y="1472184"/>
            <a:ext cx="6888464" cy="347472"/>
          </a:xfrm>
          <a:prstGeom prst="rect">
            <a:avLst/>
          </a:prstGeom>
          <a:noFill/>
          <a:ln/>
        </p:spPr>
        <p:txBody>
          <a:bodyPr wrap="square" lIns="0" tIns="0" rIns="0" bIns="0" rtlCol="0" anchor="ctr"/>
          <a:lstStyle/>
          <a:p>
            <a:r>
              <a:rPr lang="en-US" sz="2400" b="1">
                <a:solidFill>
                  <a:schemeClr val="bg1"/>
                </a:solidFill>
                <a:latin typeface="Roboto"/>
                <a:ea typeface="Roboto"/>
                <a:cs typeface="Roboto"/>
              </a:rPr>
              <a:t>2015 Ford Transit Connect</a:t>
            </a:r>
            <a:endParaRPr lang="en-US">
              <a:solidFill>
                <a:schemeClr val="bg1"/>
              </a:solidFill>
            </a:endParaRPr>
          </a:p>
        </p:txBody>
      </p:sp>
      <p:sp>
        <p:nvSpPr>
          <p:cNvPr id="13" name="Text 10">
            <a:extLst>
              <a:ext uri="{FF2B5EF4-FFF2-40B4-BE49-F238E27FC236}">
                <a16:creationId xmlns:a16="http://schemas.microsoft.com/office/drawing/2014/main" id="{49239AA4-2591-7876-521B-C4090607F510}"/>
              </a:ext>
            </a:extLst>
          </p:cNvPr>
          <p:cNvSpPr/>
          <p:nvPr/>
        </p:nvSpPr>
        <p:spPr>
          <a:xfrm>
            <a:off x="5775558" y="4321498"/>
            <a:ext cx="5634359" cy="408634"/>
          </a:xfrm>
          <a:prstGeom prst="rect">
            <a:avLst/>
          </a:prstGeom>
          <a:noFill/>
          <a:ln/>
        </p:spPr>
        <p:txBody>
          <a:bodyPr wrap="square" lIns="0" tIns="0" rIns="0" bIns="0" rtlCol="0" anchor="ctr"/>
          <a:lstStyle/>
          <a:p>
            <a:r>
              <a:rPr lang="en-US" sz="6000" b="1">
                <a:solidFill>
                  <a:srgbClr val="0B5CAB"/>
                </a:solidFill>
                <a:latin typeface="Aptos"/>
                <a:ea typeface="Roboto"/>
                <a:cs typeface="Roboto"/>
              </a:rPr>
              <a:t>$12,937.50</a:t>
            </a:r>
            <a:endParaRPr lang="en-US" sz="6000"/>
          </a:p>
        </p:txBody>
      </p:sp>
      <p:sp>
        <p:nvSpPr>
          <p:cNvPr id="14" name="Text 11">
            <a:extLst>
              <a:ext uri="{FF2B5EF4-FFF2-40B4-BE49-F238E27FC236}">
                <a16:creationId xmlns:a16="http://schemas.microsoft.com/office/drawing/2014/main" id="{47F99EAB-FFE7-B782-A856-91366175968C}"/>
              </a:ext>
            </a:extLst>
          </p:cNvPr>
          <p:cNvSpPr/>
          <p:nvPr/>
        </p:nvSpPr>
        <p:spPr>
          <a:xfrm>
            <a:off x="5785349" y="3550537"/>
            <a:ext cx="2814050" cy="329184"/>
          </a:xfrm>
          <a:prstGeom prst="rect">
            <a:avLst/>
          </a:prstGeom>
          <a:noFill/>
          <a:ln/>
        </p:spPr>
        <p:txBody>
          <a:bodyPr wrap="square" lIns="0" tIns="0" rIns="0" bIns="0" rtlCol="0" anchor="ctr">
            <a:noAutofit/>
          </a:bodyPr>
          <a:lstStyle/>
          <a:p>
            <a:r>
              <a:rPr lang="en-US" sz="2400">
                <a:solidFill>
                  <a:srgbClr val="5B6770"/>
                </a:solidFill>
              </a:rPr>
              <a:t>Final Sale Amount</a:t>
            </a:r>
            <a:endParaRPr lang="en-US" sz="2400"/>
          </a:p>
        </p:txBody>
      </p:sp>
      <p:sp>
        <p:nvSpPr>
          <p:cNvPr id="29" name="Slide Number Placeholder 0">
            <a:extLst>
              <a:ext uri="{FF2B5EF4-FFF2-40B4-BE49-F238E27FC236}">
                <a16:creationId xmlns:a16="http://schemas.microsoft.com/office/drawing/2014/main" id="{1D64C2DE-FA84-A099-7A03-CA1CADE172FB}"/>
              </a:ext>
            </a:extLst>
          </p:cNvPr>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13</a:t>
            </a:fld>
            <a:endParaRPr lang="en-US"/>
          </a:p>
        </p:txBody>
      </p:sp>
      <p:pic>
        <p:nvPicPr>
          <p:cNvPr id="31" name="Picture 30">
            <a:extLst>
              <a:ext uri="{FF2B5EF4-FFF2-40B4-BE49-F238E27FC236}">
                <a16:creationId xmlns:a16="http://schemas.microsoft.com/office/drawing/2014/main" id="{3942B671-54DE-1BAA-0359-BCEAD8A8D012}"/>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7BEBF864-D464-8F50-5CB0-D5AB08A0A9B3}"/>
              </a:ext>
            </a:extLst>
          </p:cNvPr>
          <p:cNvPicPr>
            <a:picLocks noChangeAspect="1"/>
          </p:cNvPicPr>
          <p:nvPr/>
        </p:nvPicPr>
        <p:blipFill>
          <a:blip r:embed="rId4"/>
          <a:stretch>
            <a:fillRect/>
          </a:stretch>
        </p:blipFill>
        <p:spPr>
          <a:xfrm>
            <a:off x="10996309" y="225407"/>
            <a:ext cx="857362" cy="292608"/>
          </a:xfrm>
          <a:prstGeom prst="rect">
            <a:avLst/>
          </a:prstGeom>
        </p:spPr>
      </p:pic>
      <p:sp>
        <p:nvSpPr>
          <p:cNvPr id="6" name="Text 11">
            <a:extLst>
              <a:ext uri="{FF2B5EF4-FFF2-40B4-BE49-F238E27FC236}">
                <a16:creationId xmlns:a16="http://schemas.microsoft.com/office/drawing/2014/main" id="{FE1F584E-C582-8C24-E0C2-3E95767C0576}"/>
              </a:ext>
            </a:extLst>
          </p:cNvPr>
          <p:cNvSpPr/>
          <p:nvPr/>
        </p:nvSpPr>
        <p:spPr>
          <a:xfrm>
            <a:off x="5794490" y="5649820"/>
            <a:ext cx="4560273" cy="329183"/>
          </a:xfrm>
          <a:prstGeom prst="rect">
            <a:avLst/>
          </a:prstGeom>
          <a:noFill/>
          <a:ln/>
        </p:spPr>
        <p:txBody>
          <a:bodyPr wrap="square" lIns="0" tIns="0" rIns="0" bIns="0" rtlCol="0" anchor="ctr">
            <a:noAutofit/>
          </a:bodyPr>
          <a:lstStyle/>
          <a:p>
            <a:r>
              <a:rPr lang="en-US" sz="2400" b="1">
                <a:solidFill>
                  <a:srgbClr val="5B6770"/>
                </a:solidFill>
                <a:latin typeface="Aptos"/>
                <a:ea typeface="Roboto"/>
                <a:cs typeface="Roboto"/>
              </a:rPr>
              <a:t>Windsor-Severance Fire Prote</a:t>
            </a:r>
            <a:r>
              <a:rPr lang="en-US" sz="2400" b="1">
                <a:solidFill>
                  <a:srgbClr val="5B6770"/>
                </a:solidFill>
                <a:ea typeface="Roboto"/>
                <a:cs typeface="Roboto"/>
              </a:rPr>
              <a:t>ction District, CO</a:t>
            </a:r>
            <a:endParaRPr lang="en-US" sz="2400"/>
          </a:p>
        </p:txBody>
      </p:sp>
      <p:pic>
        <p:nvPicPr>
          <p:cNvPr id="10" name="Picture 9">
            <a:extLst>
              <a:ext uri="{FF2B5EF4-FFF2-40B4-BE49-F238E27FC236}">
                <a16:creationId xmlns:a16="http://schemas.microsoft.com/office/drawing/2014/main" id="{DD902451-C0D2-2C53-6408-F840EFCF18D5}"/>
              </a:ext>
            </a:extLst>
          </p:cNvPr>
          <p:cNvPicPr>
            <a:picLocks noChangeAspect="1"/>
          </p:cNvPicPr>
          <p:nvPr/>
        </p:nvPicPr>
        <p:blipFill>
          <a:blip r:embed="rId5"/>
          <a:srcRect l="-312" t="-417" r="208" b="11127"/>
          <a:stretch>
            <a:fillRect/>
          </a:stretch>
        </p:blipFill>
        <p:spPr>
          <a:xfrm>
            <a:off x="614324" y="2634093"/>
            <a:ext cx="4872334" cy="3248886"/>
          </a:xfrm>
          <a:prstGeom prst="rect">
            <a:avLst/>
          </a:prstGeom>
        </p:spPr>
      </p:pic>
    </p:spTree>
    <p:extLst>
      <p:ext uri="{BB962C8B-B14F-4D97-AF65-F5344CB8AC3E}">
        <p14:creationId xmlns:p14="http://schemas.microsoft.com/office/powerpoint/2010/main" val="99014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7F6BD-B2A5-7BA5-3275-E2298FFBF4E1}"/>
            </a:ext>
          </a:extLst>
        </p:cNvPr>
        <p:cNvGrpSpPr/>
        <p:nvPr/>
      </p:nvGrpSpPr>
      <p:grpSpPr>
        <a:xfrm>
          <a:off x="0" y="0"/>
          <a:ext cx="1" cy="1"/>
          <a:chOff x="0" y="0"/>
          <a:chExt cx="1" cy="1"/>
        </a:xfrm>
      </p:grpSpPr>
      <p:sp>
        <p:nvSpPr>
          <p:cNvPr id="2" name="Shape 0">
            <a:extLst>
              <a:ext uri="{FF2B5EF4-FFF2-40B4-BE49-F238E27FC236}">
                <a16:creationId xmlns:a16="http://schemas.microsoft.com/office/drawing/2014/main" id="{44D15AEC-8244-E1D6-DCA5-56355FAA4DE9}"/>
              </a:ext>
            </a:extLst>
          </p:cNvPr>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a:extLst>
              <a:ext uri="{FF2B5EF4-FFF2-40B4-BE49-F238E27FC236}">
                <a16:creationId xmlns:a16="http://schemas.microsoft.com/office/drawing/2014/main" id="{012A3C08-01E0-AF61-82A2-6988EED66CBE}"/>
              </a:ext>
            </a:extLst>
          </p:cNvPr>
          <p:cNvSpPr/>
          <p:nvPr/>
        </p:nvSpPr>
        <p:spPr>
          <a:xfrm>
            <a:off x="1920240" y="203716"/>
            <a:ext cx="7955280" cy="320040"/>
          </a:xfrm>
          <a:prstGeom prst="rect">
            <a:avLst/>
          </a:prstGeom>
          <a:noFill/>
          <a:ln/>
        </p:spPr>
        <p:txBody>
          <a:bodyPr wrap="square" lIns="0" tIns="0" rIns="0" bIns="0" rtlCol="0" anchor="ctr"/>
          <a:lstStyle/>
          <a:p>
            <a:pPr marL="0" indent="0">
              <a:buNone/>
            </a:pPr>
            <a:r>
              <a:rPr lang="en-US" sz="1700" b="1" dirty="0">
                <a:solidFill>
                  <a:schemeClr val="tx2"/>
                </a:solidFill>
                <a:latin typeface="Aptos Display"/>
                <a:ea typeface="Aptos Display" pitchFamily="34" charset="-122"/>
                <a:cs typeface="Aptos Display" pitchFamily="34" charset="-120"/>
              </a:rPr>
              <a:t>Auction example 4</a:t>
            </a:r>
            <a:endParaRPr lang="en-US" sz="1700" dirty="0">
              <a:solidFill>
                <a:schemeClr val="tx2"/>
              </a:solidFill>
              <a:latin typeface="Aptos Display"/>
            </a:endParaRPr>
          </a:p>
        </p:txBody>
      </p:sp>
      <p:sp>
        <p:nvSpPr>
          <p:cNvPr id="8" name="Shape 6">
            <a:extLst>
              <a:ext uri="{FF2B5EF4-FFF2-40B4-BE49-F238E27FC236}">
                <a16:creationId xmlns:a16="http://schemas.microsoft.com/office/drawing/2014/main" id="{EDB48927-7B3D-5E8E-E48C-53B063625E7B}"/>
              </a:ext>
            </a:extLst>
          </p:cNvPr>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a:extLst>
              <a:ext uri="{FF2B5EF4-FFF2-40B4-BE49-F238E27FC236}">
                <a16:creationId xmlns:a16="http://schemas.microsoft.com/office/drawing/2014/main" id="{4072CD35-9A62-23D6-2610-BB00E845520E}"/>
              </a:ext>
            </a:extLst>
          </p:cNvPr>
          <p:cNvSpPr/>
          <p:nvPr/>
        </p:nvSpPr>
        <p:spPr>
          <a:xfrm>
            <a:off x="833357" y="1472184"/>
            <a:ext cx="6888464" cy="347472"/>
          </a:xfrm>
          <a:prstGeom prst="rect">
            <a:avLst/>
          </a:prstGeom>
          <a:noFill/>
          <a:ln/>
        </p:spPr>
        <p:txBody>
          <a:bodyPr wrap="square" lIns="0" tIns="0" rIns="0" bIns="0" rtlCol="0" anchor="ctr"/>
          <a:lstStyle/>
          <a:p>
            <a:r>
              <a:rPr lang="en-US" sz="2400" b="1">
                <a:solidFill>
                  <a:schemeClr val="bg1"/>
                </a:solidFill>
                <a:latin typeface="Roboto"/>
                <a:ea typeface="Roboto"/>
                <a:cs typeface="Roboto"/>
              </a:rPr>
              <a:t>Vertical Storage Cabinet</a:t>
            </a:r>
            <a:endParaRPr lang="en-US">
              <a:solidFill>
                <a:schemeClr val="bg1"/>
              </a:solidFill>
            </a:endParaRPr>
          </a:p>
        </p:txBody>
      </p:sp>
      <p:sp>
        <p:nvSpPr>
          <p:cNvPr id="13" name="Text 10">
            <a:extLst>
              <a:ext uri="{FF2B5EF4-FFF2-40B4-BE49-F238E27FC236}">
                <a16:creationId xmlns:a16="http://schemas.microsoft.com/office/drawing/2014/main" id="{C6A849B0-A3F6-402F-8361-6FDE41E2A2A2}"/>
              </a:ext>
            </a:extLst>
          </p:cNvPr>
          <p:cNvSpPr/>
          <p:nvPr/>
        </p:nvSpPr>
        <p:spPr>
          <a:xfrm>
            <a:off x="3555161" y="4351776"/>
            <a:ext cx="5634359" cy="408634"/>
          </a:xfrm>
          <a:prstGeom prst="rect">
            <a:avLst/>
          </a:prstGeom>
          <a:noFill/>
          <a:ln/>
        </p:spPr>
        <p:txBody>
          <a:bodyPr wrap="square" lIns="0" tIns="0" rIns="0" bIns="0" rtlCol="0" anchor="ctr"/>
          <a:lstStyle/>
          <a:p>
            <a:r>
              <a:rPr lang="en-US" sz="6000" b="1">
                <a:solidFill>
                  <a:srgbClr val="0B5CAB"/>
                </a:solidFill>
                <a:latin typeface="Aptos"/>
                <a:ea typeface="Roboto"/>
                <a:cs typeface="Roboto"/>
              </a:rPr>
              <a:t>$15.05</a:t>
            </a:r>
            <a:endParaRPr lang="en-US" sz="6000"/>
          </a:p>
        </p:txBody>
      </p:sp>
      <p:sp>
        <p:nvSpPr>
          <p:cNvPr id="14" name="Text 11">
            <a:extLst>
              <a:ext uri="{FF2B5EF4-FFF2-40B4-BE49-F238E27FC236}">
                <a16:creationId xmlns:a16="http://schemas.microsoft.com/office/drawing/2014/main" id="{BB8B4644-422C-6D97-2DDF-006D5B9B0245}"/>
              </a:ext>
            </a:extLst>
          </p:cNvPr>
          <p:cNvSpPr/>
          <p:nvPr/>
        </p:nvSpPr>
        <p:spPr>
          <a:xfrm>
            <a:off x="3564952" y="3580815"/>
            <a:ext cx="3237944" cy="329184"/>
          </a:xfrm>
          <a:prstGeom prst="rect">
            <a:avLst/>
          </a:prstGeom>
          <a:noFill/>
          <a:ln/>
        </p:spPr>
        <p:txBody>
          <a:bodyPr wrap="square" lIns="0" tIns="0" rIns="0" bIns="0" rtlCol="0" anchor="ctr">
            <a:noAutofit/>
          </a:bodyPr>
          <a:lstStyle/>
          <a:p>
            <a:r>
              <a:rPr lang="en-US" sz="2400">
                <a:solidFill>
                  <a:srgbClr val="5B6770"/>
                </a:solidFill>
              </a:rPr>
              <a:t>Final Sale Amount</a:t>
            </a:r>
            <a:endParaRPr lang="en-US" sz="2400"/>
          </a:p>
        </p:txBody>
      </p:sp>
      <p:sp>
        <p:nvSpPr>
          <p:cNvPr id="29" name="Slide Number Placeholder 0">
            <a:extLst>
              <a:ext uri="{FF2B5EF4-FFF2-40B4-BE49-F238E27FC236}">
                <a16:creationId xmlns:a16="http://schemas.microsoft.com/office/drawing/2014/main" id="{D2511650-CC97-1F03-8893-E97F973C20D2}"/>
              </a:ext>
            </a:extLst>
          </p:cNvPr>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14</a:t>
            </a:fld>
            <a:endParaRPr lang="en-US"/>
          </a:p>
        </p:txBody>
      </p:sp>
      <p:pic>
        <p:nvPicPr>
          <p:cNvPr id="31" name="Picture 30">
            <a:extLst>
              <a:ext uri="{FF2B5EF4-FFF2-40B4-BE49-F238E27FC236}">
                <a16:creationId xmlns:a16="http://schemas.microsoft.com/office/drawing/2014/main" id="{D9EC9B17-39D0-065B-9524-4CF6902D57E9}"/>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FEF1C087-FB2D-67DF-56FF-4FE29DF38B14}"/>
              </a:ext>
            </a:extLst>
          </p:cNvPr>
          <p:cNvPicPr>
            <a:picLocks noChangeAspect="1"/>
          </p:cNvPicPr>
          <p:nvPr/>
        </p:nvPicPr>
        <p:blipFill>
          <a:blip r:embed="rId4"/>
          <a:stretch>
            <a:fillRect/>
          </a:stretch>
        </p:blipFill>
        <p:spPr>
          <a:xfrm>
            <a:off x="10996309" y="225407"/>
            <a:ext cx="857362" cy="292608"/>
          </a:xfrm>
          <a:prstGeom prst="rect">
            <a:avLst/>
          </a:prstGeom>
        </p:spPr>
      </p:pic>
      <p:sp>
        <p:nvSpPr>
          <p:cNvPr id="6" name="Text 11">
            <a:extLst>
              <a:ext uri="{FF2B5EF4-FFF2-40B4-BE49-F238E27FC236}">
                <a16:creationId xmlns:a16="http://schemas.microsoft.com/office/drawing/2014/main" id="{56FC6BD8-47FF-D972-A082-99CB48CBCF38}"/>
              </a:ext>
            </a:extLst>
          </p:cNvPr>
          <p:cNvSpPr/>
          <p:nvPr/>
        </p:nvSpPr>
        <p:spPr>
          <a:xfrm>
            <a:off x="3574093" y="5649820"/>
            <a:ext cx="4013621" cy="329183"/>
          </a:xfrm>
          <a:prstGeom prst="rect">
            <a:avLst/>
          </a:prstGeom>
          <a:noFill/>
          <a:ln/>
        </p:spPr>
        <p:txBody>
          <a:bodyPr wrap="square" lIns="0" tIns="0" rIns="0" bIns="0" rtlCol="0" anchor="ctr">
            <a:noAutofit/>
          </a:bodyPr>
          <a:lstStyle/>
          <a:p>
            <a:r>
              <a:rPr lang="en-US" sz="2400" b="1">
                <a:solidFill>
                  <a:srgbClr val="5B6770"/>
                </a:solidFill>
                <a:latin typeface="Aptos"/>
                <a:ea typeface="Roboto"/>
                <a:cs typeface="Roboto"/>
              </a:rPr>
              <a:t>Brushy Creek Municipal</a:t>
            </a:r>
            <a:r>
              <a:rPr lang="en-US" sz="2400" b="1">
                <a:solidFill>
                  <a:srgbClr val="5B6770"/>
                </a:solidFill>
                <a:ea typeface="Roboto"/>
                <a:cs typeface="Roboto"/>
              </a:rPr>
              <a:t> Utility District, TX</a:t>
            </a:r>
            <a:endParaRPr lang="en-US" sz="2400"/>
          </a:p>
        </p:txBody>
      </p:sp>
      <p:pic>
        <p:nvPicPr>
          <p:cNvPr id="3" name="Picture 2">
            <a:extLst>
              <a:ext uri="{FF2B5EF4-FFF2-40B4-BE49-F238E27FC236}">
                <a16:creationId xmlns:a16="http://schemas.microsoft.com/office/drawing/2014/main" id="{7CE3A109-3A9A-DB13-8EFD-3F20616E1D03}"/>
              </a:ext>
            </a:extLst>
          </p:cNvPr>
          <p:cNvPicPr>
            <a:picLocks noChangeAspect="1"/>
          </p:cNvPicPr>
          <p:nvPr/>
        </p:nvPicPr>
        <p:blipFill>
          <a:blip r:embed="rId5"/>
          <a:stretch>
            <a:fillRect/>
          </a:stretch>
        </p:blipFill>
        <p:spPr>
          <a:xfrm>
            <a:off x="618401" y="2637132"/>
            <a:ext cx="2598432" cy="3249035"/>
          </a:xfrm>
          <a:prstGeom prst="rect">
            <a:avLst/>
          </a:prstGeom>
        </p:spPr>
      </p:pic>
    </p:spTree>
    <p:extLst>
      <p:ext uri="{BB962C8B-B14F-4D97-AF65-F5344CB8AC3E}">
        <p14:creationId xmlns:p14="http://schemas.microsoft.com/office/powerpoint/2010/main" val="3198855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8BCFF-A6F2-3279-CB9F-45FE3958C30F}"/>
            </a:ext>
          </a:extLst>
        </p:cNvPr>
        <p:cNvGrpSpPr/>
        <p:nvPr/>
      </p:nvGrpSpPr>
      <p:grpSpPr>
        <a:xfrm>
          <a:off x="0" y="0"/>
          <a:ext cx="1" cy="1"/>
          <a:chOff x="0" y="0"/>
          <a:chExt cx="1" cy="1"/>
        </a:xfrm>
      </p:grpSpPr>
      <p:sp>
        <p:nvSpPr>
          <p:cNvPr id="2" name="Shape 0">
            <a:extLst>
              <a:ext uri="{FF2B5EF4-FFF2-40B4-BE49-F238E27FC236}">
                <a16:creationId xmlns:a16="http://schemas.microsoft.com/office/drawing/2014/main" id="{DB67123E-BD9D-AB32-7E05-647101727476}"/>
              </a:ext>
            </a:extLst>
          </p:cNvPr>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a:extLst>
              <a:ext uri="{FF2B5EF4-FFF2-40B4-BE49-F238E27FC236}">
                <a16:creationId xmlns:a16="http://schemas.microsoft.com/office/drawing/2014/main" id="{7BE21BA3-B1AC-1777-DCE4-2A57420B9028}"/>
              </a:ext>
            </a:extLst>
          </p:cNvPr>
          <p:cNvSpPr/>
          <p:nvPr/>
        </p:nvSpPr>
        <p:spPr>
          <a:xfrm>
            <a:off x="1920240" y="203716"/>
            <a:ext cx="7955280" cy="320040"/>
          </a:xfrm>
          <a:prstGeom prst="rect">
            <a:avLst/>
          </a:prstGeom>
          <a:noFill/>
          <a:ln/>
        </p:spPr>
        <p:txBody>
          <a:bodyPr wrap="square" lIns="0" tIns="0" rIns="0" bIns="0" rtlCol="0" anchor="ctr"/>
          <a:lstStyle/>
          <a:p>
            <a:pPr marL="0" indent="0">
              <a:buNone/>
            </a:pPr>
            <a:r>
              <a:rPr lang="en-US" sz="1700" b="1" dirty="0">
                <a:solidFill>
                  <a:schemeClr val="tx2"/>
                </a:solidFill>
                <a:latin typeface="Aptos Display"/>
                <a:ea typeface="Aptos Display" pitchFamily="34" charset="-122"/>
                <a:cs typeface="Aptos Display" pitchFamily="34" charset="-120"/>
              </a:rPr>
              <a:t>Auction example 5</a:t>
            </a:r>
            <a:endParaRPr lang="en-US" sz="1700" dirty="0">
              <a:solidFill>
                <a:schemeClr val="tx2"/>
              </a:solidFill>
              <a:latin typeface="Aptos Display"/>
            </a:endParaRPr>
          </a:p>
        </p:txBody>
      </p:sp>
      <p:sp>
        <p:nvSpPr>
          <p:cNvPr id="8" name="Shape 6">
            <a:extLst>
              <a:ext uri="{FF2B5EF4-FFF2-40B4-BE49-F238E27FC236}">
                <a16:creationId xmlns:a16="http://schemas.microsoft.com/office/drawing/2014/main" id="{A518F5FF-8E2B-4328-ECD1-F64E678E715C}"/>
              </a:ext>
            </a:extLst>
          </p:cNvPr>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a:extLst>
              <a:ext uri="{FF2B5EF4-FFF2-40B4-BE49-F238E27FC236}">
                <a16:creationId xmlns:a16="http://schemas.microsoft.com/office/drawing/2014/main" id="{7EE3EF43-7667-B15A-B513-035B5192F33E}"/>
              </a:ext>
            </a:extLst>
          </p:cNvPr>
          <p:cNvSpPr/>
          <p:nvPr/>
        </p:nvSpPr>
        <p:spPr>
          <a:xfrm>
            <a:off x="833357" y="1472184"/>
            <a:ext cx="6888464" cy="347472"/>
          </a:xfrm>
          <a:prstGeom prst="rect">
            <a:avLst/>
          </a:prstGeom>
          <a:noFill/>
          <a:ln/>
        </p:spPr>
        <p:txBody>
          <a:bodyPr wrap="square" lIns="0" tIns="0" rIns="0" bIns="0" rtlCol="0" anchor="ctr"/>
          <a:lstStyle/>
          <a:p>
            <a:r>
              <a:rPr lang="en-US" sz="2400" b="1" dirty="0">
                <a:solidFill>
                  <a:schemeClr val="bg1"/>
                </a:solidFill>
                <a:latin typeface="Roboto"/>
                <a:ea typeface="Roboto"/>
                <a:cs typeface="Roboto"/>
              </a:rPr>
              <a:t>Scrap Water Meter</a:t>
            </a:r>
            <a:endParaRPr lang="en-US" dirty="0">
              <a:solidFill>
                <a:schemeClr val="bg1"/>
              </a:solidFill>
            </a:endParaRPr>
          </a:p>
        </p:txBody>
      </p:sp>
      <p:sp>
        <p:nvSpPr>
          <p:cNvPr id="13" name="Text 10">
            <a:extLst>
              <a:ext uri="{FF2B5EF4-FFF2-40B4-BE49-F238E27FC236}">
                <a16:creationId xmlns:a16="http://schemas.microsoft.com/office/drawing/2014/main" id="{5308DB4E-23E3-536B-E6ED-E1DD8BB2125E}"/>
              </a:ext>
            </a:extLst>
          </p:cNvPr>
          <p:cNvSpPr/>
          <p:nvPr/>
        </p:nvSpPr>
        <p:spPr>
          <a:xfrm>
            <a:off x="3363399" y="4341683"/>
            <a:ext cx="5634359" cy="408634"/>
          </a:xfrm>
          <a:prstGeom prst="rect">
            <a:avLst/>
          </a:prstGeom>
          <a:noFill/>
          <a:ln/>
        </p:spPr>
        <p:txBody>
          <a:bodyPr wrap="square" lIns="0" tIns="0" rIns="0" bIns="0" rtlCol="0" anchor="ctr"/>
          <a:lstStyle/>
          <a:p>
            <a:r>
              <a:rPr lang="en-US" sz="6000" b="1">
                <a:solidFill>
                  <a:srgbClr val="0B5CAB"/>
                </a:solidFill>
                <a:latin typeface="Aptos"/>
                <a:ea typeface="Roboto"/>
                <a:cs typeface="Roboto"/>
              </a:rPr>
              <a:t>$10,125</a:t>
            </a:r>
            <a:endParaRPr lang="en-US" sz="6000"/>
          </a:p>
        </p:txBody>
      </p:sp>
      <p:sp>
        <p:nvSpPr>
          <p:cNvPr id="14" name="Text 11">
            <a:extLst>
              <a:ext uri="{FF2B5EF4-FFF2-40B4-BE49-F238E27FC236}">
                <a16:creationId xmlns:a16="http://schemas.microsoft.com/office/drawing/2014/main" id="{32DCF602-7E06-CDF0-8FF8-02377B988737}"/>
              </a:ext>
            </a:extLst>
          </p:cNvPr>
          <p:cNvSpPr/>
          <p:nvPr/>
        </p:nvSpPr>
        <p:spPr>
          <a:xfrm>
            <a:off x="3383283" y="3580815"/>
            <a:ext cx="2859467" cy="329184"/>
          </a:xfrm>
          <a:prstGeom prst="rect">
            <a:avLst/>
          </a:prstGeom>
          <a:noFill/>
          <a:ln/>
        </p:spPr>
        <p:txBody>
          <a:bodyPr wrap="square" lIns="0" tIns="0" rIns="0" bIns="0" rtlCol="0" anchor="ctr">
            <a:noAutofit/>
          </a:bodyPr>
          <a:lstStyle/>
          <a:p>
            <a:r>
              <a:rPr lang="en-US" sz="2400">
                <a:solidFill>
                  <a:srgbClr val="5B6770"/>
                </a:solidFill>
              </a:rPr>
              <a:t>Final Sale Amount</a:t>
            </a:r>
            <a:endParaRPr lang="en-US" sz="2400"/>
          </a:p>
        </p:txBody>
      </p:sp>
      <p:sp>
        <p:nvSpPr>
          <p:cNvPr id="29" name="Slide Number Placeholder 0">
            <a:extLst>
              <a:ext uri="{FF2B5EF4-FFF2-40B4-BE49-F238E27FC236}">
                <a16:creationId xmlns:a16="http://schemas.microsoft.com/office/drawing/2014/main" id="{C28CD172-4FE5-FD5E-2DDF-9A3D827B49EC}"/>
              </a:ext>
            </a:extLst>
          </p:cNvPr>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15</a:t>
            </a:fld>
            <a:endParaRPr lang="en-US"/>
          </a:p>
        </p:txBody>
      </p:sp>
      <p:pic>
        <p:nvPicPr>
          <p:cNvPr id="31" name="Picture 30">
            <a:extLst>
              <a:ext uri="{FF2B5EF4-FFF2-40B4-BE49-F238E27FC236}">
                <a16:creationId xmlns:a16="http://schemas.microsoft.com/office/drawing/2014/main" id="{D57FA8D6-2F2A-6877-BC3B-D44EA0F9BC00}"/>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D09FC3E0-515A-3D74-BDC9-EF12C4D1CF51}"/>
              </a:ext>
            </a:extLst>
          </p:cNvPr>
          <p:cNvPicPr>
            <a:picLocks noChangeAspect="1"/>
          </p:cNvPicPr>
          <p:nvPr/>
        </p:nvPicPr>
        <p:blipFill>
          <a:blip r:embed="rId4"/>
          <a:stretch>
            <a:fillRect/>
          </a:stretch>
        </p:blipFill>
        <p:spPr>
          <a:xfrm>
            <a:off x="10996309" y="225407"/>
            <a:ext cx="857362" cy="292608"/>
          </a:xfrm>
          <a:prstGeom prst="rect">
            <a:avLst/>
          </a:prstGeom>
        </p:spPr>
      </p:pic>
      <p:sp>
        <p:nvSpPr>
          <p:cNvPr id="6" name="Text 11">
            <a:extLst>
              <a:ext uri="{FF2B5EF4-FFF2-40B4-BE49-F238E27FC236}">
                <a16:creationId xmlns:a16="http://schemas.microsoft.com/office/drawing/2014/main" id="{2E89E9F1-155F-3655-88E8-F4AD737F9A7D}"/>
              </a:ext>
            </a:extLst>
          </p:cNvPr>
          <p:cNvSpPr/>
          <p:nvPr/>
        </p:nvSpPr>
        <p:spPr>
          <a:xfrm>
            <a:off x="3367668" y="5639728"/>
            <a:ext cx="4612308" cy="329183"/>
          </a:xfrm>
          <a:prstGeom prst="rect">
            <a:avLst/>
          </a:prstGeom>
          <a:noFill/>
          <a:ln/>
        </p:spPr>
        <p:txBody>
          <a:bodyPr wrap="square" lIns="0" tIns="0" rIns="0" bIns="0" rtlCol="0" anchor="ctr">
            <a:noAutofit/>
          </a:bodyPr>
          <a:lstStyle/>
          <a:p>
            <a:r>
              <a:rPr lang="en-US" sz="2400" b="1">
                <a:solidFill>
                  <a:srgbClr val="5B6770"/>
                </a:solidFill>
                <a:latin typeface="Aptos"/>
                <a:ea typeface="Roboto"/>
                <a:cs typeface="Roboto"/>
              </a:rPr>
              <a:t>Water</a:t>
            </a:r>
            <a:r>
              <a:rPr lang="en-US" sz="2400" b="1">
                <a:solidFill>
                  <a:srgbClr val="5B6770"/>
                </a:solidFill>
                <a:ea typeface="Roboto"/>
                <a:cs typeface="Roboto"/>
              </a:rPr>
              <a:t> District Number One of Johnson County </a:t>
            </a:r>
            <a:r>
              <a:rPr lang="en-US" sz="2400">
                <a:solidFill>
                  <a:srgbClr val="5B6770"/>
                </a:solidFill>
                <a:ea typeface="Roboto"/>
                <a:cs typeface="Roboto"/>
              </a:rPr>
              <a:t>(</a:t>
            </a:r>
            <a:r>
              <a:rPr lang="en-US" sz="2400" err="1">
                <a:solidFill>
                  <a:srgbClr val="5B6770"/>
                </a:solidFill>
                <a:ea typeface="Roboto"/>
                <a:cs typeface="Roboto"/>
              </a:rPr>
              <a:t>WaterOne</a:t>
            </a:r>
            <a:r>
              <a:rPr lang="en-US" sz="2400">
                <a:solidFill>
                  <a:srgbClr val="5B6770"/>
                </a:solidFill>
                <a:ea typeface="Roboto"/>
                <a:cs typeface="Roboto"/>
              </a:rPr>
              <a:t>)</a:t>
            </a:r>
            <a:r>
              <a:rPr lang="en-US" sz="2400" b="1">
                <a:solidFill>
                  <a:srgbClr val="5B6770"/>
                </a:solidFill>
                <a:ea typeface="Roboto"/>
                <a:cs typeface="Roboto"/>
              </a:rPr>
              <a:t>, KS</a:t>
            </a:r>
            <a:endParaRPr lang="en-US" sz="2400"/>
          </a:p>
        </p:txBody>
      </p:sp>
      <p:pic>
        <p:nvPicPr>
          <p:cNvPr id="7" name="Picture 6">
            <a:extLst>
              <a:ext uri="{FF2B5EF4-FFF2-40B4-BE49-F238E27FC236}">
                <a16:creationId xmlns:a16="http://schemas.microsoft.com/office/drawing/2014/main" id="{3DAB8D84-8A86-6C8B-D3F0-4E9E8B612F73}"/>
              </a:ext>
            </a:extLst>
          </p:cNvPr>
          <p:cNvPicPr>
            <a:picLocks noChangeAspect="1"/>
          </p:cNvPicPr>
          <p:nvPr/>
        </p:nvPicPr>
        <p:blipFill>
          <a:blip r:embed="rId5"/>
          <a:srcRect l="293" t="1711" r="4616" b="2712"/>
          <a:stretch>
            <a:fillRect/>
          </a:stretch>
        </p:blipFill>
        <p:spPr>
          <a:xfrm>
            <a:off x="614526" y="2635712"/>
            <a:ext cx="2429459" cy="3244543"/>
          </a:xfrm>
          <a:prstGeom prst="rect">
            <a:avLst/>
          </a:prstGeom>
        </p:spPr>
      </p:pic>
    </p:spTree>
    <p:extLst>
      <p:ext uri="{BB962C8B-B14F-4D97-AF65-F5344CB8AC3E}">
        <p14:creationId xmlns:p14="http://schemas.microsoft.com/office/powerpoint/2010/main" val="2413276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197975"/>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A practical playbook for special districts</a:t>
            </a:r>
            <a:endParaRPr lang="en-US" sz="1700">
              <a:solidFill>
                <a:schemeClr val="tx2"/>
              </a:solidFill>
            </a:endParaRPr>
          </a:p>
        </p:txBody>
      </p:sp>
      <p:sp>
        <p:nvSpPr>
          <p:cNvPr id="8" name="Shape 6"/>
          <p:cNvSpPr/>
          <p:nvPr/>
        </p:nvSpPr>
        <p:spPr>
          <a:xfrm>
            <a:off x="822960" y="1254760"/>
            <a:ext cx="10561320" cy="740664"/>
          </a:xfrm>
          <a:prstGeom prst="roundRect">
            <a:avLst>
              <a:gd name="adj" fmla="val 7407"/>
            </a:avLst>
          </a:prstGeom>
          <a:solidFill>
            <a:srgbClr val="FFFFFF"/>
          </a:solidFill>
          <a:ln w="12700">
            <a:solidFill>
              <a:srgbClr val="D9E4EE"/>
            </a:solidFill>
            <a:prstDash val="solid"/>
          </a:ln>
          <a:effectLst>
            <a:outerShdw blurRad="12700" dist="12700" dir="2700000" algn="bl" rotWithShape="0">
              <a:srgbClr val="000000">
                <a:alpha val="7000"/>
              </a:srgbClr>
            </a:outerShdw>
          </a:effectLst>
        </p:spPr>
        <p:txBody>
          <a:bodyPr/>
          <a:lstStyle/>
          <a:p>
            <a:endParaRPr lang="en-US"/>
          </a:p>
        </p:txBody>
      </p:sp>
      <p:sp>
        <p:nvSpPr>
          <p:cNvPr id="9" name="Shape 7"/>
          <p:cNvSpPr/>
          <p:nvPr/>
        </p:nvSpPr>
        <p:spPr>
          <a:xfrm>
            <a:off x="1005840" y="1382776"/>
            <a:ext cx="475488" cy="475488"/>
          </a:xfrm>
          <a:prstGeom prst="ellipse">
            <a:avLst/>
          </a:prstGeom>
          <a:solidFill>
            <a:srgbClr val="0E6F7A"/>
          </a:solidFill>
          <a:ln w="12700">
            <a:solidFill>
              <a:srgbClr val="0E6F7A"/>
            </a:solidFill>
            <a:prstDash val="solid"/>
          </a:ln>
        </p:spPr>
        <p:txBody>
          <a:bodyPr/>
          <a:lstStyle/>
          <a:p>
            <a:endParaRPr lang="en-US"/>
          </a:p>
        </p:txBody>
      </p:sp>
      <p:sp>
        <p:nvSpPr>
          <p:cNvPr id="10" name="Text 8"/>
          <p:cNvSpPr/>
          <p:nvPr/>
        </p:nvSpPr>
        <p:spPr>
          <a:xfrm>
            <a:off x="1005840" y="1552956"/>
            <a:ext cx="475488" cy="146304"/>
          </a:xfrm>
          <a:prstGeom prst="rect">
            <a:avLst/>
          </a:prstGeom>
          <a:noFill/>
          <a:ln/>
        </p:spPr>
        <p:txBody>
          <a:bodyPr wrap="square" lIns="0" tIns="0" rIns="0" bIns="0" rtlCol="0" anchor="ctr"/>
          <a:lstStyle/>
          <a:p>
            <a:pPr marL="0" indent="0" algn="ctr">
              <a:buNone/>
            </a:pPr>
            <a:r>
              <a:rPr lang="en-US" sz="2400" b="1">
                <a:solidFill>
                  <a:srgbClr val="FFFFFF"/>
                </a:solidFill>
              </a:rPr>
              <a:t>1</a:t>
            </a:r>
            <a:endParaRPr lang="en-US" sz="2400"/>
          </a:p>
        </p:txBody>
      </p:sp>
      <p:sp>
        <p:nvSpPr>
          <p:cNvPr id="11" name="Text 9"/>
          <p:cNvSpPr/>
          <p:nvPr/>
        </p:nvSpPr>
        <p:spPr>
          <a:xfrm>
            <a:off x="1691640" y="1547766"/>
            <a:ext cx="1828800" cy="219456"/>
          </a:xfrm>
          <a:prstGeom prst="rect">
            <a:avLst/>
          </a:prstGeom>
          <a:noFill/>
          <a:ln/>
        </p:spPr>
        <p:txBody>
          <a:bodyPr wrap="square" lIns="0" tIns="0" rIns="0" bIns="0" rtlCol="0" anchor="ctr"/>
          <a:lstStyle/>
          <a:p>
            <a:pPr marL="0" indent="0">
              <a:buNone/>
            </a:pPr>
            <a:r>
              <a:rPr lang="en-US" b="1">
                <a:solidFill>
                  <a:srgbClr val="0A2D4D"/>
                </a:solidFill>
              </a:rPr>
              <a:t>Clarify policy</a:t>
            </a:r>
            <a:endParaRPr lang="en-US"/>
          </a:p>
        </p:txBody>
      </p:sp>
      <p:sp>
        <p:nvSpPr>
          <p:cNvPr id="12" name="Text 10"/>
          <p:cNvSpPr/>
          <p:nvPr/>
        </p:nvSpPr>
        <p:spPr>
          <a:xfrm>
            <a:off x="3724420" y="1538603"/>
            <a:ext cx="7498080" cy="219456"/>
          </a:xfrm>
          <a:prstGeom prst="rect">
            <a:avLst/>
          </a:prstGeom>
          <a:noFill/>
          <a:ln/>
        </p:spPr>
        <p:txBody>
          <a:bodyPr wrap="square" lIns="0" tIns="0" rIns="0" bIns="0" rtlCol="0" anchor="ctr">
            <a:noAutofit/>
          </a:bodyPr>
          <a:lstStyle/>
          <a:p>
            <a:pPr marL="0" indent="0">
              <a:buNone/>
            </a:pPr>
            <a:r>
              <a:rPr lang="en-US" sz="1500">
                <a:solidFill>
                  <a:srgbClr val="17212B"/>
                </a:solidFill>
              </a:rPr>
              <a:t>Confirm board authority, surplus declaration process, and disposal methods.</a:t>
            </a:r>
            <a:endParaRPr lang="en-US" sz="1500"/>
          </a:p>
        </p:txBody>
      </p:sp>
      <p:sp>
        <p:nvSpPr>
          <p:cNvPr id="13" name="Shape 11"/>
          <p:cNvSpPr/>
          <p:nvPr/>
        </p:nvSpPr>
        <p:spPr>
          <a:xfrm>
            <a:off x="822960" y="2214880"/>
            <a:ext cx="10561320" cy="740664"/>
          </a:xfrm>
          <a:prstGeom prst="roundRect">
            <a:avLst>
              <a:gd name="adj" fmla="val 7407"/>
            </a:avLst>
          </a:prstGeom>
          <a:solidFill>
            <a:srgbClr val="FFFFFF"/>
          </a:solidFill>
          <a:ln w="12700">
            <a:solidFill>
              <a:srgbClr val="D9E4EE"/>
            </a:solidFill>
            <a:prstDash val="solid"/>
          </a:ln>
          <a:effectLst>
            <a:outerShdw blurRad="12700" dist="12700" dir="2700000" algn="bl" rotWithShape="0">
              <a:srgbClr val="000000">
                <a:alpha val="7000"/>
              </a:srgbClr>
            </a:outerShdw>
          </a:effectLst>
        </p:spPr>
        <p:txBody>
          <a:bodyPr/>
          <a:lstStyle/>
          <a:p>
            <a:endParaRPr lang="en-US"/>
          </a:p>
        </p:txBody>
      </p:sp>
      <p:sp>
        <p:nvSpPr>
          <p:cNvPr id="14" name="Shape 12"/>
          <p:cNvSpPr/>
          <p:nvPr/>
        </p:nvSpPr>
        <p:spPr>
          <a:xfrm>
            <a:off x="1005840" y="2342896"/>
            <a:ext cx="475488" cy="475488"/>
          </a:xfrm>
          <a:prstGeom prst="ellipse">
            <a:avLst/>
          </a:prstGeom>
          <a:solidFill>
            <a:srgbClr val="0E6F7A"/>
          </a:solidFill>
          <a:ln w="12700">
            <a:solidFill>
              <a:srgbClr val="0E6F7A"/>
            </a:solidFill>
            <a:prstDash val="solid"/>
          </a:ln>
        </p:spPr>
        <p:txBody>
          <a:bodyPr/>
          <a:lstStyle/>
          <a:p>
            <a:endParaRPr lang="en-US"/>
          </a:p>
        </p:txBody>
      </p:sp>
      <p:sp>
        <p:nvSpPr>
          <p:cNvPr id="15" name="Text 13"/>
          <p:cNvSpPr/>
          <p:nvPr/>
        </p:nvSpPr>
        <p:spPr>
          <a:xfrm>
            <a:off x="1005840" y="2513076"/>
            <a:ext cx="475488" cy="146304"/>
          </a:xfrm>
          <a:prstGeom prst="rect">
            <a:avLst/>
          </a:prstGeom>
          <a:noFill/>
          <a:ln/>
        </p:spPr>
        <p:txBody>
          <a:bodyPr wrap="square" lIns="0" tIns="0" rIns="0" bIns="0" rtlCol="0" anchor="ctr"/>
          <a:lstStyle/>
          <a:p>
            <a:pPr marL="0" indent="0" algn="ctr">
              <a:buNone/>
            </a:pPr>
            <a:r>
              <a:rPr lang="en-US" sz="2400" b="1">
                <a:solidFill>
                  <a:srgbClr val="FFFFFF"/>
                </a:solidFill>
              </a:rPr>
              <a:t>2</a:t>
            </a:r>
            <a:endParaRPr lang="en-US" sz="2400"/>
          </a:p>
        </p:txBody>
      </p:sp>
      <p:sp>
        <p:nvSpPr>
          <p:cNvPr id="16" name="Text 14"/>
          <p:cNvSpPr/>
          <p:nvPr/>
        </p:nvSpPr>
        <p:spPr>
          <a:xfrm>
            <a:off x="1691640" y="2507886"/>
            <a:ext cx="1828800" cy="219456"/>
          </a:xfrm>
          <a:prstGeom prst="rect">
            <a:avLst/>
          </a:prstGeom>
          <a:noFill/>
          <a:ln/>
        </p:spPr>
        <p:txBody>
          <a:bodyPr wrap="square" lIns="0" tIns="0" rIns="0" bIns="0" rtlCol="0" anchor="ctr"/>
          <a:lstStyle/>
          <a:p>
            <a:pPr marL="0" indent="0">
              <a:buNone/>
            </a:pPr>
            <a:r>
              <a:rPr lang="en-US" b="1">
                <a:solidFill>
                  <a:srgbClr val="0A2D4D"/>
                </a:solidFill>
              </a:rPr>
              <a:t>Segment assets</a:t>
            </a:r>
            <a:endParaRPr lang="en-US"/>
          </a:p>
        </p:txBody>
      </p:sp>
      <p:sp>
        <p:nvSpPr>
          <p:cNvPr id="17" name="Text 15"/>
          <p:cNvSpPr/>
          <p:nvPr/>
        </p:nvSpPr>
        <p:spPr>
          <a:xfrm>
            <a:off x="3724420" y="2498723"/>
            <a:ext cx="7498080" cy="219456"/>
          </a:xfrm>
          <a:prstGeom prst="rect">
            <a:avLst/>
          </a:prstGeom>
          <a:noFill/>
          <a:ln/>
        </p:spPr>
        <p:txBody>
          <a:bodyPr wrap="square" lIns="0" tIns="0" rIns="0" bIns="0" rtlCol="0" anchor="ctr">
            <a:noAutofit/>
          </a:bodyPr>
          <a:lstStyle/>
          <a:p>
            <a:pPr marL="0" indent="0">
              <a:buNone/>
            </a:pPr>
            <a:r>
              <a:rPr lang="en-US" sz="1500">
                <a:solidFill>
                  <a:srgbClr val="17212B"/>
                </a:solidFill>
              </a:rPr>
              <a:t>Group assets by vehicles, equipment, IT, tools, real property, and low-value misc.</a:t>
            </a:r>
            <a:endParaRPr lang="en-US" sz="1500"/>
          </a:p>
        </p:txBody>
      </p:sp>
      <p:sp>
        <p:nvSpPr>
          <p:cNvPr id="18" name="Shape 16"/>
          <p:cNvSpPr/>
          <p:nvPr/>
        </p:nvSpPr>
        <p:spPr>
          <a:xfrm>
            <a:off x="822960" y="3175000"/>
            <a:ext cx="10561320" cy="740664"/>
          </a:xfrm>
          <a:prstGeom prst="roundRect">
            <a:avLst>
              <a:gd name="adj" fmla="val 7407"/>
            </a:avLst>
          </a:prstGeom>
          <a:solidFill>
            <a:srgbClr val="FFFFFF"/>
          </a:solidFill>
          <a:ln w="12700">
            <a:solidFill>
              <a:srgbClr val="D9E4EE"/>
            </a:solidFill>
            <a:prstDash val="solid"/>
          </a:ln>
          <a:effectLst>
            <a:outerShdw blurRad="12700" dist="12700" dir="2700000" algn="bl" rotWithShape="0">
              <a:srgbClr val="000000">
                <a:alpha val="7000"/>
              </a:srgbClr>
            </a:outerShdw>
          </a:effectLst>
        </p:spPr>
        <p:txBody>
          <a:bodyPr/>
          <a:lstStyle/>
          <a:p>
            <a:endParaRPr lang="en-US"/>
          </a:p>
        </p:txBody>
      </p:sp>
      <p:sp>
        <p:nvSpPr>
          <p:cNvPr id="19" name="Shape 17"/>
          <p:cNvSpPr/>
          <p:nvPr/>
        </p:nvSpPr>
        <p:spPr>
          <a:xfrm>
            <a:off x="1005840" y="3303016"/>
            <a:ext cx="475488" cy="475488"/>
          </a:xfrm>
          <a:prstGeom prst="ellipse">
            <a:avLst/>
          </a:prstGeom>
          <a:solidFill>
            <a:srgbClr val="0E6F7A"/>
          </a:solidFill>
          <a:ln w="12700">
            <a:solidFill>
              <a:srgbClr val="0E6F7A"/>
            </a:solidFill>
            <a:prstDash val="solid"/>
          </a:ln>
        </p:spPr>
        <p:txBody>
          <a:bodyPr/>
          <a:lstStyle/>
          <a:p>
            <a:endParaRPr lang="en-US"/>
          </a:p>
        </p:txBody>
      </p:sp>
      <p:sp>
        <p:nvSpPr>
          <p:cNvPr id="20" name="Text 18"/>
          <p:cNvSpPr/>
          <p:nvPr/>
        </p:nvSpPr>
        <p:spPr>
          <a:xfrm>
            <a:off x="1005840" y="3473196"/>
            <a:ext cx="475488" cy="146304"/>
          </a:xfrm>
          <a:prstGeom prst="rect">
            <a:avLst/>
          </a:prstGeom>
          <a:noFill/>
          <a:ln/>
        </p:spPr>
        <p:txBody>
          <a:bodyPr wrap="square" lIns="0" tIns="0" rIns="0" bIns="0" rtlCol="0" anchor="ctr"/>
          <a:lstStyle/>
          <a:p>
            <a:pPr marL="0" indent="0" algn="ctr">
              <a:buNone/>
            </a:pPr>
            <a:r>
              <a:rPr lang="en-US" sz="2400" b="1">
                <a:solidFill>
                  <a:srgbClr val="FFFFFF"/>
                </a:solidFill>
              </a:rPr>
              <a:t>3</a:t>
            </a:r>
            <a:endParaRPr lang="en-US" sz="2400"/>
          </a:p>
        </p:txBody>
      </p:sp>
      <p:sp>
        <p:nvSpPr>
          <p:cNvPr id="21" name="Text 19"/>
          <p:cNvSpPr/>
          <p:nvPr/>
        </p:nvSpPr>
        <p:spPr>
          <a:xfrm>
            <a:off x="1691640" y="3468006"/>
            <a:ext cx="1828800" cy="219456"/>
          </a:xfrm>
          <a:prstGeom prst="rect">
            <a:avLst/>
          </a:prstGeom>
          <a:noFill/>
          <a:ln/>
        </p:spPr>
        <p:txBody>
          <a:bodyPr wrap="square" lIns="0" tIns="0" rIns="0" bIns="0" rtlCol="0" anchor="ctr"/>
          <a:lstStyle/>
          <a:p>
            <a:pPr marL="0" indent="0">
              <a:buNone/>
            </a:pPr>
            <a:r>
              <a:rPr lang="en-US" b="1">
                <a:solidFill>
                  <a:srgbClr val="0A2D4D"/>
                </a:solidFill>
              </a:rPr>
              <a:t>Set controls</a:t>
            </a:r>
            <a:endParaRPr lang="en-US"/>
          </a:p>
        </p:txBody>
      </p:sp>
      <p:sp>
        <p:nvSpPr>
          <p:cNvPr id="22" name="Text 20"/>
          <p:cNvSpPr/>
          <p:nvPr/>
        </p:nvSpPr>
        <p:spPr>
          <a:xfrm>
            <a:off x="3724420" y="3458843"/>
            <a:ext cx="7498080" cy="219456"/>
          </a:xfrm>
          <a:prstGeom prst="rect">
            <a:avLst/>
          </a:prstGeom>
          <a:noFill/>
          <a:ln/>
        </p:spPr>
        <p:txBody>
          <a:bodyPr wrap="square" lIns="0" tIns="0" rIns="0" bIns="0" rtlCol="0" anchor="ctr">
            <a:noAutofit/>
          </a:bodyPr>
          <a:lstStyle/>
          <a:p>
            <a:pPr marL="0" indent="0">
              <a:buNone/>
            </a:pPr>
            <a:r>
              <a:rPr lang="en-US" sz="1500">
                <a:solidFill>
                  <a:srgbClr val="17212B"/>
                </a:solidFill>
              </a:rPr>
              <a:t>Define reserves, approval rights, terms, buyer restrictions, and internal approvals.</a:t>
            </a:r>
            <a:endParaRPr lang="en-US" sz="1500"/>
          </a:p>
        </p:txBody>
      </p:sp>
      <p:sp>
        <p:nvSpPr>
          <p:cNvPr id="23" name="Shape 21"/>
          <p:cNvSpPr/>
          <p:nvPr/>
        </p:nvSpPr>
        <p:spPr>
          <a:xfrm>
            <a:off x="822960" y="4135120"/>
            <a:ext cx="10561320" cy="740664"/>
          </a:xfrm>
          <a:prstGeom prst="roundRect">
            <a:avLst>
              <a:gd name="adj" fmla="val 7407"/>
            </a:avLst>
          </a:prstGeom>
          <a:solidFill>
            <a:srgbClr val="FFFFFF"/>
          </a:solidFill>
          <a:ln w="12700">
            <a:solidFill>
              <a:srgbClr val="D9E4EE"/>
            </a:solidFill>
            <a:prstDash val="solid"/>
          </a:ln>
          <a:effectLst>
            <a:outerShdw blurRad="12700" dist="12700" dir="2700000" algn="bl" rotWithShape="0">
              <a:srgbClr val="000000">
                <a:alpha val="7000"/>
              </a:srgbClr>
            </a:outerShdw>
          </a:effectLst>
        </p:spPr>
        <p:txBody>
          <a:bodyPr/>
          <a:lstStyle/>
          <a:p>
            <a:endParaRPr lang="en-US"/>
          </a:p>
        </p:txBody>
      </p:sp>
      <p:sp>
        <p:nvSpPr>
          <p:cNvPr id="24" name="Shape 22"/>
          <p:cNvSpPr/>
          <p:nvPr/>
        </p:nvSpPr>
        <p:spPr>
          <a:xfrm>
            <a:off x="1005840" y="4263136"/>
            <a:ext cx="475488" cy="475488"/>
          </a:xfrm>
          <a:prstGeom prst="ellipse">
            <a:avLst/>
          </a:prstGeom>
          <a:solidFill>
            <a:srgbClr val="0E6F7A"/>
          </a:solidFill>
          <a:ln w="12700">
            <a:solidFill>
              <a:srgbClr val="0E6F7A"/>
            </a:solidFill>
            <a:prstDash val="solid"/>
          </a:ln>
        </p:spPr>
        <p:txBody>
          <a:bodyPr/>
          <a:lstStyle/>
          <a:p>
            <a:endParaRPr lang="en-US"/>
          </a:p>
        </p:txBody>
      </p:sp>
      <p:sp>
        <p:nvSpPr>
          <p:cNvPr id="25" name="Text 23"/>
          <p:cNvSpPr/>
          <p:nvPr/>
        </p:nvSpPr>
        <p:spPr>
          <a:xfrm>
            <a:off x="1005840" y="4433316"/>
            <a:ext cx="475488" cy="146304"/>
          </a:xfrm>
          <a:prstGeom prst="rect">
            <a:avLst/>
          </a:prstGeom>
          <a:noFill/>
          <a:ln/>
        </p:spPr>
        <p:txBody>
          <a:bodyPr wrap="square" lIns="0" tIns="0" rIns="0" bIns="0" rtlCol="0" anchor="ctr"/>
          <a:lstStyle/>
          <a:p>
            <a:pPr marL="0" indent="0" algn="ctr">
              <a:buNone/>
            </a:pPr>
            <a:r>
              <a:rPr lang="en-US" sz="2400" b="1">
                <a:solidFill>
                  <a:srgbClr val="FFFFFF"/>
                </a:solidFill>
              </a:rPr>
              <a:t>4</a:t>
            </a:r>
            <a:endParaRPr lang="en-US" sz="2400"/>
          </a:p>
        </p:txBody>
      </p:sp>
      <p:sp>
        <p:nvSpPr>
          <p:cNvPr id="26" name="Text 24"/>
          <p:cNvSpPr/>
          <p:nvPr/>
        </p:nvSpPr>
        <p:spPr>
          <a:xfrm>
            <a:off x="1691640" y="4428126"/>
            <a:ext cx="1828800" cy="219456"/>
          </a:xfrm>
          <a:prstGeom prst="rect">
            <a:avLst/>
          </a:prstGeom>
          <a:noFill/>
          <a:ln/>
        </p:spPr>
        <p:txBody>
          <a:bodyPr wrap="square" lIns="0" tIns="0" rIns="0" bIns="0" rtlCol="0" anchor="ctr"/>
          <a:lstStyle/>
          <a:p>
            <a:pPr marL="0" indent="0">
              <a:buNone/>
            </a:pPr>
            <a:r>
              <a:rPr lang="en-US" b="1">
                <a:solidFill>
                  <a:srgbClr val="0A2D4D"/>
                </a:solidFill>
              </a:rPr>
              <a:t>List consistently</a:t>
            </a:r>
            <a:endParaRPr lang="en-US"/>
          </a:p>
        </p:txBody>
      </p:sp>
      <p:sp>
        <p:nvSpPr>
          <p:cNvPr id="27" name="Text 25"/>
          <p:cNvSpPr/>
          <p:nvPr/>
        </p:nvSpPr>
        <p:spPr>
          <a:xfrm>
            <a:off x="3724420" y="4418963"/>
            <a:ext cx="7799832" cy="219456"/>
          </a:xfrm>
          <a:prstGeom prst="rect">
            <a:avLst/>
          </a:prstGeom>
          <a:noFill/>
          <a:ln/>
        </p:spPr>
        <p:txBody>
          <a:bodyPr wrap="square" lIns="0" tIns="0" rIns="0" bIns="0" rtlCol="0" anchor="ctr">
            <a:noAutofit/>
          </a:bodyPr>
          <a:lstStyle/>
          <a:p>
            <a:pPr marL="0" indent="0">
              <a:buNone/>
            </a:pPr>
            <a:r>
              <a:rPr lang="en-US" sz="1500">
                <a:solidFill>
                  <a:srgbClr val="17212B"/>
                </a:solidFill>
              </a:rPr>
              <a:t>Use clear photos, accurate descriptions, condition notes, documents, and pickup terms.</a:t>
            </a:r>
            <a:endParaRPr lang="en-US" sz="1500"/>
          </a:p>
        </p:txBody>
      </p:sp>
      <p:sp>
        <p:nvSpPr>
          <p:cNvPr id="28" name="Shape 26"/>
          <p:cNvSpPr/>
          <p:nvPr/>
        </p:nvSpPr>
        <p:spPr>
          <a:xfrm>
            <a:off x="822960" y="5095240"/>
            <a:ext cx="10561320" cy="740664"/>
          </a:xfrm>
          <a:prstGeom prst="roundRect">
            <a:avLst>
              <a:gd name="adj" fmla="val 7407"/>
            </a:avLst>
          </a:prstGeom>
          <a:solidFill>
            <a:srgbClr val="FFFFFF"/>
          </a:solidFill>
          <a:ln w="12700">
            <a:solidFill>
              <a:srgbClr val="D9E4EE"/>
            </a:solidFill>
            <a:prstDash val="solid"/>
          </a:ln>
          <a:effectLst>
            <a:outerShdw blurRad="12700" dist="12700" dir="2700000" algn="bl" rotWithShape="0">
              <a:srgbClr val="000000">
                <a:alpha val="7000"/>
              </a:srgbClr>
            </a:outerShdw>
          </a:effectLst>
        </p:spPr>
        <p:txBody>
          <a:bodyPr/>
          <a:lstStyle/>
          <a:p>
            <a:endParaRPr lang="en-US"/>
          </a:p>
        </p:txBody>
      </p:sp>
      <p:sp>
        <p:nvSpPr>
          <p:cNvPr id="29" name="Shape 27"/>
          <p:cNvSpPr/>
          <p:nvPr/>
        </p:nvSpPr>
        <p:spPr>
          <a:xfrm>
            <a:off x="1005840" y="5223256"/>
            <a:ext cx="475488" cy="475488"/>
          </a:xfrm>
          <a:prstGeom prst="ellipse">
            <a:avLst/>
          </a:prstGeom>
          <a:solidFill>
            <a:srgbClr val="0E6F7A"/>
          </a:solidFill>
          <a:ln w="12700">
            <a:solidFill>
              <a:srgbClr val="0E6F7A"/>
            </a:solidFill>
            <a:prstDash val="solid"/>
          </a:ln>
        </p:spPr>
        <p:txBody>
          <a:bodyPr/>
          <a:lstStyle/>
          <a:p>
            <a:endParaRPr lang="en-US"/>
          </a:p>
        </p:txBody>
      </p:sp>
      <p:sp>
        <p:nvSpPr>
          <p:cNvPr id="30" name="Text 28"/>
          <p:cNvSpPr/>
          <p:nvPr/>
        </p:nvSpPr>
        <p:spPr>
          <a:xfrm>
            <a:off x="1005840" y="5393436"/>
            <a:ext cx="475488" cy="146304"/>
          </a:xfrm>
          <a:prstGeom prst="rect">
            <a:avLst/>
          </a:prstGeom>
          <a:noFill/>
          <a:ln/>
        </p:spPr>
        <p:txBody>
          <a:bodyPr wrap="square" lIns="0" tIns="0" rIns="0" bIns="0" rtlCol="0" anchor="ctr"/>
          <a:lstStyle/>
          <a:p>
            <a:pPr marL="0" indent="0" algn="ctr">
              <a:buNone/>
            </a:pPr>
            <a:r>
              <a:rPr lang="en-US" sz="2400" b="1">
                <a:solidFill>
                  <a:srgbClr val="FFFFFF"/>
                </a:solidFill>
              </a:rPr>
              <a:t>5</a:t>
            </a:r>
            <a:endParaRPr lang="en-US" sz="2400"/>
          </a:p>
        </p:txBody>
      </p:sp>
      <p:sp>
        <p:nvSpPr>
          <p:cNvPr id="31" name="Text 29"/>
          <p:cNvSpPr/>
          <p:nvPr/>
        </p:nvSpPr>
        <p:spPr>
          <a:xfrm>
            <a:off x="1691640" y="5388246"/>
            <a:ext cx="1828800" cy="219456"/>
          </a:xfrm>
          <a:prstGeom prst="rect">
            <a:avLst/>
          </a:prstGeom>
          <a:noFill/>
          <a:ln/>
        </p:spPr>
        <p:txBody>
          <a:bodyPr wrap="square" lIns="0" tIns="0" rIns="0" bIns="0" rtlCol="0" anchor="ctr"/>
          <a:lstStyle/>
          <a:p>
            <a:pPr marL="0" indent="0">
              <a:buNone/>
            </a:pPr>
            <a:r>
              <a:rPr lang="en-US" b="1">
                <a:solidFill>
                  <a:srgbClr val="0A2D4D"/>
                </a:solidFill>
              </a:rPr>
              <a:t>Report outcomes</a:t>
            </a:r>
            <a:endParaRPr lang="en-US"/>
          </a:p>
        </p:txBody>
      </p:sp>
      <p:sp>
        <p:nvSpPr>
          <p:cNvPr id="32" name="Text 30"/>
          <p:cNvSpPr/>
          <p:nvPr/>
        </p:nvSpPr>
        <p:spPr>
          <a:xfrm>
            <a:off x="3724420" y="5379083"/>
            <a:ext cx="7498080" cy="219456"/>
          </a:xfrm>
          <a:prstGeom prst="rect">
            <a:avLst/>
          </a:prstGeom>
          <a:noFill/>
          <a:ln/>
        </p:spPr>
        <p:txBody>
          <a:bodyPr wrap="square" lIns="0" tIns="0" rIns="0" bIns="0" rtlCol="0" anchor="ctr">
            <a:noAutofit/>
          </a:bodyPr>
          <a:lstStyle/>
          <a:p>
            <a:pPr marL="0" indent="0">
              <a:buNone/>
            </a:pPr>
            <a:r>
              <a:rPr lang="en-US" sz="1500">
                <a:solidFill>
                  <a:srgbClr val="17212B"/>
                </a:solidFill>
              </a:rPr>
              <a:t>Export sale results, bid history, proceeds, and records for finance and leadership.</a:t>
            </a:r>
            <a:endParaRPr lang="en-US" sz="1500"/>
          </a:p>
        </p:txBody>
      </p:sp>
      <p:sp>
        <p:nvSpPr>
          <p:cNvPr id="35"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16</a:t>
            </a:fld>
            <a:endParaRPr lang="en-US"/>
          </a:p>
        </p:txBody>
      </p:sp>
      <p:pic>
        <p:nvPicPr>
          <p:cNvPr id="36" name="Picture 35">
            <a:extLst>
              <a:ext uri="{FF2B5EF4-FFF2-40B4-BE49-F238E27FC236}">
                <a16:creationId xmlns:a16="http://schemas.microsoft.com/office/drawing/2014/main" id="{CF5AAF76-E857-F4F0-816C-4674A7990CC0}"/>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7" name="Picture 36" descr="Homepage National Special Districts Association">
            <a:extLst>
              <a:ext uri="{FF2B5EF4-FFF2-40B4-BE49-F238E27FC236}">
                <a16:creationId xmlns:a16="http://schemas.microsoft.com/office/drawing/2014/main" id="{1E8EF16F-E9EC-47EA-9C60-F255A4813A72}"/>
              </a:ext>
            </a:extLst>
          </p:cNvPr>
          <p:cNvPicPr>
            <a:picLocks noChangeAspect="1"/>
          </p:cNvPicPr>
          <p:nvPr/>
        </p:nvPicPr>
        <p:blipFill>
          <a:blip r:embed="rId4"/>
          <a:stretch>
            <a:fillRect/>
          </a:stretch>
        </p:blipFill>
        <p:spPr>
          <a:xfrm>
            <a:off x="10996309" y="225407"/>
            <a:ext cx="857362" cy="29260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0A2D4D"/>
        </a:solidFill>
        <a:effectLst/>
      </p:bgPr>
    </p:bg>
    <p:spTree>
      <p:nvGrpSpPr>
        <p:cNvPr id="1" name=""/>
        <p:cNvGrpSpPr/>
        <p:nvPr/>
      </p:nvGrpSpPr>
      <p:grpSpPr>
        <a:xfrm>
          <a:off x="0" y="0"/>
          <a:ext cx="1" cy="1"/>
          <a:chOff x="0" y="0"/>
          <a:chExt cx="1" cy="1"/>
        </a:xfrm>
      </p:grpSpPr>
      <p:sp>
        <p:nvSpPr>
          <p:cNvPr id="3" name="Shape 0"/>
          <p:cNvSpPr/>
          <p:nvPr/>
        </p:nvSpPr>
        <p:spPr>
          <a:xfrm>
            <a:off x="0" y="0"/>
            <a:ext cx="6766560" cy="6858000"/>
          </a:xfrm>
          <a:prstGeom prst="rect">
            <a:avLst/>
          </a:prstGeom>
          <a:solidFill>
            <a:schemeClr val="tx2"/>
          </a:solidFill>
          <a:ln w="12700">
            <a:solidFill>
              <a:srgbClr val="0A2D4D"/>
            </a:solidFill>
            <a:prstDash val="solid"/>
          </a:ln>
        </p:spPr>
        <p:txBody>
          <a:bodyPr/>
          <a:lstStyle/>
          <a:p>
            <a:endParaRPr lang="en-US"/>
          </a:p>
        </p:txBody>
      </p:sp>
      <p:sp>
        <p:nvSpPr>
          <p:cNvPr id="4" name="Text 1"/>
          <p:cNvSpPr/>
          <p:nvPr/>
        </p:nvSpPr>
        <p:spPr>
          <a:xfrm>
            <a:off x="685800" y="960120"/>
            <a:ext cx="5394960" cy="1234440"/>
          </a:xfrm>
          <a:prstGeom prst="rect">
            <a:avLst/>
          </a:prstGeom>
          <a:noFill/>
          <a:ln/>
        </p:spPr>
        <p:txBody>
          <a:bodyPr wrap="square" lIns="0" tIns="0" rIns="0" bIns="0" rtlCol="0" anchor="ctr">
            <a:normAutofit/>
          </a:bodyPr>
          <a:lstStyle/>
          <a:p>
            <a:pPr marL="0" indent="0">
              <a:buNone/>
            </a:pPr>
            <a:r>
              <a:rPr lang="en-US" sz="2700" b="1">
                <a:solidFill>
                  <a:srgbClr val="FFFFFF"/>
                </a:solidFill>
              </a:rPr>
              <a:t>The goal is not just to sell surplus.</a:t>
            </a:r>
            <a:endParaRPr lang="en-US" sz="2700"/>
          </a:p>
          <a:p>
            <a:pPr marL="0" indent="0">
              <a:buNone/>
            </a:pPr>
            <a:r>
              <a:rPr lang="en-US" sz="2700" b="1">
                <a:solidFill>
                  <a:srgbClr val="FFFFFF"/>
                </a:solidFill>
              </a:rPr>
              <a:t>It is to sell it in a way your district can stand behind.</a:t>
            </a:r>
            <a:endParaRPr lang="en-US" sz="2700"/>
          </a:p>
        </p:txBody>
      </p:sp>
      <p:sp>
        <p:nvSpPr>
          <p:cNvPr id="5" name="Shape 2"/>
          <p:cNvSpPr/>
          <p:nvPr/>
        </p:nvSpPr>
        <p:spPr>
          <a:xfrm>
            <a:off x="685800" y="2514600"/>
            <a:ext cx="4297680" cy="1"/>
          </a:xfrm>
          <a:prstGeom prst="line">
            <a:avLst/>
          </a:prstGeom>
          <a:noFill/>
          <a:ln w="38100">
            <a:solidFill>
              <a:srgbClr val="159EA6"/>
            </a:solidFill>
            <a:prstDash val="solid"/>
          </a:ln>
        </p:spPr>
        <p:txBody>
          <a:bodyPr/>
          <a:lstStyle/>
          <a:p>
            <a:endParaRPr lang="en-US"/>
          </a:p>
        </p:txBody>
      </p:sp>
      <p:sp>
        <p:nvSpPr>
          <p:cNvPr id="6" name="Shape 3"/>
          <p:cNvSpPr/>
          <p:nvPr/>
        </p:nvSpPr>
        <p:spPr>
          <a:xfrm>
            <a:off x="749808" y="2971800"/>
            <a:ext cx="164592" cy="164592"/>
          </a:xfrm>
          <a:prstGeom prst="ellipse">
            <a:avLst/>
          </a:prstGeom>
          <a:solidFill>
            <a:srgbClr val="159EA6"/>
          </a:solidFill>
          <a:ln w="12700">
            <a:solidFill>
              <a:srgbClr val="159EA6"/>
            </a:solidFill>
            <a:prstDash val="solid"/>
          </a:ln>
        </p:spPr>
        <p:txBody>
          <a:bodyPr/>
          <a:lstStyle/>
          <a:p>
            <a:endParaRPr lang="en-US"/>
          </a:p>
        </p:txBody>
      </p:sp>
      <p:sp>
        <p:nvSpPr>
          <p:cNvPr id="7" name="Text 4"/>
          <p:cNvSpPr/>
          <p:nvPr/>
        </p:nvSpPr>
        <p:spPr>
          <a:xfrm>
            <a:off x="1042416" y="2933192"/>
            <a:ext cx="4983480" cy="237744"/>
          </a:xfrm>
          <a:prstGeom prst="rect">
            <a:avLst/>
          </a:prstGeom>
          <a:noFill/>
          <a:ln/>
        </p:spPr>
        <p:txBody>
          <a:bodyPr wrap="square" lIns="0" tIns="0" rIns="0" bIns="0" rtlCol="0" anchor="ctr">
            <a:normAutofit/>
          </a:bodyPr>
          <a:lstStyle/>
          <a:p>
            <a:pPr marL="0" indent="0">
              <a:buNone/>
            </a:pPr>
            <a:r>
              <a:rPr lang="en-US" sz="1360">
                <a:solidFill>
                  <a:schemeClr val="bg1"/>
                </a:solidFill>
              </a:rPr>
              <a:t>Open competition protects public trust.</a:t>
            </a:r>
          </a:p>
        </p:txBody>
      </p:sp>
      <p:sp>
        <p:nvSpPr>
          <p:cNvPr id="8" name="Shape 5"/>
          <p:cNvSpPr/>
          <p:nvPr/>
        </p:nvSpPr>
        <p:spPr>
          <a:xfrm>
            <a:off x="749808" y="3483864"/>
            <a:ext cx="164592" cy="164592"/>
          </a:xfrm>
          <a:prstGeom prst="ellipse">
            <a:avLst/>
          </a:prstGeom>
          <a:solidFill>
            <a:srgbClr val="159EA6"/>
          </a:solidFill>
          <a:ln w="12700">
            <a:solidFill>
              <a:srgbClr val="159EA6"/>
            </a:solidFill>
            <a:prstDash val="solid"/>
          </a:ln>
        </p:spPr>
        <p:txBody>
          <a:bodyPr/>
          <a:lstStyle/>
          <a:p>
            <a:endParaRPr lang="en-US"/>
          </a:p>
        </p:txBody>
      </p:sp>
      <p:sp>
        <p:nvSpPr>
          <p:cNvPr id="9" name="Text 6"/>
          <p:cNvSpPr/>
          <p:nvPr/>
        </p:nvSpPr>
        <p:spPr>
          <a:xfrm>
            <a:off x="1042416" y="3445256"/>
            <a:ext cx="4983480" cy="237744"/>
          </a:xfrm>
          <a:prstGeom prst="rect">
            <a:avLst/>
          </a:prstGeom>
          <a:noFill/>
          <a:ln/>
        </p:spPr>
        <p:txBody>
          <a:bodyPr wrap="square" lIns="0" tIns="0" rIns="0" bIns="0" rtlCol="0" anchor="ctr">
            <a:normAutofit/>
          </a:bodyPr>
          <a:lstStyle/>
          <a:p>
            <a:pPr marL="0" indent="0">
              <a:buNone/>
            </a:pPr>
            <a:r>
              <a:rPr lang="en-US" sz="1360">
                <a:solidFill>
                  <a:schemeClr val="bg1"/>
                </a:solidFill>
              </a:rPr>
              <a:t>Documented records protect staff and boards.</a:t>
            </a:r>
          </a:p>
        </p:txBody>
      </p:sp>
      <p:sp>
        <p:nvSpPr>
          <p:cNvPr id="10" name="Shape 7"/>
          <p:cNvSpPr/>
          <p:nvPr/>
        </p:nvSpPr>
        <p:spPr>
          <a:xfrm>
            <a:off x="749808" y="3995928"/>
            <a:ext cx="164592" cy="164592"/>
          </a:xfrm>
          <a:prstGeom prst="ellipse">
            <a:avLst/>
          </a:prstGeom>
          <a:solidFill>
            <a:srgbClr val="159EA6"/>
          </a:solidFill>
          <a:ln w="12700">
            <a:solidFill>
              <a:srgbClr val="159EA6"/>
            </a:solidFill>
            <a:prstDash val="solid"/>
          </a:ln>
        </p:spPr>
        <p:txBody>
          <a:bodyPr/>
          <a:lstStyle/>
          <a:p>
            <a:endParaRPr lang="en-US"/>
          </a:p>
        </p:txBody>
      </p:sp>
      <p:sp>
        <p:nvSpPr>
          <p:cNvPr id="11" name="Text 8"/>
          <p:cNvSpPr/>
          <p:nvPr/>
        </p:nvSpPr>
        <p:spPr>
          <a:xfrm>
            <a:off x="1042416" y="3957320"/>
            <a:ext cx="4983480" cy="237744"/>
          </a:xfrm>
          <a:prstGeom prst="rect">
            <a:avLst/>
          </a:prstGeom>
          <a:noFill/>
          <a:ln/>
        </p:spPr>
        <p:txBody>
          <a:bodyPr wrap="square" lIns="0" tIns="0" rIns="0" bIns="0" rtlCol="0" anchor="ctr">
            <a:normAutofit/>
          </a:bodyPr>
          <a:lstStyle/>
          <a:p>
            <a:pPr marL="0" indent="0">
              <a:buNone/>
            </a:pPr>
            <a:r>
              <a:rPr lang="en-US" sz="1360">
                <a:solidFill>
                  <a:schemeClr val="bg1"/>
                </a:solidFill>
              </a:rPr>
              <a:t>Broader buyer reach can improve outcomes.</a:t>
            </a:r>
          </a:p>
        </p:txBody>
      </p:sp>
      <p:sp>
        <p:nvSpPr>
          <p:cNvPr id="12" name="Shape 9"/>
          <p:cNvSpPr/>
          <p:nvPr/>
        </p:nvSpPr>
        <p:spPr>
          <a:xfrm>
            <a:off x="749808" y="4507992"/>
            <a:ext cx="164592" cy="164592"/>
          </a:xfrm>
          <a:prstGeom prst="ellipse">
            <a:avLst/>
          </a:prstGeom>
          <a:solidFill>
            <a:srgbClr val="159EA6"/>
          </a:solidFill>
          <a:ln w="12700">
            <a:solidFill>
              <a:srgbClr val="159EA6"/>
            </a:solidFill>
            <a:prstDash val="solid"/>
          </a:ln>
        </p:spPr>
        <p:txBody>
          <a:bodyPr/>
          <a:lstStyle/>
          <a:p>
            <a:endParaRPr lang="en-US"/>
          </a:p>
        </p:txBody>
      </p:sp>
      <p:sp>
        <p:nvSpPr>
          <p:cNvPr id="13" name="Text 10"/>
          <p:cNvSpPr/>
          <p:nvPr/>
        </p:nvSpPr>
        <p:spPr>
          <a:xfrm>
            <a:off x="1042416" y="4568537"/>
            <a:ext cx="4983480" cy="237744"/>
          </a:xfrm>
          <a:prstGeom prst="rect">
            <a:avLst/>
          </a:prstGeom>
          <a:noFill/>
          <a:ln/>
        </p:spPr>
        <p:txBody>
          <a:bodyPr wrap="square" lIns="0" tIns="0" rIns="0" bIns="0" rtlCol="0" anchor="ctr">
            <a:noAutofit/>
          </a:bodyPr>
          <a:lstStyle/>
          <a:p>
            <a:pPr marL="0" indent="0">
              <a:buNone/>
            </a:pPr>
            <a:r>
              <a:rPr lang="en-US" sz="1400">
                <a:solidFill>
                  <a:schemeClr val="bg1"/>
                </a:solidFill>
              </a:rPr>
              <a:t>GovDeals helps make the process visible, repeatable, </a:t>
            </a:r>
          </a:p>
          <a:p>
            <a:pPr marL="0" indent="0">
              <a:buNone/>
            </a:pPr>
            <a:r>
              <a:rPr lang="en-US" sz="1400">
                <a:solidFill>
                  <a:schemeClr val="bg1"/>
                </a:solidFill>
              </a:rPr>
              <a:t>and accountable.</a:t>
            </a:r>
          </a:p>
        </p:txBody>
      </p:sp>
      <p:sp>
        <p:nvSpPr>
          <p:cNvPr id="14" name="Text 11"/>
          <p:cNvSpPr/>
          <p:nvPr/>
        </p:nvSpPr>
        <p:spPr>
          <a:xfrm>
            <a:off x="685800" y="5532120"/>
            <a:ext cx="2743200" cy="411480"/>
          </a:xfrm>
          <a:prstGeom prst="rect">
            <a:avLst/>
          </a:prstGeom>
          <a:noFill/>
          <a:ln/>
        </p:spPr>
        <p:txBody>
          <a:bodyPr wrap="square" lIns="0" tIns="0" rIns="0" bIns="0" rtlCol="0" anchor="ctr"/>
          <a:lstStyle/>
          <a:p>
            <a:pPr marL="0" indent="0">
              <a:buNone/>
            </a:pPr>
            <a:r>
              <a:rPr lang="en-US" sz="2400" b="1">
                <a:solidFill>
                  <a:srgbClr val="FFFFFF"/>
                </a:solidFill>
              </a:rPr>
              <a:t>Questions</a:t>
            </a:r>
            <a:endParaRPr lang="en-US" sz="2400"/>
          </a:p>
        </p:txBody>
      </p:sp>
      <p:sp>
        <p:nvSpPr>
          <p:cNvPr id="15" name="Text 12"/>
          <p:cNvSpPr/>
          <p:nvPr/>
        </p:nvSpPr>
        <p:spPr>
          <a:xfrm>
            <a:off x="713232" y="6049264"/>
            <a:ext cx="3200400" cy="201168"/>
          </a:xfrm>
          <a:prstGeom prst="rect">
            <a:avLst/>
          </a:prstGeom>
          <a:noFill/>
          <a:ln/>
        </p:spPr>
        <p:txBody>
          <a:bodyPr wrap="square" lIns="0" tIns="0" rIns="0" bIns="0" rtlCol="0" anchor="ctr"/>
          <a:lstStyle/>
          <a:p>
            <a:pPr marL="0" indent="0">
              <a:buNone/>
            </a:pPr>
            <a:r>
              <a:rPr lang="en-US" sz="1200">
                <a:solidFill>
                  <a:schemeClr val="bg1"/>
                </a:solidFill>
              </a:rPr>
              <a:t>Jason Weber | GovDeals</a:t>
            </a:r>
          </a:p>
        </p:txBody>
      </p:sp>
      <p:sp>
        <p:nvSpPr>
          <p:cNvPr id="25"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17</a:t>
            </a:fld>
            <a:endParaRPr lang="en-US"/>
          </a:p>
        </p:txBody>
      </p:sp>
      <p:pic>
        <p:nvPicPr>
          <p:cNvPr id="16" name="Powerpoint presentation backgrounds.mp4">
            <a:hlinkClick r:id="" action="ppaction://media"/>
            <a:extLst>
              <a:ext uri="{FF2B5EF4-FFF2-40B4-BE49-F238E27FC236}">
                <a16:creationId xmlns:a16="http://schemas.microsoft.com/office/drawing/2014/main" id="{416B7DA3-B3E4-5342-AD7A-D795E4EACD7C}"/>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18825" r="32100"/>
          <a:stretch>
            <a:fillRect/>
          </a:stretch>
        </p:blipFill>
        <p:spPr>
          <a:xfrm>
            <a:off x="6208775" y="-1"/>
            <a:ext cx="6021579" cy="6901963"/>
          </a:xfrm>
          <a:prstGeom prst="rect">
            <a:avLst/>
          </a:prstGeom>
        </p:spPr>
      </p:pic>
      <p:pic>
        <p:nvPicPr>
          <p:cNvPr id="18" name="Picture 17">
            <a:extLst>
              <a:ext uri="{FF2B5EF4-FFF2-40B4-BE49-F238E27FC236}">
                <a16:creationId xmlns:a16="http://schemas.microsoft.com/office/drawing/2014/main" id="{85C8FD44-6966-475F-FDF9-76C85137E954}"/>
              </a:ext>
            </a:extLst>
          </p:cNvPr>
          <p:cNvPicPr>
            <a:picLocks noChangeAspect="1"/>
          </p:cNvPicPr>
          <p:nvPr/>
        </p:nvPicPr>
        <p:blipFill>
          <a:blip r:embed="rId6"/>
          <a:stretch>
            <a:fillRect/>
          </a:stretch>
        </p:blipFill>
        <p:spPr>
          <a:xfrm>
            <a:off x="4204642" y="4959384"/>
            <a:ext cx="1713123" cy="17131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14"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223957"/>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Why surplus sales matter to special districts</a:t>
            </a:r>
            <a:endParaRPr lang="en-US" sz="1700">
              <a:solidFill>
                <a:schemeClr val="tx2"/>
              </a:solidFill>
            </a:endParaRPr>
          </a:p>
        </p:txBody>
      </p:sp>
      <p:sp>
        <p:nvSpPr>
          <p:cNvPr id="8" name="Text 6"/>
          <p:cNvSpPr/>
          <p:nvPr/>
        </p:nvSpPr>
        <p:spPr>
          <a:xfrm>
            <a:off x="664785" y="1513332"/>
            <a:ext cx="9067800" cy="411480"/>
          </a:xfrm>
          <a:prstGeom prst="rect">
            <a:avLst/>
          </a:prstGeom>
          <a:noFill/>
          <a:ln/>
        </p:spPr>
        <p:txBody>
          <a:bodyPr wrap="square" lIns="0" tIns="0" rIns="0" bIns="0" rtlCol="0" anchor="ctr"/>
          <a:lstStyle/>
          <a:p>
            <a:pPr marL="0" indent="0">
              <a:buNone/>
            </a:pPr>
            <a:r>
              <a:rPr lang="en-US" sz="2400" b="1">
                <a:solidFill>
                  <a:schemeClr val="tx2"/>
                </a:solidFill>
              </a:rPr>
              <a:t>Special districts are expected to do more with limited staff, public dollars, and assets that often sit outside daily operations.</a:t>
            </a:r>
            <a:endParaRPr lang="en-US" sz="2400">
              <a:solidFill>
                <a:schemeClr val="tx2"/>
              </a:solidFill>
            </a:endParaRPr>
          </a:p>
        </p:txBody>
      </p:sp>
      <p:sp>
        <p:nvSpPr>
          <p:cNvPr id="9" name="Shape 7"/>
          <p:cNvSpPr/>
          <p:nvPr/>
        </p:nvSpPr>
        <p:spPr>
          <a:xfrm>
            <a:off x="640080" y="2734056"/>
            <a:ext cx="2651760" cy="3104036"/>
          </a:xfrm>
          <a:prstGeom prst="roundRect">
            <a:avLst>
              <a:gd name="adj" fmla="val 2759"/>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10" name="Shape 8"/>
          <p:cNvSpPr/>
          <p:nvPr/>
        </p:nvSpPr>
        <p:spPr>
          <a:xfrm>
            <a:off x="640080" y="3327048"/>
            <a:ext cx="73152" cy="2505456"/>
          </a:xfrm>
          <a:prstGeom prst="rect">
            <a:avLst/>
          </a:prstGeom>
          <a:solidFill>
            <a:srgbClr val="0E6F7A"/>
          </a:solidFill>
          <a:ln w="12700">
            <a:solidFill>
              <a:srgbClr val="0E6F7A"/>
            </a:solidFill>
            <a:prstDash val="solid"/>
          </a:ln>
        </p:spPr>
        <p:txBody>
          <a:bodyPr/>
          <a:lstStyle/>
          <a:p>
            <a:endParaRPr lang="en-US"/>
          </a:p>
        </p:txBody>
      </p:sp>
      <p:sp>
        <p:nvSpPr>
          <p:cNvPr id="11" name="Text 9"/>
          <p:cNvSpPr/>
          <p:nvPr/>
        </p:nvSpPr>
        <p:spPr>
          <a:xfrm>
            <a:off x="868680" y="2940736"/>
            <a:ext cx="2267712" cy="320040"/>
          </a:xfrm>
          <a:prstGeom prst="rect">
            <a:avLst/>
          </a:prstGeom>
          <a:noFill/>
          <a:ln/>
        </p:spPr>
        <p:txBody>
          <a:bodyPr wrap="square" lIns="0" tIns="0" rIns="0" bIns="0" rtlCol="0" anchor="ctr"/>
          <a:lstStyle/>
          <a:p>
            <a:pPr marL="0" indent="0">
              <a:buNone/>
            </a:pPr>
            <a:r>
              <a:rPr lang="en-US" b="1">
                <a:solidFill>
                  <a:schemeClr val="tx2"/>
                </a:solidFill>
              </a:rPr>
              <a:t>Public trust</a:t>
            </a:r>
            <a:endParaRPr lang="en-US">
              <a:solidFill>
                <a:schemeClr val="tx2"/>
              </a:solidFill>
            </a:endParaRPr>
          </a:p>
        </p:txBody>
      </p:sp>
      <p:sp>
        <p:nvSpPr>
          <p:cNvPr id="12" name="Shape 10"/>
          <p:cNvSpPr/>
          <p:nvPr/>
        </p:nvSpPr>
        <p:spPr>
          <a:xfrm>
            <a:off x="868680" y="3489376"/>
            <a:ext cx="73152" cy="73152"/>
          </a:xfrm>
          <a:prstGeom prst="ellipse">
            <a:avLst/>
          </a:prstGeom>
          <a:solidFill>
            <a:srgbClr val="0E6F7A"/>
          </a:solidFill>
          <a:ln w="12700">
            <a:solidFill>
              <a:srgbClr val="0E6F7A"/>
            </a:solidFill>
            <a:prstDash val="solid"/>
          </a:ln>
        </p:spPr>
        <p:txBody>
          <a:bodyPr/>
          <a:lstStyle/>
          <a:p>
            <a:endParaRPr lang="en-US"/>
          </a:p>
        </p:txBody>
      </p:sp>
      <p:sp>
        <p:nvSpPr>
          <p:cNvPr id="13" name="Text 11"/>
          <p:cNvSpPr/>
          <p:nvPr/>
        </p:nvSpPr>
        <p:spPr>
          <a:xfrm>
            <a:off x="1033272" y="3474704"/>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Ratepayers expect fairness and visibility</a:t>
            </a:r>
            <a:endParaRPr lang="en-US" sz="1400"/>
          </a:p>
        </p:txBody>
      </p:sp>
      <p:sp>
        <p:nvSpPr>
          <p:cNvPr id="14" name="Shape 12"/>
          <p:cNvSpPr/>
          <p:nvPr/>
        </p:nvSpPr>
        <p:spPr>
          <a:xfrm>
            <a:off x="868680" y="4252680"/>
            <a:ext cx="73152" cy="73152"/>
          </a:xfrm>
          <a:prstGeom prst="ellipse">
            <a:avLst/>
          </a:prstGeom>
          <a:solidFill>
            <a:srgbClr val="0E6F7A"/>
          </a:solidFill>
          <a:ln w="12700">
            <a:solidFill>
              <a:srgbClr val="0E6F7A"/>
            </a:solidFill>
            <a:prstDash val="solid"/>
          </a:ln>
        </p:spPr>
        <p:txBody>
          <a:bodyPr/>
          <a:lstStyle/>
          <a:p>
            <a:endParaRPr lang="en-US"/>
          </a:p>
        </p:txBody>
      </p:sp>
      <p:sp>
        <p:nvSpPr>
          <p:cNvPr id="15" name="Text 13"/>
          <p:cNvSpPr/>
          <p:nvPr/>
        </p:nvSpPr>
        <p:spPr>
          <a:xfrm>
            <a:off x="1033272" y="4231310"/>
            <a:ext cx="2139696" cy="329184"/>
          </a:xfrm>
          <a:prstGeom prst="rect">
            <a:avLst/>
          </a:prstGeom>
          <a:noFill/>
          <a:ln/>
        </p:spPr>
        <p:txBody>
          <a:bodyPr wrap="square" lIns="0" tIns="0" rIns="0" bIns="0" rtlCol="0" anchor="ctr">
            <a:noAutofit/>
          </a:bodyPr>
          <a:lstStyle/>
          <a:p>
            <a:pPr marL="0" indent="0">
              <a:buNone/>
            </a:pPr>
            <a:r>
              <a:rPr lang="en-US" sz="1400">
                <a:solidFill>
                  <a:srgbClr val="17212B"/>
                </a:solidFill>
              </a:rPr>
              <a:t>Competitive sales reduce questions about favoritism</a:t>
            </a:r>
            <a:endParaRPr lang="en-US" sz="1400"/>
          </a:p>
        </p:txBody>
      </p:sp>
      <p:sp>
        <p:nvSpPr>
          <p:cNvPr id="16" name="Shape 14"/>
          <p:cNvSpPr/>
          <p:nvPr/>
        </p:nvSpPr>
        <p:spPr>
          <a:xfrm>
            <a:off x="868680" y="5237052"/>
            <a:ext cx="73152" cy="73152"/>
          </a:xfrm>
          <a:prstGeom prst="ellipse">
            <a:avLst/>
          </a:prstGeom>
          <a:solidFill>
            <a:srgbClr val="0E6F7A"/>
          </a:solidFill>
          <a:ln w="12700">
            <a:solidFill>
              <a:srgbClr val="0E6F7A"/>
            </a:solidFill>
            <a:prstDash val="solid"/>
          </a:ln>
        </p:spPr>
        <p:txBody>
          <a:bodyPr/>
          <a:lstStyle/>
          <a:p>
            <a:endParaRPr lang="en-US"/>
          </a:p>
        </p:txBody>
      </p:sp>
      <p:sp>
        <p:nvSpPr>
          <p:cNvPr id="17" name="Text 15"/>
          <p:cNvSpPr/>
          <p:nvPr/>
        </p:nvSpPr>
        <p:spPr>
          <a:xfrm>
            <a:off x="1033272" y="5221263"/>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Clear records support board and audit review</a:t>
            </a:r>
            <a:endParaRPr lang="en-US" sz="1400"/>
          </a:p>
        </p:txBody>
      </p:sp>
      <p:sp>
        <p:nvSpPr>
          <p:cNvPr id="18" name="Shape 16"/>
          <p:cNvSpPr/>
          <p:nvPr/>
        </p:nvSpPr>
        <p:spPr>
          <a:xfrm>
            <a:off x="3493008" y="2734056"/>
            <a:ext cx="2651760" cy="3104036"/>
          </a:xfrm>
          <a:prstGeom prst="roundRect">
            <a:avLst>
              <a:gd name="adj" fmla="val 2759"/>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19" name="Shape 17"/>
          <p:cNvSpPr/>
          <p:nvPr/>
        </p:nvSpPr>
        <p:spPr>
          <a:xfrm>
            <a:off x="3493008" y="3328023"/>
            <a:ext cx="73152" cy="2505456"/>
          </a:xfrm>
          <a:prstGeom prst="rect">
            <a:avLst/>
          </a:prstGeom>
          <a:solidFill>
            <a:srgbClr val="0B5CAB"/>
          </a:solidFill>
          <a:ln w="12700">
            <a:solidFill>
              <a:srgbClr val="0B5CAB"/>
            </a:solidFill>
            <a:prstDash val="solid"/>
          </a:ln>
        </p:spPr>
        <p:txBody>
          <a:bodyPr/>
          <a:lstStyle/>
          <a:p>
            <a:endParaRPr lang="en-US"/>
          </a:p>
        </p:txBody>
      </p:sp>
      <p:sp>
        <p:nvSpPr>
          <p:cNvPr id="20" name="Text 18"/>
          <p:cNvSpPr/>
          <p:nvPr/>
        </p:nvSpPr>
        <p:spPr>
          <a:xfrm>
            <a:off x="3721608" y="2940736"/>
            <a:ext cx="2267712" cy="320040"/>
          </a:xfrm>
          <a:prstGeom prst="rect">
            <a:avLst/>
          </a:prstGeom>
          <a:noFill/>
          <a:ln/>
        </p:spPr>
        <p:txBody>
          <a:bodyPr wrap="square" lIns="0" tIns="0" rIns="0" bIns="0" rtlCol="0" anchor="ctr"/>
          <a:lstStyle/>
          <a:p>
            <a:pPr marL="0" indent="0">
              <a:buNone/>
            </a:pPr>
            <a:r>
              <a:rPr lang="en-US" b="1">
                <a:solidFill>
                  <a:schemeClr val="tx2"/>
                </a:solidFill>
              </a:rPr>
              <a:t>Operational capacity</a:t>
            </a:r>
            <a:endParaRPr lang="en-US">
              <a:solidFill>
                <a:schemeClr val="tx2"/>
              </a:solidFill>
            </a:endParaRPr>
          </a:p>
        </p:txBody>
      </p:sp>
      <p:sp>
        <p:nvSpPr>
          <p:cNvPr id="21" name="Shape 19"/>
          <p:cNvSpPr/>
          <p:nvPr/>
        </p:nvSpPr>
        <p:spPr>
          <a:xfrm>
            <a:off x="3721608" y="3489376"/>
            <a:ext cx="73152" cy="73152"/>
          </a:xfrm>
          <a:prstGeom prst="ellipse">
            <a:avLst/>
          </a:prstGeom>
          <a:solidFill>
            <a:srgbClr val="0B5CAB"/>
          </a:solidFill>
          <a:ln w="12700">
            <a:solidFill>
              <a:srgbClr val="0B5CAB"/>
            </a:solidFill>
            <a:prstDash val="solid"/>
          </a:ln>
        </p:spPr>
        <p:txBody>
          <a:bodyPr/>
          <a:lstStyle/>
          <a:p>
            <a:endParaRPr lang="en-US"/>
          </a:p>
        </p:txBody>
      </p:sp>
      <p:sp>
        <p:nvSpPr>
          <p:cNvPr id="22" name="Text 20"/>
          <p:cNvSpPr/>
          <p:nvPr/>
        </p:nvSpPr>
        <p:spPr>
          <a:xfrm>
            <a:off x="3886200" y="3474704"/>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Surplus is rarely a department’s main job</a:t>
            </a:r>
            <a:endParaRPr lang="en-US" sz="1400"/>
          </a:p>
        </p:txBody>
      </p:sp>
      <p:sp>
        <p:nvSpPr>
          <p:cNvPr id="23" name="Shape 21"/>
          <p:cNvSpPr/>
          <p:nvPr/>
        </p:nvSpPr>
        <p:spPr>
          <a:xfrm>
            <a:off x="3721608" y="4234259"/>
            <a:ext cx="73152" cy="73152"/>
          </a:xfrm>
          <a:prstGeom prst="ellipse">
            <a:avLst/>
          </a:prstGeom>
          <a:solidFill>
            <a:srgbClr val="0B5CAB"/>
          </a:solidFill>
          <a:ln w="12700">
            <a:solidFill>
              <a:srgbClr val="0B5CAB"/>
            </a:solidFill>
            <a:prstDash val="solid"/>
          </a:ln>
        </p:spPr>
        <p:txBody>
          <a:bodyPr/>
          <a:lstStyle/>
          <a:p>
            <a:endParaRPr lang="en-US"/>
          </a:p>
        </p:txBody>
      </p:sp>
      <p:sp>
        <p:nvSpPr>
          <p:cNvPr id="24" name="Text 22"/>
          <p:cNvSpPr/>
          <p:nvPr/>
        </p:nvSpPr>
        <p:spPr>
          <a:xfrm>
            <a:off x="3886200" y="4231310"/>
            <a:ext cx="2139696" cy="329184"/>
          </a:xfrm>
          <a:prstGeom prst="rect">
            <a:avLst/>
          </a:prstGeom>
          <a:noFill/>
          <a:ln/>
        </p:spPr>
        <p:txBody>
          <a:bodyPr wrap="square" lIns="0" tIns="0" rIns="0" bIns="0" rtlCol="0" anchor="ctr">
            <a:noAutofit/>
          </a:bodyPr>
          <a:lstStyle/>
          <a:p>
            <a:pPr marL="0" indent="0">
              <a:buNone/>
            </a:pPr>
            <a:r>
              <a:rPr lang="en-US" sz="1400">
                <a:solidFill>
                  <a:srgbClr val="17212B"/>
                </a:solidFill>
              </a:rPr>
              <a:t>Items can depreciate while waiting for a local sale</a:t>
            </a:r>
            <a:endParaRPr lang="en-US" sz="1400"/>
          </a:p>
        </p:txBody>
      </p:sp>
      <p:sp>
        <p:nvSpPr>
          <p:cNvPr id="25" name="Shape 23"/>
          <p:cNvSpPr/>
          <p:nvPr/>
        </p:nvSpPr>
        <p:spPr>
          <a:xfrm>
            <a:off x="3721608" y="5237052"/>
            <a:ext cx="73152" cy="73152"/>
          </a:xfrm>
          <a:prstGeom prst="ellipse">
            <a:avLst/>
          </a:prstGeom>
          <a:solidFill>
            <a:srgbClr val="0B5CAB"/>
          </a:solidFill>
          <a:ln w="12700">
            <a:solidFill>
              <a:srgbClr val="0B5CAB"/>
            </a:solidFill>
            <a:prstDash val="solid"/>
          </a:ln>
        </p:spPr>
        <p:txBody>
          <a:bodyPr/>
          <a:lstStyle/>
          <a:p>
            <a:endParaRPr lang="en-US"/>
          </a:p>
        </p:txBody>
      </p:sp>
      <p:sp>
        <p:nvSpPr>
          <p:cNvPr id="26" name="Text 24"/>
          <p:cNvSpPr/>
          <p:nvPr/>
        </p:nvSpPr>
        <p:spPr>
          <a:xfrm>
            <a:off x="3886200" y="5221263"/>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Digital workflows reduce manual follow-up</a:t>
            </a:r>
            <a:endParaRPr lang="en-US" sz="1400"/>
          </a:p>
        </p:txBody>
      </p:sp>
      <p:sp>
        <p:nvSpPr>
          <p:cNvPr id="27" name="Shape 25"/>
          <p:cNvSpPr/>
          <p:nvPr/>
        </p:nvSpPr>
        <p:spPr>
          <a:xfrm>
            <a:off x="6345936" y="2734056"/>
            <a:ext cx="2651760" cy="3104036"/>
          </a:xfrm>
          <a:prstGeom prst="roundRect">
            <a:avLst>
              <a:gd name="adj" fmla="val 2759"/>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8" name="Shape 26"/>
          <p:cNvSpPr/>
          <p:nvPr/>
        </p:nvSpPr>
        <p:spPr>
          <a:xfrm>
            <a:off x="6345936" y="3328023"/>
            <a:ext cx="73152" cy="2505456"/>
          </a:xfrm>
          <a:prstGeom prst="rect">
            <a:avLst/>
          </a:prstGeom>
          <a:solidFill>
            <a:srgbClr val="2E7D32"/>
          </a:solidFill>
          <a:ln w="12700">
            <a:solidFill>
              <a:srgbClr val="2E7D32"/>
            </a:solidFill>
            <a:prstDash val="solid"/>
          </a:ln>
        </p:spPr>
        <p:txBody>
          <a:bodyPr/>
          <a:lstStyle/>
          <a:p>
            <a:endParaRPr lang="en-US"/>
          </a:p>
        </p:txBody>
      </p:sp>
      <p:sp>
        <p:nvSpPr>
          <p:cNvPr id="29" name="Text 27"/>
          <p:cNvSpPr/>
          <p:nvPr/>
        </p:nvSpPr>
        <p:spPr>
          <a:xfrm>
            <a:off x="6574536" y="2940736"/>
            <a:ext cx="2267712" cy="320040"/>
          </a:xfrm>
          <a:prstGeom prst="rect">
            <a:avLst/>
          </a:prstGeom>
          <a:noFill/>
          <a:ln/>
        </p:spPr>
        <p:txBody>
          <a:bodyPr wrap="square" lIns="0" tIns="0" rIns="0" bIns="0" rtlCol="0" anchor="ctr"/>
          <a:lstStyle/>
          <a:p>
            <a:pPr marL="0" indent="0">
              <a:buNone/>
            </a:pPr>
            <a:r>
              <a:rPr lang="en-US" b="1">
                <a:solidFill>
                  <a:schemeClr val="tx2"/>
                </a:solidFill>
              </a:rPr>
              <a:t>Revenue recovery</a:t>
            </a:r>
            <a:endParaRPr lang="en-US">
              <a:solidFill>
                <a:schemeClr val="tx2"/>
              </a:solidFill>
            </a:endParaRPr>
          </a:p>
        </p:txBody>
      </p:sp>
      <p:sp>
        <p:nvSpPr>
          <p:cNvPr id="30" name="Shape 28"/>
          <p:cNvSpPr/>
          <p:nvPr/>
        </p:nvSpPr>
        <p:spPr>
          <a:xfrm>
            <a:off x="6574536" y="3489376"/>
            <a:ext cx="73152" cy="73152"/>
          </a:xfrm>
          <a:prstGeom prst="ellipse">
            <a:avLst/>
          </a:prstGeom>
          <a:solidFill>
            <a:srgbClr val="2E7D32"/>
          </a:solidFill>
          <a:ln w="12700">
            <a:solidFill>
              <a:srgbClr val="2E7D32"/>
            </a:solidFill>
            <a:prstDash val="solid"/>
          </a:ln>
        </p:spPr>
        <p:txBody>
          <a:bodyPr/>
          <a:lstStyle/>
          <a:p>
            <a:endParaRPr lang="en-US"/>
          </a:p>
        </p:txBody>
      </p:sp>
      <p:sp>
        <p:nvSpPr>
          <p:cNvPr id="31" name="Text 29"/>
          <p:cNvSpPr/>
          <p:nvPr/>
        </p:nvSpPr>
        <p:spPr>
          <a:xfrm>
            <a:off x="6739128" y="3474704"/>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Broader buyer reach improves competition</a:t>
            </a:r>
            <a:endParaRPr lang="en-US" sz="1400"/>
          </a:p>
        </p:txBody>
      </p:sp>
      <p:sp>
        <p:nvSpPr>
          <p:cNvPr id="32" name="Shape 30"/>
          <p:cNvSpPr/>
          <p:nvPr/>
        </p:nvSpPr>
        <p:spPr>
          <a:xfrm>
            <a:off x="6574536" y="4237608"/>
            <a:ext cx="73152" cy="73152"/>
          </a:xfrm>
          <a:prstGeom prst="ellipse">
            <a:avLst/>
          </a:prstGeom>
          <a:solidFill>
            <a:srgbClr val="2E7D32"/>
          </a:solidFill>
          <a:ln w="12700">
            <a:solidFill>
              <a:srgbClr val="2E7D32"/>
            </a:solidFill>
            <a:prstDash val="solid"/>
          </a:ln>
        </p:spPr>
        <p:txBody>
          <a:bodyPr/>
          <a:lstStyle/>
          <a:p>
            <a:endParaRPr lang="en-US"/>
          </a:p>
        </p:txBody>
      </p:sp>
      <p:sp>
        <p:nvSpPr>
          <p:cNvPr id="33" name="Text 31"/>
          <p:cNvSpPr/>
          <p:nvPr/>
        </p:nvSpPr>
        <p:spPr>
          <a:xfrm>
            <a:off x="6739128" y="4231310"/>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Assets can be sold when ready</a:t>
            </a:r>
            <a:endParaRPr lang="en-US" sz="1400"/>
          </a:p>
        </p:txBody>
      </p:sp>
      <p:sp>
        <p:nvSpPr>
          <p:cNvPr id="34" name="Shape 32"/>
          <p:cNvSpPr/>
          <p:nvPr/>
        </p:nvSpPr>
        <p:spPr>
          <a:xfrm>
            <a:off x="6574536" y="5237052"/>
            <a:ext cx="73152" cy="73152"/>
          </a:xfrm>
          <a:prstGeom prst="ellipse">
            <a:avLst/>
          </a:prstGeom>
          <a:solidFill>
            <a:srgbClr val="2E7D32"/>
          </a:solidFill>
          <a:ln w="12700">
            <a:solidFill>
              <a:srgbClr val="2E7D32"/>
            </a:solidFill>
            <a:prstDash val="solid"/>
          </a:ln>
        </p:spPr>
        <p:txBody>
          <a:bodyPr/>
          <a:lstStyle/>
          <a:p>
            <a:endParaRPr lang="en-US"/>
          </a:p>
        </p:txBody>
      </p:sp>
      <p:sp>
        <p:nvSpPr>
          <p:cNvPr id="35" name="Text 33"/>
          <p:cNvSpPr/>
          <p:nvPr/>
        </p:nvSpPr>
        <p:spPr>
          <a:xfrm>
            <a:off x="6739128" y="5221263"/>
            <a:ext cx="2029968" cy="329184"/>
          </a:xfrm>
          <a:prstGeom prst="rect">
            <a:avLst/>
          </a:prstGeom>
          <a:noFill/>
          <a:ln/>
        </p:spPr>
        <p:txBody>
          <a:bodyPr wrap="square" lIns="0" tIns="0" rIns="0" bIns="0" rtlCol="0" anchor="ctr">
            <a:noAutofit/>
          </a:bodyPr>
          <a:lstStyle/>
          <a:p>
            <a:pPr marL="0" indent="0">
              <a:buNone/>
            </a:pPr>
            <a:r>
              <a:rPr lang="en-US" sz="1400">
                <a:solidFill>
                  <a:srgbClr val="17212B"/>
                </a:solidFill>
              </a:rPr>
              <a:t>Funds can be redirected to district priorities</a:t>
            </a:r>
            <a:endParaRPr lang="en-US" sz="1400"/>
          </a:p>
        </p:txBody>
      </p:sp>
      <p:sp>
        <p:nvSpPr>
          <p:cNvPr id="36" name="Shape 34"/>
          <p:cNvSpPr/>
          <p:nvPr/>
        </p:nvSpPr>
        <p:spPr>
          <a:xfrm>
            <a:off x="9198864" y="2734056"/>
            <a:ext cx="2331720" cy="3104036"/>
          </a:xfrm>
          <a:prstGeom prst="roundRect">
            <a:avLst>
              <a:gd name="adj" fmla="val 3137"/>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37" name="Shape 35"/>
          <p:cNvSpPr/>
          <p:nvPr/>
        </p:nvSpPr>
        <p:spPr>
          <a:xfrm>
            <a:off x="9198864" y="3328023"/>
            <a:ext cx="73152" cy="2505456"/>
          </a:xfrm>
          <a:prstGeom prst="rect">
            <a:avLst/>
          </a:prstGeom>
          <a:solidFill>
            <a:srgbClr val="F2B84B"/>
          </a:solidFill>
          <a:ln w="12700">
            <a:solidFill>
              <a:srgbClr val="F2B84B"/>
            </a:solidFill>
            <a:prstDash val="solid"/>
          </a:ln>
        </p:spPr>
        <p:txBody>
          <a:bodyPr/>
          <a:lstStyle/>
          <a:p>
            <a:endParaRPr lang="en-US"/>
          </a:p>
        </p:txBody>
      </p:sp>
      <p:sp>
        <p:nvSpPr>
          <p:cNvPr id="38" name="Text 36"/>
          <p:cNvSpPr/>
          <p:nvPr/>
        </p:nvSpPr>
        <p:spPr>
          <a:xfrm>
            <a:off x="9427464" y="2940736"/>
            <a:ext cx="1947672" cy="320040"/>
          </a:xfrm>
          <a:prstGeom prst="rect">
            <a:avLst/>
          </a:prstGeom>
          <a:noFill/>
          <a:ln/>
        </p:spPr>
        <p:txBody>
          <a:bodyPr wrap="square" lIns="0" tIns="0" rIns="0" bIns="0" rtlCol="0" anchor="ctr"/>
          <a:lstStyle/>
          <a:p>
            <a:pPr marL="0" indent="0">
              <a:buNone/>
            </a:pPr>
            <a:r>
              <a:rPr lang="en-US" b="1">
                <a:solidFill>
                  <a:schemeClr val="tx2"/>
                </a:solidFill>
              </a:rPr>
              <a:t>Compliance</a:t>
            </a:r>
            <a:endParaRPr lang="en-US">
              <a:solidFill>
                <a:schemeClr val="tx2"/>
              </a:solidFill>
            </a:endParaRPr>
          </a:p>
        </p:txBody>
      </p:sp>
      <p:sp>
        <p:nvSpPr>
          <p:cNvPr id="39" name="Shape 37"/>
          <p:cNvSpPr/>
          <p:nvPr/>
        </p:nvSpPr>
        <p:spPr>
          <a:xfrm>
            <a:off x="9427464" y="3489376"/>
            <a:ext cx="73152" cy="73152"/>
          </a:xfrm>
          <a:prstGeom prst="ellipse">
            <a:avLst/>
          </a:prstGeom>
          <a:solidFill>
            <a:srgbClr val="F2B84B"/>
          </a:solidFill>
          <a:ln w="12700">
            <a:solidFill>
              <a:srgbClr val="F2B84B"/>
            </a:solidFill>
            <a:prstDash val="solid"/>
          </a:ln>
        </p:spPr>
        <p:txBody>
          <a:bodyPr/>
          <a:lstStyle/>
          <a:p>
            <a:endParaRPr lang="en-US"/>
          </a:p>
        </p:txBody>
      </p:sp>
      <p:sp>
        <p:nvSpPr>
          <p:cNvPr id="40" name="Text 38"/>
          <p:cNvSpPr/>
          <p:nvPr/>
        </p:nvSpPr>
        <p:spPr>
          <a:xfrm>
            <a:off x="9592056" y="3474704"/>
            <a:ext cx="1783080" cy="329184"/>
          </a:xfrm>
          <a:prstGeom prst="rect">
            <a:avLst/>
          </a:prstGeom>
          <a:noFill/>
          <a:ln/>
        </p:spPr>
        <p:txBody>
          <a:bodyPr wrap="square" lIns="0" tIns="0" rIns="0" bIns="0" rtlCol="0" anchor="ctr">
            <a:noAutofit/>
          </a:bodyPr>
          <a:lstStyle/>
          <a:p>
            <a:pPr marL="0" indent="0">
              <a:buNone/>
            </a:pPr>
            <a:r>
              <a:rPr lang="en-US" sz="1400">
                <a:solidFill>
                  <a:srgbClr val="17212B"/>
                </a:solidFill>
              </a:rPr>
              <a:t>Policies vary by district and state</a:t>
            </a:r>
            <a:endParaRPr lang="en-US" sz="1400"/>
          </a:p>
        </p:txBody>
      </p:sp>
      <p:sp>
        <p:nvSpPr>
          <p:cNvPr id="41" name="Shape 39"/>
          <p:cNvSpPr/>
          <p:nvPr/>
        </p:nvSpPr>
        <p:spPr>
          <a:xfrm>
            <a:off x="9427464" y="4245981"/>
            <a:ext cx="73152" cy="73152"/>
          </a:xfrm>
          <a:prstGeom prst="ellipse">
            <a:avLst/>
          </a:prstGeom>
          <a:solidFill>
            <a:srgbClr val="F2B84B"/>
          </a:solidFill>
          <a:ln w="12700">
            <a:solidFill>
              <a:srgbClr val="F2B84B"/>
            </a:solidFill>
            <a:prstDash val="solid"/>
          </a:ln>
        </p:spPr>
        <p:txBody>
          <a:bodyPr/>
          <a:lstStyle/>
          <a:p>
            <a:endParaRPr lang="en-US"/>
          </a:p>
        </p:txBody>
      </p:sp>
      <p:sp>
        <p:nvSpPr>
          <p:cNvPr id="42" name="Text 40"/>
          <p:cNvSpPr/>
          <p:nvPr/>
        </p:nvSpPr>
        <p:spPr>
          <a:xfrm>
            <a:off x="9592056" y="4120779"/>
            <a:ext cx="1938528" cy="329184"/>
          </a:xfrm>
          <a:prstGeom prst="rect">
            <a:avLst/>
          </a:prstGeom>
          <a:noFill/>
          <a:ln/>
        </p:spPr>
        <p:txBody>
          <a:bodyPr wrap="square" lIns="0" tIns="0" rIns="0" bIns="0" rtlCol="0" anchor="ctr">
            <a:noAutofit/>
          </a:bodyPr>
          <a:lstStyle/>
          <a:p>
            <a:pPr marL="0" indent="0">
              <a:buNone/>
            </a:pPr>
            <a:r>
              <a:rPr lang="en-US" sz="1400">
                <a:solidFill>
                  <a:srgbClr val="17212B"/>
                </a:solidFill>
              </a:rPr>
              <a:t>Documentation matters</a:t>
            </a:r>
            <a:endParaRPr lang="en-US" sz="1400"/>
          </a:p>
        </p:txBody>
      </p:sp>
      <p:sp>
        <p:nvSpPr>
          <p:cNvPr id="43" name="Shape 41"/>
          <p:cNvSpPr/>
          <p:nvPr/>
        </p:nvSpPr>
        <p:spPr>
          <a:xfrm>
            <a:off x="9427464" y="5237052"/>
            <a:ext cx="73152" cy="73152"/>
          </a:xfrm>
          <a:prstGeom prst="ellipse">
            <a:avLst/>
          </a:prstGeom>
          <a:solidFill>
            <a:srgbClr val="F2B84B"/>
          </a:solidFill>
          <a:ln w="12700">
            <a:solidFill>
              <a:srgbClr val="F2B84B"/>
            </a:solidFill>
            <a:prstDash val="solid"/>
          </a:ln>
        </p:spPr>
        <p:txBody>
          <a:bodyPr/>
          <a:lstStyle/>
          <a:p>
            <a:endParaRPr lang="en-US"/>
          </a:p>
        </p:txBody>
      </p:sp>
      <p:sp>
        <p:nvSpPr>
          <p:cNvPr id="44" name="Text 42"/>
          <p:cNvSpPr/>
          <p:nvPr/>
        </p:nvSpPr>
        <p:spPr>
          <a:xfrm>
            <a:off x="9592056" y="5221263"/>
            <a:ext cx="1938528" cy="329184"/>
          </a:xfrm>
          <a:prstGeom prst="rect">
            <a:avLst/>
          </a:prstGeom>
          <a:noFill/>
          <a:ln/>
        </p:spPr>
        <p:txBody>
          <a:bodyPr wrap="square" lIns="0" tIns="0" rIns="0" bIns="0" rtlCol="0" anchor="ctr">
            <a:noAutofit/>
          </a:bodyPr>
          <a:lstStyle/>
          <a:p>
            <a:pPr marL="0" indent="0">
              <a:buNone/>
            </a:pPr>
            <a:r>
              <a:rPr lang="en-US" sz="1400">
                <a:solidFill>
                  <a:srgbClr val="17212B"/>
                </a:solidFill>
              </a:rPr>
              <a:t>Audit trails protect staff and governing bodies</a:t>
            </a:r>
            <a:endParaRPr lang="en-US" sz="1400"/>
          </a:p>
        </p:txBody>
      </p:sp>
      <p:sp>
        <p:nvSpPr>
          <p:cNvPr id="45" name="Text 43"/>
          <p:cNvSpPr/>
          <p:nvPr/>
        </p:nvSpPr>
        <p:spPr>
          <a:xfrm>
            <a:off x="634896" y="6093210"/>
            <a:ext cx="6012792" cy="201168"/>
          </a:xfrm>
          <a:prstGeom prst="rect">
            <a:avLst/>
          </a:prstGeom>
          <a:noFill/>
          <a:ln/>
        </p:spPr>
        <p:txBody>
          <a:bodyPr wrap="square" lIns="0" tIns="0" rIns="0" bIns="0" rtlCol="0" anchor="ctr"/>
          <a:lstStyle/>
          <a:p>
            <a:pPr marL="0" indent="0">
              <a:buNone/>
            </a:pPr>
            <a:r>
              <a:rPr lang="en-US" sz="1000" b="1">
                <a:solidFill>
                  <a:srgbClr val="5B6770"/>
                </a:solidFill>
              </a:rPr>
              <a:t>Bottom line:</a:t>
            </a:r>
            <a:r>
              <a:rPr lang="en-US" sz="1000">
                <a:solidFill>
                  <a:srgbClr val="5B6770"/>
                </a:solidFill>
              </a:rPr>
              <a:t> a surplus program is not “extra.” It is a public-facing process that should be transparent, documented, and repeatable.</a:t>
            </a:r>
            <a:endParaRPr lang="en-US" sz="1000"/>
          </a:p>
        </p:txBody>
      </p:sp>
      <p:sp>
        <p:nvSpPr>
          <p:cNvPr id="46"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2</a:t>
            </a:fld>
            <a:endParaRPr lang="en-US"/>
          </a:p>
        </p:txBody>
      </p:sp>
      <p:pic>
        <p:nvPicPr>
          <p:cNvPr id="48" name="Picture 47">
            <a:extLst>
              <a:ext uri="{FF2B5EF4-FFF2-40B4-BE49-F238E27FC236}">
                <a16:creationId xmlns:a16="http://schemas.microsoft.com/office/drawing/2014/main" id="{83AA8100-2CB0-0D01-9678-5460A65558EC}"/>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49" name="Picture 48" descr="Homepage National Special Districts Association">
            <a:extLst>
              <a:ext uri="{FF2B5EF4-FFF2-40B4-BE49-F238E27FC236}">
                <a16:creationId xmlns:a16="http://schemas.microsoft.com/office/drawing/2014/main" id="{FC14C171-ECE8-CDCB-5767-7D1C9DBD7D33}"/>
              </a:ext>
            </a:extLst>
          </p:cNvPr>
          <p:cNvPicPr>
            <a:picLocks noChangeAspect="1"/>
          </p:cNvPicPr>
          <p:nvPr/>
        </p:nvPicPr>
        <p:blipFill>
          <a:blip r:embed="rId4"/>
          <a:stretch>
            <a:fillRect/>
          </a:stretch>
        </p:blipFill>
        <p:spPr>
          <a:xfrm>
            <a:off x="10996309" y="225407"/>
            <a:ext cx="857362" cy="2926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202113"/>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A simple accountability framework</a:t>
            </a:r>
            <a:endParaRPr lang="en-US" sz="1700">
              <a:solidFill>
                <a:schemeClr val="tx2"/>
              </a:solidFill>
            </a:endParaRPr>
          </a:p>
        </p:txBody>
      </p:sp>
      <p:sp>
        <p:nvSpPr>
          <p:cNvPr id="8" name="Shape 6"/>
          <p:cNvSpPr/>
          <p:nvPr/>
        </p:nvSpPr>
        <p:spPr>
          <a:xfrm>
            <a:off x="822960" y="1417320"/>
            <a:ext cx="2468880" cy="3886200"/>
          </a:xfrm>
          <a:prstGeom prst="roundRect">
            <a:avLst>
              <a:gd name="adj" fmla="val 296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9" name="Shape 7"/>
          <p:cNvSpPr/>
          <p:nvPr/>
        </p:nvSpPr>
        <p:spPr>
          <a:xfrm>
            <a:off x="1600200" y="1719072"/>
            <a:ext cx="914400" cy="914400"/>
          </a:xfrm>
          <a:prstGeom prst="ellipse">
            <a:avLst/>
          </a:prstGeom>
          <a:solidFill>
            <a:srgbClr val="0E6F7A"/>
          </a:solidFill>
          <a:ln w="12700">
            <a:solidFill>
              <a:srgbClr val="0E6F7A"/>
            </a:solidFill>
            <a:prstDash val="solid"/>
          </a:ln>
        </p:spPr>
        <p:txBody>
          <a:bodyPr/>
          <a:lstStyle/>
          <a:p>
            <a:endParaRPr lang="en-US"/>
          </a:p>
        </p:txBody>
      </p:sp>
      <p:sp>
        <p:nvSpPr>
          <p:cNvPr id="10" name="Text 8"/>
          <p:cNvSpPr/>
          <p:nvPr/>
        </p:nvSpPr>
        <p:spPr>
          <a:xfrm>
            <a:off x="1600200" y="2021872"/>
            <a:ext cx="914400" cy="320040"/>
          </a:xfrm>
          <a:prstGeom prst="rect">
            <a:avLst/>
          </a:prstGeom>
          <a:noFill/>
          <a:ln/>
        </p:spPr>
        <p:txBody>
          <a:bodyPr wrap="square" lIns="0" tIns="0" rIns="0" bIns="0" rtlCol="0" anchor="ctr"/>
          <a:lstStyle/>
          <a:p>
            <a:pPr marL="0" indent="0" algn="ctr">
              <a:buNone/>
            </a:pPr>
            <a:r>
              <a:rPr lang="en-US" sz="4000" b="1">
                <a:solidFill>
                  <a:srgbClr val="FFFFFF"/>
                </a:solidFill>
              </a:rPr>
              <a:t>1</a:t>
            </a:r>
            <a:endParaRPr lang="en-US" sz="4000"/>
          </a:p>
        </p:txBody>
      </p:sp>
      <p:sp>
        <p:nvSpPr>
          <p:cNvPr id="11" name="Text 9"/>
          <p:cNvSpPr/>
          <p:nvPr/>
        </p:nvSpPr>
        <p:spPr>
          <a:xfrm>
            <a:off x="1078992" y="3105210"/>
            <a:ext cx="1965960" cy="347472"/>
          </a:xfrm>
          <a:prstGeom prst="rect">
            <a:avLst/>
          </a:prstGeom>
          <a:noFill/>
          <a:ln/>
        </p:spPr>
        <p:txBody>
          <a:bodyPr wrap="square" lIns="0" tIns="0" rIns="0" bIns="0" rtlCol="0" anchor="ctr"/>
          <a:lstStyle/>
          <a:p>
            <a:pPr marL="0" indent="0" algn="ctr">
              <a:buNone/>
            </a:pPr>
            <a:r>
              <a:rPr lang="en-US" sz="2400" b="1">
                <a:solidFill>
                  <a:schemeClr val="tx2"/>
                </a:solidFill>
              </a:rPr>
              <a:t>Open </a:t>
            </a:r>
            <a:br>
              <a:rPr lang="en-US" sz="2400" b="1">
                <a:solidFill>
                  <a:schemeClr val="tx2"/>
                </a:solidFill>
              </a:rPr>
            </a:br>
            <a:r>
              <a:rPr lang="en-US" sz="2400" b="1">
                <a:solidFill>
                  <a:schemeClr val="tx2"/>
                </a:solidFill>
              </a:rPr>
              <a:t>competition</a:t>
            </a:r>
            <a:endParaRPr lang="en-US" sz="2400">
              <a:solidFill>
                <a:schemeClr val="tx2"/>
              </a:solidFill>
            </a:endParaRPr>
          </a:p>
        </p:txBody>
      </p:sp>
      <p:sp>
        <p:nvSpPr>
          <p:cNvPr id="12" name="Text 10"/>
          <p:cNvSpPr/>
          <p:nvPr/>
        </p:nvSpPr>
        <p:spPr>
          <a:xfrm>
            <a:off x="1133856" y="3806300"/>
            <a:ext cx="1874520" cy="658368"/>
          </a:xfrm>
          <a:prstGeom prst="rect">
            <a:avLst/>
          </a:prstGeom>
          <a:noFill/>
          <a:ln/>
        </p:spPr>
        <p:txBody>
          <a:bodyPr wrap="square" lIns="0" tIns="0" rIns="0" bIns="0" rtlCol="0" anchor="ctr">
            <a:normAutofit/>
          </a:bodyPr>
          <a:lstStyle/>
          <a:p>
            <a:pPr marL="0" indent="0" algn="ctr">
              <a:buNone/>
            </a:pPr>
            <a:r>
              <a:rPr lang="en-US" sz="1600">
                <a:solidFill>
                  <a:srgbClr val="17212B"/>
                </a:solidFill>
              </a:rPr>
              <a:t>Who had an opportunity to bid?</a:t>
            </a:r>
            <a:endParaRPr lang="en-US" sz="1600"/>
          </a:p>
        </p:txBody>
      </p:sp>
      <p:sp>
        <p:nvSpPr>
          <p:cNvPr id="13" name="Shape 11"/>
          <p:cNvSpPr/>
          <p:nvPr/>
        </p:nvSpPr>
        <p:spPr>
          <a:xfrm>
            <a:off x="1280160" y="4730593"/>
            <a:ext cx="1554480" cy="1"/>
          </a:xfrm>
          <a:prstGeom prst="line">
            <a:avLst/>
          </a:prstGeom>
          <a:noFill/>
          <a:ln w="25400">
            <a:solidFill>
              <a:srgbClr val="0E6F7A"/>
            </a:solidFill>
            <a:prstDash val="solid"/>
          </a:ln>
        </p:spPr>
        <p:txBody>
          <a:bodyPr/>
          <a:lstStyle/>
          <a:p>
            <a:endParaRPr lang="en-US"/>
          </a:p>
        </p:txBody>
      </p:sp>
      <p:sp>
        <p:nvSpPr>
          <p:cNvPr id="14" name="Shape 12"/>
          <p:cNvSpPr/>
          <p:nvPr/>
        </p:nvSpPr>
        <p:spPr>
          <a:xfrm>
            <a:off x="3657600" y="1417320"/>
            <a:ext cx="2468880" cy="3886200"/>
          </a:xfrm>
          <a:prstGeom prst="roundRect">
            <a:avLst>
              <a:gd name="adj" fmla="val 296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15" name="Shape 13"/>
          <p:cNvSpPr/>
          <p:nvPr/>
        </p:nvSpPr>
        <p:spPr>
          <a:xfrm>
            <a:off x="4434840" y="1719072"/>
            <a:ext cx="914400" cy="914400"/>
          </a:xfrm>
          <a:prstGeom prst="ellipse">
            <a:avLst/>
          </a:prstGeom>
          <a:solidFill>
            <a:srgbClr val="0B5CAB"/>
          </a:solidFill>
          <a:ln w="12700">
            <a:solidFill>
              <a:srgbClr val="0B5CAB"/>
            </a:solidFill>
            <a:prstDash val="solid"/>
          </a:ln>
        </p:spPr>
        <p:txBody>
          <a:bodyPr/>
          <a:lstStyle/>
          <a:p>
            <a:endParaRPr lang="en-US"/>
          </a:p>
        </p:txBody>
      </p:sp>
      <p:sp>
        <p:nvSpPr>
          <p:cNvPr id="16" name="Text 14"/>
          <p:cNvSpPr/>
          <p:nvPr/>
        </p:nvSpPr>
        <p:spPr>
          <a:xfrm>
            <a:off x="4434840" y="2021872"/>
            <a:ext cx="914400" cy="320040"/>
          </a:xfrm>
          <a:prstGeom prst="rect">
            <a:avLst/>
          </a:prstGeom>
          <a:noFill/>
          <a:ln/>
        </p:spPr>
        <p:txBody>
          <a:bodyPr wrap="square" lIns="0" tIns="0" rIns="0" bIns="0" rtlCol="0" anchor="ctr"/>
          <a:lstStyle/>
          <a:p>
            <a:pPr marL="0" indent="0" algn="ctr">
              <a:buNone/>
            </a:pPr>
            <a:r>
              <a:rPr lang="en-US" sz="4000" b="1">
                <a:solidFill>
                  <a:srgbClr val="FFFFFF"/>
                </a:solidFill>
              </a:rPr>
              <a:t>2</a:t>
            </a:r>
            <a:endParaRPr lang="en-US" sz="4000"/>
          </a:p>
        </p:txBody>
      </p:sp>
      <p:sp>
        <p:nvSpPr>
          <p:cNvPr id="17" name="Text 15"/>
          <p:cNvSpPr/>
          <p:nvPr/>
        </p:nvSpPr>
        <p:spPr>
          <a:xfrm>
            <a:off x="3913632" y="3105210"/>
            <a:ext cx="1965960" cy="347472"/>
          </a:xfrm>
          <a:prstGeom prst="rect">
            <a:avLst/>
          </a:prstGeom>
          <a:noFill/>
          <a:ln/>
        </p:spPr>
        <p:txBody>
          <a:bodyPr wrap="square" lIns="0" tIns="0" rIns="0" bIns="0" rtlCol="0" anchor="ctr"/>
          <a:lstStyle/>
          <a:p>
            <a:pPr marL="0" indent="0" algn="ctr">
              <a:buNone/>
            </a:pPr>
            <a:r>
              <a:rPr lang="en-US" sz="2400" b="1">
                <a:solidFill>
                  <a:schemeClr val="tx2"/>
                </a:solidFill>
              </a:rPr>
              <a:t>Documented process</a:t>
            </a:r>
            <a:endParaRPr lang="en-US" sz="2400">
              <a:solidFill>
                <a:schemeClr val="tx2"/>
              </a:solidFill>
            </a:endParaRPr>
          </a:p>
        </p:txBody>
      </p:sp>
      <p:sp>
        <p:nvSpPr>
          <p:cNvPr id="18" name="Text 16"/>
          <p:cNvSpPr/>
          <p:nvPr/>
        </p:nvSpPr>
        <p:spPr>
          <a:xfrm>
            <a:off x="3807500" y="3806300"/>
            <a:ext cx="2185416" cy="658368"/>
          </a:xfrm>
          <a:prstGeom prst="rect">
            <a:avLst/>
          </a:prstGeom>
          <a:noFill/>
          <a:ln/>
        </p:spPr>
        <p:txBody>
          <a:bodyPr wrap="square" lIns="0" tIns="0" rIns="0" bIns="0" rtlCol="0" anchor="ctr">
            <a:noAutofit/>
          </a:bodyPr>
          <a:lstStyle/>
          <a:p>
            <a:pPr marL="0" indent="0" algn="ctr">
              <a:buNone/>
            </a:pPr>
            <a:r>
              <a:rPr lang="en-US" sz="1600">
                <a:solidFill>
                  <a:srgbClr val="17212B"/>
                </a:solidFill>
              </a:rPr>
              <a:t>What happened from declaration to payment?</a:t>
            </a:r>
            <a:endParaRPr lang="en-US" sz="1600"/>
          </a:p>
        </p:txBody>
      </p:sp>
      <p:sp>
        <p:nvSpPr>
          <p:cNvPr id="19" name="Shape 17"/>
          <p:cNvSpPr/>
          <p:nvPr/>
        </p:nvSpPr>
        <p:spPr>
          <a:xfrm>
            <a:off x="4114800" y="4730593"/>
            <a:ext cx="1554480" cy="1"/>
          </a:xfrm>
          <a:prstGeom prst="line">
            <a:avLst/>
          </a:prstGeom>
          <a:noFill/>
          <a:ln w="25400">
            <a:solidFill>
              <a:srgbClr val="0B5CAB"/>
            </a:solidFill>
            <a:prstDash val="solid"/>
          </a:ln>
        </p:spPr>
        <p:txBody>
          <a:bodyPr/>
          <a:lstStyle/>
          <a:p>
            <a:endParaRPr lang="en-US"/>
          </a:p>
        </p:txBody>
      </p:sp>
      <p:sp>
        <p:nvSpPr>
          <p:cNvPr id="20" name="Shape 18"/>
          <p:cNvSpPr/>
          <p:nvPr/>
        </p:nvSpPr>
        <p:spPr>
          <a:xfrm>
            <a:off x="6492240" y="1417320"/>
            <a:ext cx="2468880" cy="3886200"/>
          </a:xfrm>
          <a:prstGeom prst="roundRect">
            <a:avLst>
              <a:gd name="adj" fmla="val 296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1" name="Shape 19"/>
          <p:cNvSpPr/>
          <p:nvPr/>
        </p:nvSpPr>
        <p:spPr>
          <a:xfrm>
            <a:off x="7269480" y="1719072"/>
            <a:ext cx="914400" cy="914400"/>
          </a:xfrm>
          <a:prstGeom prst="ellipse">
            <a:avLst/>
          </a:prstGeom>
          <a:solidFill>
            <a:srgbClr val="F2B84B"/>
          </a:solidFill>
          <a:ln w="12700">
            <a:solidFill>
              <a:srgbClr val="F2B84B"/>
            </a:solidFill>
            <a:prstDash val="solid"/>
          </a:ln>
        </p:spPr>
        <p:txBody>
          <a:bodyPr/>
          <a:lstStyle/>
          <a:p>
            <a:endParaRPr lang="en-US"/>
          </a:p>
        </p:txBody>
      </p:sp>
      <p:sp>
        <p:nvSpPr>
          <p:cNvPr id="22" name="Text 20"/>
          <p:cNvSpPr/>
          <p:nvPr/>
        </p:nvSpPr>
        <p:spPr>
          <a:xfrm>
            <a:off x="7269480" y="2021872"/>
            <a:ext cx="914400" cy="320040"/>
          </a:xfrm>
          <a:prstGeom prst="rect">
            <a:avLst/>
          </a:prstGeom>
          <a:noFill/>
          <a:ln/>
        </p:spPr>
        <p:txBody>
          <a:bodyPr wrap="square" lIns="0" tIns="0" rIns="0" bIns="0" rtlCol="0" anchor="ctr"/>
          <a:lstStyle/>
          <a:p>
            <a:pPr marL="0" indent="0" algn="ctr">
              <a:buNone/>
            </a:pPr>
            <a:r>
              <a:rPr lang="en-US" sz="4000" b="1">
                <a:solidFill>
                  <a:srgbClr val="FFFFFF"/>
                </a:solidFill>
              </a:rPr>
              <a:t>3</a:t>
            </a:r>
            <a:endParaRPr lang="en-US" sz="4000"/>
          </a:p>
        </p:txBody>
      </p:sp>
      <p:sp>
        <p:nvSpPr>
          <p:cNvPr id="23" name="Text 21"/>
          <p:cNvSpPr/>
          <p:nvPr/>
        </p:nvSpPr>
        <p:spPr>
          <a:xfrm>
            <a:off x="6748272" y="3105210"/>
            <a:ext cx="1965960" cy="347472"/>
          </a:xfrm>
          <a:prstGeom prst="rect">
            <a:avLst/>
          </a:prstGeom>
          <a:noFill/>
          <a:ln/>
        </p:spPr>
        <p:txBody>
          <a:bodyPr wrap="square" lIns="0" tIns="0" rIns="0" bIns="0" rtlCol="0" anchor="ctr"/>
          <a:lstStyle/>
          <a:p>
            <a:pPr marL="0" indent="0" algn="ctr">
              <a:buNone/>
            </a:pPr>
            <a:r>
              <a:rPr lang="en-US" sz="2400" b="1">
                <a:solidFill>
                  <a:schemeClr val="tx2"/>
                </a:solidFill>
              </a:rPr>
              <a:t>Clear </a:t>
            </a:r>
            <a:br>
              <a:rPr lang="en-US" sz="2400" b="1">
                <a:solidFill>
                  <a:schemeClr val="tx2"/>
                </a:solidFill>
              </a:rPr>
            </a:br>
            <a:r>
              <a:rPr lang="en-US" sz="2400" b="1">
                <a:solidFill>
                  <a:schemeClr val="tx2"/>
                </a:solidFill>
              </a:rPr>
              <a:t>controls</a:t>
            </a:r>
            <a:endParaRPr lang="en-US" sz="2400">
              <a:solidFill>
                <a:schemeClr val="tx2"/>
              </a:solidFill>
            </a:endParaRPr>
          </a:p>
        </p:txBody>
      </p:sp>
      <p:sp>
        <p:nvSpPr>
          <p:cNvPr id="24" name="Text 22"/>
          <p:cNvSpPr/>
          <p:nvPr/>
        </p:nvSpPr>
        <p:spPr>
          <a:xfrm>
            <a:off x="6642140" y="3806300"/>
            <a:ext cx="2185416" cy="658368"/>
          </a:xfrm>
          <a:prstGeom prst="rect">
            <a:avLst/>
          </a:prstGeom>
          <a:noFill/>
          <a:ln/>
        </p:spPr>
        <p:txBody>
          <a:bodyPr wrap="square" lIns="0" tIns="0" rIns="0" bIns="0" rtlCol="0" anchor="ctr">
            <a:noAutofit/>
          </a:bodyPr>
          <a:lstStyle/>
          <a:p>
            <a:pPr marL="0" indent="0" algn="ctr">
              <a:buNone/>
            </a:pPr>
            <a:r>
              <a:rPr lang="en-US" sz="1600">
                <a:solidFill>
                  <a:srgbClr val="17212B"/>
                </a:solidFill>
              </a:rPr>
              <a:t>Who had authority, and what limits applied?</a:t>
            </a:r>
            <a:endParaRPr lang="en-US" sz="1600"/>
          </a:p>
        </p:txBody>
      </p:sp>
      <p:sp>
        <p:nvSpPr>
          <p:cNvPr id="25" name="Shape 23"/>
          <p:cNvSpPr/>
          <p:nvPr/>
        </p:nvSpPr>
        <p:spPr>
          <a:xfrm>
            <a:off x="6949440" y="4730593"/>
            <a:ext cx="1554480" cy="1"/>
          </a:xfrm>
          <a:prstGeom prst="line">
            <a:avLst/>
          </a:prstGeom>
          <a:noFill/>
          <a:ln w="25400">
            <a:solidFill>
              <a:srgbClr val="F2B84B"/>
            </a:solidFill>
            <a:prstDash val="solid"/>
          </a:ln>
        </p:spPr>
        <p:txBody>
          <a:bodyPr/>
          <a:lstStyle/>
          <a:p>
            <a:endParaRPr lang="en-US"/>
          </a:p>
        </p:txBody>
      </p:sp>
      <p:sp>
        <p:nvSpPr>
          <p:cNvPr id="26" name="Shape 24"/>
          <p:cNvSpPr/>
          <p:nvPr/>
        </p:nvSpPr>
        <p:spPr>
          <a:xfrm>
            <a:off x="9326880" y="1417320"/>
            <a:ext cx="2468880" cy="3886200"/>
          </a:xfrm>
          <a:prstGeom prst="roundRect">
            <a:avLst>
              <a:gd name="adj" fmla="val 296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7" name="Shape 25"/>
          <p:cNvSpPr/>
          <p:nvPr/>
        </p:nvSpPr>
        <p:spPr>
          <a:xfrm>
            <a:off x="10104120" y="1719072"/>
            <a:ext cx="914400" cy="914400"/>
          </a:xfrm>
          <a:prstGeom prst="ellipse">
            <a:avLst/>
          </a:prstGeom>
          <a:solidFill>
            <a:srgbClr val="2E7D32"/>
          </a:solidFill>
          <a:ln w="12700">
            <a:solidFill>
              <a:srgbClr val="2E7D32"/>
            </a:solidFill>
            <a:prstDash val="solid"/>
          </a:ln>
        </p:spPr>
        <p:txBody>
          <a:bodyPr/>
          <a:lstStyle/>
          <a:p>
            <a:endParaRPr lang="en-US"/>
          </a:p>
        </p:txBody>
      </p:sp>
      <p:sp>
        <p:nvSpPr>
          <p:cNvPr id="28" name="Text 26"/>
          <p:cNvSpPr/>
          <p:nvPr/>
        </p:nvSpPr>
        <p:spPr>
          <a:xfrm>
            <a:off x="10104120" y="2021872"/>
            <a:ext cx="914400" cy="320040"/>
          </a:xfrm>
          <a:prstGeom prst="rect">
            <a:avLst/>
          </a:prstGeom>
          <a:noFill/>
          <a:ln/>
        </p:spPr>
        <p:txBody>
          <a:bodyPr wrap="square" lIns="0" tIns="0" rIns="0" bIns="0" rtlCol="0" anchor="ctr"/>
          <a:lstStyle/>
          <a:p>
            <a:pPr marL="0" indent="0" algn="ctr">
              <a:buNone/>
            </a:pPr>
            <a:r>
              <a:rPr lang="en-US" sz="4000" b="1">
                <a:solidFill>
                  <a:srgbClr val="FFFFFF"/>
                </a:solidFill>
              </a:rPr>
              <a:t>4</a:t>
            </a:r>
            <a:endParaRPr lang="en-US" sz="4000"/>
          </a:p>
        </p:txBody>
      </p:sp>
      <p:sp>
        <p:nvSpPr>
          <p:cNvPr id="29" name="Text 27"/>
          <p:cNvSpPr/>
          <p:nvPr/>
        </p:nvSpPr>
        <p:spPr>
          <a:xfrm>
            <a:off x="9582912" y="3105210"/>
            <a:ext cx="1965960" cy="347472"/>
          </a:xfrm>
          <a:prstGeom prst="rect">
            <a:avLst/>
          </a:prstGeom>
          <a:noFill/>
          <a:ln/>
        </p:spPr>
        <p:txBody>
          <a:bodyPr wrap="square" lIns="0" tIns="0" rIns="0" bIns="0" rtlCol="0" anchor="ctr"/>
          <a:lstStyle/>
          <a:p>
            <a:pPr marL="0" indent="0" algn="ctr">
              <a:buNone/>
            </a:pPr>
            <a:r>
              <a:rPr lang="en-US" sz="2400" b="1">
                <a:solidFill>
                  <a:schemeClr val="tx2"/>
                </a:solidFill>
              </a:rPr>
              <a:t>Visible </a:t>
            </a:r>
            <a:br>
              <a:rPr lang="en-US" sz="2400" b="1">
                <a:solidFill>
                  <a:schemeClr val="tx2"/>
                </a:solidFill>
              </a:rPr>
            </a:br>
            <a:r>
              <a:rPr lang="en-US" sz="2400" b="1">
                <a:solidFill>
                  <a:schemeClr val="tx2"/>
                </a:solidFill>
              </a:rPr>
              <a:t>outcomes</a:t>
            </a:r>
            <a:endParaRPr lang="en-US" sz="2400">
              <a:solidFill>
                <a:schemeClr val="tx2"/>
              </a:solidFill>
            </a:endParaRPr>
          </a:p>
        </p:txBody>
      </p:sp>
      <p:sp>
        <p:nvSpPr>
          <p:cNvPr id="30" name="Text 28"/>
          <p:cNvSpPr/>
          <p:nvPr/>
        </p:nvSpPr>
        <p:spPr>
          <a:xfrm>
            <a:off x="9637776" y="3806300"/>
            <a:ext cx="1874520" cy="658368"/>
          </a:xfrm>
          <a:prstGeom prst="rect">
            <a:avLst/>
          </a:prstGeom>
          <a:noFill/>
          <a:ln/>
        </p:spPr>
        <p:txBody>
          <a:bodyPr wrap="square" lIns="0" tIns="0" rIns="0" bIns="0" rtlCol="0" anchor="ctr">
            <a:normAutofit/>
          </a:bodyPr>
          <a:lstStyle/>
          <a:p>
            <a:pPr marL="0" indent="0" algn="ctr">
              <a:buNone/>
            </a:pPr>
            <a:r>
              <a:rPr lang="en-US" sz="1600">
                <a:solidFill>
                  <a:srgbClr val="17212B"/>
                </a:solidFill>
              </a:rPr>
              <a:t>What sold, for how much, and when?</a:t>
            </a:r>
            <a:endParaRPr lang="en-US" sz="1600"/>
          </a:p>
        </p:txBody>
      </p:sp>
      <p:sp>
        <p:nvSpPr>
          <p:cNvPr id="31" name="Shape 29"/>
          <p:cNvSpPr/>
          <p:nvPr/>
        </p:nvSpPr>
        <p:spPr>
          <a:xfrm>
            <a:off x="9784080" y="4730593"/>
            <a:ext cx="1554480" cy="1"/>
          </a:xfrm>
          <a:prstGeom prst="line">
            <a:avLst/>
          </a:prstGeom>
          <a:noFill/>
          <a:ln w="25400">
            <a:solidFill>
              <a:srgbClr val="2E7D32"/>
            </a:solidFill>
            <a:prstDash val="solid"/>
          </a:ln>
        </p:spPr>
        <p:txBody>
          <a:bodyPr/>
          <a:lstStyle/>
          <a:p>
            <a:endParaRPr lang="en-US"/>
          </a:p>
        </p:txBody>
      </p:sp>
      <p:sp>
        <p:nvSpPr>
          <p:cNvPr id="32" name="Text 30"/>
          <p:cNvSpPr/>
          <p:nvPr/>
        </p:nvSpPr>
        <p:spPr>
          <a:xfrm>
            <a:off x="914400" y="5650992"/>
            <a:ext cx="10241280" cy="365760"/>
          </a:xfrm>
          <a:prstGeom prst="rect">
            <a:avLst/>
          </a:prstGeom>
          <a:noFill/>
          <a:ln/>
        </p:spPr>
        <p:txBody>
          <a:bodyPr wrap="square" lIns="0" tIns="0" rIns="0" bIns="0" rtlCol="0" anchor="ctr"/>
          <a:lstStyle/>
          <a:p>
            <a:pPr marL="0" indent="0" algn="ctr">
              <a:buNone/>
            </a:pPr>
            <a:r>
              <a:rPr lang="en-US" sz="1800" b="1">
                <a:solidFill>
                  <a:srgbClr val="0A2D4D"/>
                </a:solidFill>
              </a:rPr>
              <a:t>If your surplus process can answer these four questions clearly, you are already improving accountability.</a:t>
            </a:r>
            <a:endParaRPr lang="en-US" sz="1800"/>
          </a:p>
        </p:txBody>
      </p:sp>
      <p:sp>
        <p:nvSpPr>
          <p:cNvPr id="33"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3</a:t>
            </a:fld>
            <a:endParaRPr lang="en-US"/>
          </a:p>
        </p:txBody>
      </p:sp>
      <p:pic>
        <p:nvPicPr>
          <p:cNvPr id="34" name="Picture 33">
            <a:extLst>
              <a:ext uri="{FF2B5EF4-FFF2-40B4-BE49-F238E27FC236}">
                <a16:creationId xmlns:a16="http://schemas.microsoft.com/office/drawing/2014/main" id="{0A59EE1B-1E95-A586-A839-DB4DAB2C3B97}"/>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35" name="Picture 34" descr="Homepage National Special Districts Association">
            <a:extLst>
              <a:ext uri="{FF2B5EF4-FFF2-40B4-BE49-F238E27FC236}">
                <a16:creationId xmlns:a16="http://schemas.microsoft.com/office/drawing/2014/main" id="{B818F8D1-1FCD-1A78-AFDB-3D2E08B41922}"/>
              </a:ext>
            </a:extLst>
          </p:cNvPr>
          <p:cNvPicPr>
            <a:picLocks noChangeAspect="1"/>
          </p:cNvPicPr>
          <p:nvPr/>
        </p:nvPicPr>
        <p:blipFill>
          <a:blip r:embed="rId4"/>
          <a:stretch>
            <a:fillRect/>
          </a:stretch>
        </p:blipFill>
        <p:spPr>
          <a:xfrm>
            <a:off x="10996309" y="225407"/>
            <a:ext cx="857362" cy="2926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182880"/>
            <a:ext cx="7955280" cy="320040"/>
          </a:xfrm>
          <a:prstGeom prst="rect">
            <a:avLst/>
          </a:prstGeom>
          <a:noFill/>
          <a:ln/>
        </p:spPr>
        <p:txBody>
          <a:bodyPr wrap="square" lIns="0" tIns="0" rIns="0" bIns="0" rtlCol="0" anchor="ctr"/>
          <a:lstStyle/>
          <a:p>
            <a:pPr marL="0" indent="0">
              <a:buNone/>
            </a:pPr>
            <a:r>
              <a:rPr lang="en-US" sz="1700" b="1">
                <a:solidFill>
                  <a:srgbClr val="0A2D4D"/>
                </a:solidFill>
                <a:latin typeface="Aptos Display" pitchFamily="34" charset="0"/>
                <a:ea typeface="Aptos Display" pitchFamily="34" charset="-122"/>
                <a:cs typeface="Aptos Display" pitchFamily="34" charset="-120"/>
              </a:rPr>
              <a:t>How </a:t>
            </a:r>
            <a:r>
              <a:rPr lang="en-US" sz="1700" b="1" err="1">
                <a:solidFill>
                  <a:srgbClr val="0A2D4D"/>
                </a:solidFill>
                <a:latin typeface="Aptos Display" pitchFamily="34" charset="0"/>
                <a:ea typeface="Aptos Display" pitchFamily="34" charset="-122"/>
                <a:cs typeface="Aptos Display" pitchFamily="34" charset="-120"/>
              </a:rPr>
              <a:t>GovDeals</a:t>
            </a:r>
            <a:r>
              <a:rPr lang="en-US" sz="1700" b="1">
                <a:solidFill>
                  <a:srgbClr val="0A2D4D"/>
                </a:solidFill>
                <a:latin typeface="Aptos Display" pitchFamily="34" charset="0"/>
                <a:ea typeface="Aptos Display" pitchFamily="34" charset="-122"/>
                <a:cs typeface="Aptos Display" pitchFamily="34" charset="-120"/>
              </a:rPr>
              <a:t> fits into the surplus workflow</a:t>
            </a:r>
            <a:endParaRPr lang="en-US" sz="1700"/>
          </a:p>
        </p:txBody>
      </p:sp>
      <p:pic>
        <p:nvPicPr>
          <p:cNvPr id="8" name="Image 0" descr="/mnt/data/7d96f576c4.png"/>
          <p:cNvPicPr>
            <a:picLocks noChangeAspect="1"/>
          </p:cNvPicPr>
          <p:nvPr/>
        </p:nvPicPr>
        <p:blipFill>
          <a:blip r:embed="rId3"/>
          <a:srcRect t="37247" b="37247"/>
          <a:stretch/>
        </p:blipFill>
        <p:spPr>
          <a:xfrm>
            <a:off x="457200" y="960120"/>
            <a:ext cx="11292840" cy="1920240"/>
          </a:xfrm>
          <a:prstGeom prst="rect">
            <a:avLst/>
          </a:prstGeom>
        </p:spPr>
      </p:pic>
      <p:sp>
        <p:nvSpPr>
          <p:cNvPr id="9" name="Shape 6"/>
          <p:cNvSpPr/>
          <p:nvPr/>
        </p:nvSpPr>
        <p:spPr>
          <a:xfrm>
            <a:off x="457200" y="960120"/>
            <a:ext cx="11292840" cy="1920240"/>
          </a:xfrm>
          <a:prstGeom prst="rect">
            <a:avLst/>
          </a:prstGeom>
          <a:solidFill>
            <a:srgbClr val="0A2D4D">
              <a:alpha val="87000"/>
            </a:srgbClr>
          </a:solidFill>
          <a:ln w="12700">
            <a:solidFill>
              <a:srgbClr val="0A2D4D">
                <a:alpha val="0"/>
              </a:srgbClr>
            </a:solidFill>
            <a:prstDash val="solid"/>
          </a:ln>
        </p:spPr>
        <p:txBody>
          <a:bodyPr/>
          <a:lstStyle/>
          <a:p>
            <a:endParaRPr lang="en-US"/>
          </a:p>
        </p:txBody>
      </p:sp>
      <p:sp>
        <p:nvSpPr>
          <p:cNvPr id="10" name="Shape 7"/>
          <p:cNvSpPr/>
          <p:nvPr/>
        </p:nvSpPr>
        <p:spPr>
          <a:xfrm>
            <a:off x="1123950" y="3401568"/>
            <a:ext cx="960120" cy="960120"/>
          </a:xfrm>
          <a:prstGeom prst="ellipse">
            <a:avLst/>
          </a:prstGeom>
          <a:solidFill>
            <a:srgbClr val="0E6F7A"/>
          </a:solidFill>
          <a:ln w="12700">
            <a:solidFill>
              <a:srgbClr val="0E6F7A"/>
            </a:solidFill>
            <a:prstDash val="solid"/>
          </a:ln>
        </p:spPr>
        <p:txBody>
          <a:bodyPr/>
          <a:lstStyle/>
          <a:p>
            <a:endParaRPr lang="en-US"/>
          </a:p>
        </p:txBody>
      </p:sp>
      <p:sp>
        <p:nvSpPr>
          <p:cNvPr id="11" name="Text 8"/>
          <p:cNvSpPr/>
          <p:nvPr/>
        </p:nvSpPr>
        <p:spPr>
          <a:xfrm>
            <a:off x="1123950" y="3739470"/>
            <a:ext cx="960120" cy="256032"/>
          </a:xfrm>
          <a:prstGeom prst="rect">
            <a:avLst/>
          </a:prstGeom>
          <a:noFill/>
          <a:ln/>
        </p:spPr>
        <p:txBody>
          <a:bodyPr wrap="square" lIns="0" tIns="0" rIns="0" bIns="0" rtlCol="0" anchor="ctr"/>
          <a:lstStyle/>
          <a:p>
            <a:pPr marL="0" indent="0" algn="ctr">
              <a:buNone/>
            </a:pPr>
            <a:r>
              <a:rPr lang="en-US" sz="4000" b="1">
                <a:solidFill>
                  <a:srgbClr val="FFFFFF"/>
                </a:solidFill>
              </a:rPr>
              <a:t>1</a:t>
            </a:r>
            <a:endParaRPr lang="en-US" sz="4000"/>
          </a:p>
        </p:txBody>
      </p:sp>
      <p:sp>
        <p:nvSpPr>
          <p:cNvPr id="12" name="Shape 9"/>
          <p:cNvSpPr/>
          <p:nvPr/>
        </p:nvSpPr>
        <p:spPr>
          <a:xfrm>
            <a:off x="2084070" y="3877056"/>
            <a:ext cx="1170432" cy="1"/>
          </a:xfrm>
          <a:prstGeom prst="line">
            <a:avLst/>
          </a:prstGeom>
          <a:noFill/>
          <a:ln w="25400">
            <a:solidFill>
              <a:srgbClr val="A8C4D8"/>
            </a:solidFill>
            <a:prstDash val="solid"/>
            <a:headEnd type="none"/>
            <a:tailEnd type="triangle"/>
          </a:ln>
        </p:spPr>
        <p:txBody>
          <a:bodyPr/>
          <a:lstStyle/>
          <a:p>
            <a:endParaRPr lang="en-US"/>
          </a:p>
        </p:txBody>
      </p:sp>
      <p:sp>
        <p:nvSpPr>
          <p:cNvPr id="13" name="Text 10"/>
          <p:cNvSpPr/>
          <p:nvPr/>
        </p:nvSpPr>
        <p:spPr>
          <a:xfrm>
            <a:off x="706090" y="4814225"/>
            <a:ext cx="1828800" cy="256032"/>
          </a:xfrm>
          <a:prstGeom prst="rect">
            <a:avLst/>
          </a:prstGeom>
          <a:noFill/>
          <a:ln/>
        </p:spPr>
        <p:txBody>
          <a:bodyPr wrap="square" lIns="0" tIns="0" rIns="0" bIns="0" rtlCol="0" anchor="ctr"/>
          <a:lstStyle/>
          <a:p>
            <a:pPr marL="0" indent="0" algn="ctr">
              <a:buNone/>
            </a:pPr>
            <a:r>
              <a:rPr lang="en-US" sz="2400" b="1">
                <a:solidFill>
                  <a:srgbClr val="0A2D4D"/>
                </a:solidFill>
              </a:rPr>
              <a:t>Declare</a:t>
            </a:r>
            <a:endParaRPr lang="en-US" sz="2400"/>
          </a:p>
        </p:txBody>
      </p:sp>
      <p:sp>
        <p:nvSpPr>
          <p:cNvPr id="14" name="Text 11"/>
          <p:cNvSpPr/>
          <p:nvPr/>
        </p:nvSpPr>
        <p:spPr>
          <a:xfrm>
            <a:off x="726282" y="5274810"/>
            <a:ext cx="1783080" cy="438912"/>
          </a:xfrm>
          <a:prstGeom prst="rect">
            <a:avLst/>
          </a:prstGeom>
          <a:noFill/>
          <a:ln/>
        </p:spPr>
        <p:txBody>
          <a:bodyPr wrap="square" lIns="0" tIns="0" rIns="0" bIns="0" rtlCol="0" anchor="ctr">
            <a:noAutofit/>
          </a:bodyPr>
          <a:lstStyle/>
          <a:p>
            <a:pPr marL="0" indent="0" algn="ctr">
              <a:buNone/>
            </a:pPr>
            <a:r>
              <a:rPr lang="en-US" sz="1600">
                <a:solidFill>
                  <a:srgbClr val="17212B"/>
                </a:solidFill>
              </a:rPr>
              <a:t>District declares asset surplus</a:t>
            </a:r>
            <a:endParaRPr lang="en-US" sz="1600"/>
          </a:p>
        </p:txBody>
      </p:sp>
      <p:sp>
        <p:nvSpPr>
          <p:cNvPr id="15" name="Shape 12"/>
          <p:cNvSpPr/>
          <p:nvPr/>
        </p:nvSpPr>
        <p:spPr>
          <a:xfrm>
            <a:off x="3382518" y="3401568"/>
            <a:ext cx="960120" cy="960120"/>
          </a:xfrm>
          <a:prstGeom prst="ellipse">
            <a:avLst/>
          </a:prstGeom>
          <a:solidFill>
            <a:srgbClr val="0E6F7A"/>
          </a:solidFill>
          <a:ln w="12700">
            <a:solidFill>
              <a:srgbClr val="0E6F7A"/>
            </a:solidFill>
            <a:prstDash val="solid"/>
          </a:ln>
        </p:spPr>
        <p:txBody>
          <a:bodyPr/>
          <a:lstStyle/>
          <a:p>
            <a:endParaRPr lang="en-US"/>
          </a:p>
        </p:txBody>
      </p:sp>
      <p:sp>
        <p:nvSpPr>
          <p:cNvPr id="16" name="Text 13"/>
          <p:cNvSpPr/>
          <p:nvPr/>
        </p:nvSpPr>
        <p:spPr>
          <a:xfrm>
            <a:off x="3382518" y="3739470"/>
            <a:ext cx="960120" cy="256032"/>
          </a:xfrm>
          <a:prstGeom prst="rect">
            <a:avLst/>
          </a:prstGeom>
          <a:noFill/>
          <a:ln/>
        </p:spPr>
        <p:txBody>
          <a:bodyPr wrap="square" lIns="0" tIns="0" rIns="0" bIns="0" rtlCol="0" anchor="ctr"/>
          <a:lstStyle/>
          <a:p>
            <a:pPr marL="0" indent="0" algn="ctr">
              <a:buNone/>
            </a:pPr>
            <a:r>
              <a:rPr lang="en-US" sz="4000" b="1">
                <a:solidFill>
                  <a:srgbClr val="FFFFFF"/>
                </a:solidFill>
              </a:rPr>
              <a:t>2</a:t>
            </a:r>
            <a:endParaRPr lang="en-US" sz="4000"/>
          </a:p>
        </p:txBody>
      </p:sp>
      <p:sp>
        <p:nvSpPr>
          <p:cNvPr id="17" name="Shape 14"/>
          <p:cNvSpPr/>
          <p:nvPr/>
        </p:nvSpPr>
        <p:spPr>
          <a:xfrm>
            <a:off x="4342638" y="3877056"/>
            <a:ext cx="1170432" cy="1"/>
          </a:xfrm>
          <a:prstGeom prst="line">
            <a:avLst/>
          </a:prstGeom>
          <a:noFill/>
          <a:ln w="25400">
            <a:solidFill>
              <a:srgbClr val="A8C4D8"/>
            </a:solidFill>
            <a:prstDash val="solid"/>
            <a:headEnd type="none"/>
            <a:tailEnd type="triangle"/>
          </a:ln>
        </p:spPr>
        <p:txBody>
          <a:bodyPr/>
          <a:lstStyle/>
          <a:p>
            <a:endParaRPr lang="en-US"/>
          </a:p>
        </p:txBody>
      </p:sp>
      <p:sp>
        <p:nvSpPr>
          <p:cNvPr id="18" name="Text 15"/>
          <p:cNvSpPr/>
          <p:nvPr/>
        </p:nvSpPr>
        <p:spPr>
          <a:xfrm>
            <a:off x="2943393" y="4814225"/>
            <a:ext cx="1828800" cy="256032"/>
          </a:xfrm>
          <a:prstGeom prst="rect">
            <a:avLst/>
          </a:prstGeom>
          <a:noFill/>
          <a:ln/>
        </p:spPr>
        <p:txBody>
          <a:bodyPr wrap="square" lIns="0" tIns="0" rIns="0" bIns="0" rtlCol="0" anchor="ctr"/>
          <a:lstStyle/>
          <a:p>
            <a:pPr marL="0" indent="0" algn="ctr">
              <a:buNone/>
            </a:pPr>
            <a:r>
              <a:rPr lang="en-US" sz="2400" b="1">
                <a:solidFill>
                  <a:srgbClr val="0A2D4D"/>
                </a:solidFill>
              </a:rPr>
              <a:t>List</a:t>
            </a:r>
            <a:endParaRPr lang="en-US" sz="2400"/>
          </a:p>
        </p:txBody>
      </p:sp>
      <p:sp>
        <p:nvSpPr>
          <p:cNvPr id="19" name="Text 16"/>
          <p:cNvSpPr/>
          <p:nvPr/>
        </p:nvSpPr>
        <p:spPr>
          <a:xfrm>
            <a:off x="2984850" y="5274810"/>
            <a:ext cx="1783080" cy="438912"/>
          </a:xfrm>
          <a:prstGeom prst="rect">
            <a:avLst/>
          </a:prstGeom>
          <a:noFill/>
          <a:ln/>
        </p:spPr>
        <p:txBody>
          <a:bodyPr wrap="square" lIns="0" tIns="0" rIns="0" bIns="0" rtlCol="0" anchor="ctr">
            <a:noAutofit/>
          </a:bodyPr>
          <a:lstStyle/>
          <a:p>
            <a:pPr marL="0" indent="0" algn="ctr">
              <a:buNone/>
            </a:pPr>
            <a:r>
              <a:rPr lang="en-US" sz="1600">
                <a:solidFill>
                  <a:srgbClr val="17212B"/>
                </a:solidFill>
              </a:rPr>
              <a:t>Asset is listed on </a:t>
            </a:r>
            <a:r>
              <a:rPr lang="en-US" sz="1600" err="1">
                <a:solidFill>
                  <a:srgbClr val="17212B"/>
                </a:solidFill>
              </a:rPr>
              <a:t>GovDeals</a:t>
            </a:r>
            <a:endParaRPr lang="en-US" sz="1600"/>
          </a:p>
        </p:txBody>
      </p:sp>
      <p:sp>
        <p:nvSpPr>
          <p:cNvPr id="20" name="Shape 17"/>
          <p:cNvSpPr/>
          <p:nvPr/>
        </p:nvSpPr>
        <p:spPr>
          <a:xfrm>
            <a:off x="5641086" y="3401568"/>
            <a:ext cx="960120" cy="960120"/>
          </a:xfrm>
          <a:prstGeom prst="ellipse">
            <a:avLst/>
          </a:prstGeom>
          <a:solidFill>
            <a:srgbClr val="0E6F7A"/>
          </a:solidFill>
          <a:ln w="12700">
            <a:solidFill>
              <a:srgbClr val="0E6F7A"/>
            </a:solidFill>
            <a:prstDash val="solid"/>
          </a:ln>
        </p:spPr>
        <p:txBody>
          <a:bodyPr/>
          <a:lstStyle/>
          <a:p>
            <a:endParaRPr lang="en-US"/>
          </a:p>
        </p:txBody>
      </p:sp>
      <p:sp>
        <p:nvSpPr>
          <p:cNvPr id="21" name="Text 18"/>
          <p:cNvSpPr/>
          <p:nvPr/>
        </p:nvSpPr>
        <p:spPr>
          <a:xfrm>
            <a:off x="5641086" y="3739470"/>
            <a:ext cx="960120" cy="256032"/>
          </a:xfrm>
          <a:prstGeom prst="rect">
            <a:avLst/>
          </a:prstGeom>
          <a:noFill/>
          <a:ln/>
        </p:spPr>
        <p:txBody>
          <a:bodyPr wrap="square" lIns="0" tIns="0" rIns="0" bIns="0" rtlCol="0" anchor="ctr"/>
          <a:lstStyle/>
          <a:p>
            <a:pPr marL="0" indent="0" algn="ctr">
              <a:buNone/>
            </a:pPr>
            <a:r>
              <a:rPr lang="en-US" sz="4000" b="1">
                <a:solidFill>
                  <a:srgbClr val="FFFFFF"/>
                </a:solidFill>
              </a:rPr>
              <a:t>3</a:t>
            </a:r>
            <a:endParaRPr lang="en-US" sz="4000"/>
          </a:p>
        </p:txBody>
      </p:sp>
      <p:sp>
        <p:nvSpPr>
          <p:cNvPr id="22" name="Shape 19"/>
          <p:cNvSpPr/>
          <p:nvPr/>
        </p:nvSpPr>
        <p:spPr>
          <a:xfrm>
            <a:off x="6601206" y="3877056"/>
            <a:ext cx="1170432" cy="1"/>
          </a:xfrm>
          <a:prstGeom prst="line">
            <a:avLst/>
          </a:prstGeom>
          <a:noFill/>
          <a:ln w="25400">
            <a:solidFill>
              <a:srgbClr val="A8C4D8"/>
            </a:solidFill>
            <a:prstDash val="solid"/>
            <a:headEnd type="none"/>
            <a:tailEnd type="triangle"/>
          </a:ln>
        </p:spPr>
        <p:txBody>
          <a:bodyPr/>
          <a:lstStyle/>
          <a:p>
            <a:endParaRPr lang="en-US"/>
          </a:p>
        </p:txBody>
      </p:sp>
      <p:sp>
        <p:nvSpPr>
          <p:cNvPr id="23" name="Text 20"/>
          <p:cNvSpPr/>
          <p:nvPr/>
        </p:nvSpPr>
        <p:spPr>
          <a:xfrm>
            <a:off x="5223226" y="4814225"/>
            <a:ext cx="1828800" cy="256032"/>
          </a:xfrm>
          <a:prstGeom prst="rect">
            <a:avLst/>
          </a:prstGeom>
          <a:noFill/>
          <a:ln/>
        </p:spPr>
        <p:txBody>
          <a:bodyPr wrap="square" lIns="0" tIns="0" rIns="0" bIns="0" rtlCol="0" anchor="ctr"/>
          <a:lstStyle/>
          <a:p>
            <a:pPr marL="0" indent="0" algn="ctr">
              <a:buNone/>
            </a:pPr>
            <a:r>
              <a:rPr lang="en-US" sz="2400" b="1">
                <a:solidFill>
                  <a:srgbClr val="0A2D4D"/>
                </a:solidFill>
              </a:rPr>
              <a:t>Market</a:t>
            </a:r>
            <a:endParaRPr lang="en-US" sz="2400"/>
          </a:p>
        </p:txBody>
      </p:sp>
      <p:sp>
        <p:nvSpPr>
          <p:cNvPr id="24" name="Text 21"/>
          <p:cNvSpPr/>
          <p:nvPr/>
        </p:nvSpPr>
        <p:spPr>
          <a:xfrm>
            <a:off x="5204508" y="5274810"/>
            <a:ext cx="1783080" cy="438912"/>
          </a:xfrm>
          <a:prstGeom prst="rect">
            <a:avLst/>
          </a:prstGeom>
          <a:noFill/>
          <a:ln/>
        </p:spPr>
        <p:txBody>
          <a:bodyPr wrap="square" lIns="0" tIns="0" rIns="0" bIns="0" rtlCol="0" anchor="ctr">
            <a:noAutofit/>
          </a:bodyPr>
          <a:lstStyle/>
          <a:p>
            <a:pPr marL="0" indent="0" algn="ctr">
              <a:buNone/>
            </a:pPr>
            <a:r>
              <a:rPr lang="en-US" sz="1600" err="1">
                <a:solidFill>
                  <a:srgbClr val="17212B"/>
                </a:solidFill>
              </a:rPr>
              <a:t>GovDeals</a:t>
            </a:r>
            <a:r>
              <a:rPr lang="en-US" sz="1600">
                <a:solidFill>
                  <a:srgbClr val="17212B"/>
                </a:solidFill>
              </a:rPr>
              <a:t> markets to buyers</a:t>
            </a:r>
            <a:endParaRPr lang="en-US" sz="1600"/>
          </a:p>
        </p:txBody>
      </p:sp>
      <p:sp>
        <p:nvSpPr>
          <p:cNvPr id="25" name="Shape 22"/>
          <p:cNvSpPr/>
          <p:nvPr/>
        </p:nvSpPr>
        <p:spPr>
          <a:xfrm>
            <a:off x="7899654" y="3401568"/>
            <a:ext cx="960120" cy="960120"/>
          </a:xfrm>
          <a:prstGeom prst="ellipse">
            <a:avLst/>
          </a:prstGeom>
          <a:solidFill>
            <a:srgbClr val="2E7D32"/>
          </a:solidFill>
          <a:ln w="12700">
            <a:solidFill>
              <a:srgbClr val="2E7D32"/>
            </a:solidFill>
            <a:prstDash val="solid"/>
          </a:ln>
        </p:spPr>
        <p:txBody>
          <a:bodyPr/>
          <a:lstStyle/>
          <a:p>
            <a:endParaRPr lang="en-US"/>
          </a:p>
        </p:txBody>
      </p:sp>
      <p:sp>
        <p:nvSpPr>
          <p:cNvPr id="26" name="Text 23"/>
          <p:cNvSpPr/>
          <p:nvPr/>
        </p:nvSpPr>
        <p:spPr>
          <a:xfrm>
            <a:off x="7899654" y="3739470"/>
            <a:ext cx="960120" cy="256032"/>
          </a:xfrm>
          <a:prstGeom prst="rect">
            <a:avLst/>
          </a:prstGeom>
          <a:noFill/>
          <a:ln/>
        </p:spPr>
        <p:txBody>
          <a:bodyPr wrap="square" lIns="0" tIns="0" rIns="0" bIns="0" rtlCol="0" anchor="ctr"/>
          <a:lstStyle/>
          <a:p>
            <a:pPr marL="0" indent="0" algn="ctr">
              <a:buNone/>
            </a:pPr>
            <a:r>
              <a:rPr lang="en-US" sz="4000" b="1">
                <a:solidFill>
                  <a:srgbClr val="FFFFFF"/>
                </a:solidFill>
              </a:rPr>
              <a:t>4</a:t>
            </a:r>
            <a:endParaRPr lang="en-US" sz="4000"/>
          </a:p>
        </p:txBody>
      </p:sp>
      <p:sp>
        <p:nvSpPr>
          <p:cNvPr id="27" name="Shape 24"/>
          <p:cNvSpPr/>
          <p:nvPr/>
        </p:nvSpPr>
        <p:spPr>
          <a:xfrm>
            <a:off x="8859774" y="3877056"/>
            <a:ext cx="1170432" cy="1"/>
          </a:xfrm>
          <a:prstGeom prst="line">
            <a:avLst/>
          </a:prstGeom>
          <a:noFill/>
          <a:ln w="25400">
            <a:solidFill>
              <a:srgbClr val="A8C4D8"/>
            </a:solidFill>
            <a:prstDash val="solid"/>
            <a:headEnd type="none"/>
            <a:tailEnd type="triangle"/>
          </a:ln>
        </p:spPr>
        <p:txBody>
          <a:bodyPr/>
          <a:lstStyle/>
          <a:p>
            <a:endParaRPr lang="en-US"/>
          </a:p>
        </p:txBody>
      </p:sp>
      <p:sp>
        <p:nvSpPr>
          <p:cNvPr id="28" name="Text 25"/>
          <p:cNvSpPr/>
          <p:nvPr/>
        </p:nvSpPr>
        <p:spPr>
          <a:xfrm>
            <a:off x="7481794" y="4814225"/>
            <a:ext cx="1828800" cy="256032"/>
          </a:xfrm>
          <a:prstGeom prst="rect">
            <a:avLst/>
          </a:prstGeom>
          <a:noFill/>
          <a:ln/>
        </p:spPr>
        <p:txBody>
          <a:bodyPr wrap="square" lIns="0" tIns="0" rIns="0" bIns="0" rtlCol="0" anchor="ctr"/>
          <a:lstStyle/>
          <a:p>
            <a:pPr marL="0" indent="0" algn="ctr">
              <a:buNone/>
            </a:pPr>
            <a:r>
              <a:rPr lang="en-US" sz="2400" b="1">
                <a:solidFill>
                  <a:srgbClr val="0A2D4D"/>
                </a:solidFill>
              </a:rPr>
              <a:t>Sell</a:t>
            </a:r>
            <a:endParaRPr lang="en-US" sz="2400"/>
          </a:p>
        </p:txBody>
      </p:sp>
      <p:sp>
        <p:nvSpPr>
          <p:cNvPr id="29" name="Text 26"/>
          <p:cNvSpPr/>
          <p:nvPr/>
        </p:nvSpPr>
        <p:spPr>
          <a:xfrm>
            <a:off x="7521441" y="5274810"/>
            <a:ext cx="1783080" cy="438912"/>
          </a:xfrm>
          <a:prstGeom prst="rect">
            <a:avLst/>
          </a:prstGeom>
          <a:noFill/>
          <a:ln/>
        </p:spPr>
        <p:txBody>
          <a:bodyPr wrap="square" lIns="0" tIns="0" rIns="0" bIns="0" rtlCol="0" anchor="ctr">
            <a:noAutofit/>
          </a:bodyPr>
          <a:lstStyle/>
          <a:p>
            <a:pPr marL="0" indent="0" algn="ctr">
              <a:buNone/>
            </a:pPr>
            <a:r>
              <a:rPr lang="en-US" sz="1600">
                <a:solidFill>
                  <a:srgbClr val="17212B"/>
                </a:solidFill>
              </a:rPr>
              <a:t>Auction closes and buyer pays</a:t>
            </a:r>
            <a:endParaRPr lang="en-US" sz="1600"/>
          </a:p>
        </p:txBody>
      </p:sp>
      <p:sp>
        <p:nvSpPr>
          <p:cNvPr id="30" name="Shape 27"/>
          <p:cNvSpPr/>
          <p:nvPr/>
        </p:nvSpPr>
        <p:spPr>
          <a:xfrm>
            <a:off x="10158222" y="3401568"/>
            <a:ext cx="960120" cy="960120"/>
          </a:xfrm>
          <a:prstGeom prst="ellipse">
            <a:avLst/>
          </a:prstGeom>
          <a:solidFill>
            <a:srgbClr val="2E7D32"/>
          </a:solidFill>
          <a:ln w="12700">
            <a:solidFill>
              <a:srgbClr val="2E7D32"/>
            </a:solidFill>
            <a:prstDash val="solid"/>
          </a:ln>
        </p:spPr>
        <p:txBody>
          <a:bodyPr/>
          <a:lstStyle/>
          <a:p>
            <a:endParaRPr lang="en-US"/>
          </a:p>
        </p:txBody>
      </p:sp>
      <p:sp>
        <p:nvSpPr>
          <p:cNvPr id="31" name="Text 28"/>
          <p:cNvSpPr/>
          <p:nvPr/>
        </p:nvSpPr>
        <p:spPr>
          <a:xfrm>
            <a:off x="10158222" y="3739470"/>
            <a:ext cx="960120" cy="256032"/>
          </a:xfrm>
          <a:prstGeom prst="rect">
            <a:avLst/>
          </a:prstGeom>
          <a:noFill/>
          <a:ln/>
        </p:spPr>
        <p:txBody>
          <a:bodyPr wrap="square" lIns="0" tIns="0" rIns="0" bIns="0" rtlCol="0" anchor="ctr"/>
          <a:lstStyle/>
          <a:p>
            <a:pPr marL="0" indent="0" algn="ctr">
              <a:buNone/>
            </a:pPr>
            <a:r>
              <a:rPr lang="en-US" sz="4000" b="1">
                <a:solidFill>
                  <a:srgbClr val="FFFFFF"/>
                </a:solidFill>
              </a:rPr>
              <a:t>5</a:t>
            </a:r>
            <a:endParaRPr lang="en-US" sz="4000"/>
          </a:p>
        </p:txBody>
      </p:sp>
      <p:sp>
        <p:nvSpPr>
          <p:cNvPr id="32" name="Text 29"/>
          <p:cNvSpPr/>
          <p:nvPr/>
        </p:nvSpPr>
        <p:spPr>
          <a:xfrm>
            <a:off x="9740362" y="4814225"/>
            <a:ext cx="1828800" cy="256032"/>
          </a:xfrm>
          <a:prstGeom prst="rect">
            <a:avLst/>
          </a:prstGeom>
          <a:noFill/>
          <a:ln/>
        </p:spPr>
        <p:txBody>
          <a:bodyPr wrap="square" lIns="0" tIns="0" rIns="0" bIns="0" rtlCol="0" anchor="ctr"/>
          <a:lstStyle/>
          <a:p>
            <a:pPr marL="0" indent="0" algn="ctr">
              <a:buNone/>
            </a:pPr>
            <a:r>
              <a:rPr lang="en-US" sz="2400" b="1">
                <a:solidFill>
                  <a:srgbClr val="0A2D4D"/>
                </a:solidFill>
              </a:rPr>
              <a:t>Report</a:t>
            </a:r>
            <a:endParaRPr lang="en-US" sz="2400"/>
          </a:p>
        </p:txBody>
      </p:sp>
      <p:sp>
        <p:nvSpPr>
          <p:cNvPr id="33" name="Text 30"/>
          <p:cNvSpPr/>
          <p:nvPr/>
        </p:nvSpPr>
        <p:spPr>
          <a:xfrm>
            <a:off x="9741098" y="5274810"/>
            <a:ext cx="1923287" cy="438912"/>
          </a:xfrm>
          <a:prstGeom prst="rect">
            <a:avLst/>
          </a:prstGeom>
          <a:noFill/>
          <a:ln/>
        </p:spPr>
        <p:txBody>
          <a:bodyPr wrap="square" lIns="0" tIns="0" rIns="0" bIns="0" rtlCol="0" anchor="ctr">
            <a:noAutofit/>
          </a:bodyPr>
          <a:lstStyle/>
          <a:p>
            <a:pPr marL="0" indent="0" algn="ctr">
              <a:buNone/>
            </a:pPr>
            <a:r>
              <a:rPr lang="en-US" sz="1600">
                <a:solidFill>
                  <a:srgbClr val="17212B"/>
                </a:solidFill>
              </a:rPr>
              <a:t>District receives proceeds and records</a:t>
            </a:r>
            <a:endParaRPr lang="en-US" sz="1600"/>
          </a:p>
        </p:txBody>
      </p:sp>
      <p:sp>
        <p:nvSpPr>
          <p:cNvPr id="34" name="Text 31"/>
          <p:cNvSpPr/>
          <p:nvPr/>
        </p:nvSpPr>
        <p:spPr>
          <a:xfrm>
            <a:off x="502920" y="6272784"/>
            <a:ext cx="11155680" cy="201168"/>
          </a:xfrm>
          <a:prstGeom prst="rect">
            <a:avLst/>
          </a:prstGeom>
          <a:noFill/>
          <a:ln/>
        </p:spPr>
        <p:txBody>
          <a:bodyPr wrap="square" lIns="0" tIns="0" rIns="0" bIns="0" rtlCol="0" anchor="ctr"/>
          <a:lstStyle/>
          <a:p>
            <a:pPr marL="0" indent="0">
              <a:buNone/>
            </a:pPr>
            <a:r>
              <a:rPr lang="en-US" sz="1000">
                <a:solidFill>
                  <a:srgbClr val="5B6770"/>
                </a:solidFill>
              </a:rPr>
              <a:t>The point is not to make surplus complicated. The point is to make it controlled, visible, and easy to repeat.</a:t>
            </a:r>
            <a:endParaRPr lang="en-US" sz="1000"/>
          </a:p>
        </p:txBody>
      </p:sp>
      <p:sp>
        <p:nvSpPr>
          <p:cNvPr id="35"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4</a:t>
            </a:fld>
            <a:endParaRPr lang="en-US"/>
          </a:p>
        </p:txBody>
      </p:sp>
      <p:pic>
        <p:nvPicPr>
          <p:cNvPr id="36" name="Picture 35">
            <a:extLst>
              <a:ext uri="{FF2B5EF4-FFF2-40B4-BE49-F238E27FC236}">
                <a16:creationId xmlns:a16="http://schemas.microsoft.com/office/drawing/2014/main" id="{1FD7417A-8F1F-401C-4C7B-6466A14A0E97}"/>
              </a:ext>
            </a:extLst>
          </p:cNvPr>
          <p:cNvPicPr>
            <a:picLocks noChangeAspect="1"/>
          </p:cNvPicPr>
          <p:nvPr/>
        </p:nvPicPr>
        <p:blipFill>
          <a:blip r:embed="rId4"/>
          <a:srcRect l="332" t="33200" r="5690" b="32400"/>
          <a:stretch>
            <a:fillRect/>
          </a:stretch>
        </p:blipFill>
        <p:spPr>
          <a:xfrm>
            <a:off x="338329" y="259443"/>
            <a:ext cx="979726" cy="172599"/>
          </a:xfrm>
          <a:prstGeom prst="rect">
            <a:avLst/>
          </a:prstGeom>
        </p:spPr>
      </p:pic>
      <p:pic>
        <p:nvPicPr>
          <p:cNvPr id="37" name="Picture 36" descr="Homepage National Special Districts Association">
            <a:extLst>
              <a:ext uri="{FF2B5EF4-FFF2-40B4-BE49-F238E27FC236}">
                <a16:creationId xmlns:a16="http://schemas.microsoft.com/office/drawing/2014/main" id="{7521CEBF-265D-5F20-1E2B-44275404DB85}"/>
              </a:ext>
            </a:extLst>
          </p:cNvPr>
          <p:cNvPicPr>
            <a:picLocks noChangeAspect="1"/>
          </p:cNvPicPr>
          <p:nvPr/>
        </p:nvPicPr>
        <p:blipFill>
          <a:blip r:embed="rId5"/>
          <a:stretch>
            <a:fillRect/>
          </a:stretch>
        </p:blipFill>
        <p:spPr>
          <a:xfrm>
            <a:off x="10996309" y="225407"/>
            <a:ext cx="857362" cy="2926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192024"/>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Why GovDeals as the provider</a:t>
            </a:r>
            <a:endParaRPr lang="en-US" sz="1700">
              <a:solidFill>
                <a:schemeClr val="tx2"/>
              </a:solidFill>
            </a:endParaRPr>
          </a:p>
        </p:txBody>
      </p:sp>
      <p:pic>
        <p:nvPicPr>
          <p:cNvPr id="8" name="Image 0" descr="/mnt/data/39e2033e7a.png"/>
          <p:cNvPicPr>
            <a:picLocks noChangeAspect="1"/>
          </p:cNvPicPr>
          <p:nvPr/>
        </p:nvPicPr>
        <p:blipFill>
          <a:blip r:embed="rId3"/>
          <a:srcRect l="11593" t="-128" r="21350"/>
          <a:stretch>
            <a:fillRect/>
          </a:stretch>
        </p:blipFill>
        <p:spPr>
          <a:xfrm>
            <a:off x="6638965" y="1051559"/>
            <a:ext cx="5094142" cy="5070895"/>
          </a:xfrm>
          <a:prstGeom prst="rect">
            <a:avLst/>
          </a:prstGeom>
        </p:spPr>
      </p:pic>
      <p:sp>
        <p:nvSpPr>
          <p:cNvPr id="9" name="Shape 6"/>
          <p:cNvSpPr/>
          <p:nvPr/>
        </p:nvSpPr>
        <p:spPr>
          <a:xfrm>
            <a:off x="6655897" y="1051559"/>
            <a:ext cx="5067131" cy="5070895"/>
          </a:xfrm>
          <a:prstGeom prst="rect">
            <a:avLst/>
          </a:prstGeom>
          <a:solidFill>
            <a:srgbClr val="0A2D4D">
              <a:alpha val="65000"/>
            </a:srgbClr>
          </a:solidFill>
          <a:ln w="12700">
            <a:solidFill>
              <a:srgbClr val="0A2D4D">
                <a:alpha val="0"/>
              </a:srgbClr>
            </a:solidFill>
            <a:prstDash val="solid"/>
          </a:ln>
        </p:spPr>
        <p:txBody>
          <a:bodyPr/>
          <a:lstStyle/>
          <a:p>
            <a:endParaRPr lang="en-US"/>
          </a:p>
        </p:txBody>
      </p:sp>
      <p:sp>
        <p:nvSpPr>
          <p:cNvPr id="10" name="Shape 7"/>
          <p:cNvSpPr/>
          <p:nvPr/>
        </p:nvSpPr>
        <p:spPr>
          <a:xfrm>
            <a:off x="685800" y="1041399"/>
            <a:ext cx="5577840" cy="1157813"/>
          </a:xfrm>
          <a:prstGeom prst="roundRect">
            <a:avLst>
              <a:gd name="adj" fmla="val 714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11" name="Shape 8"/>
          <p:cNvSpPr/>
          <p:nvPr/>
        </p:nvSpPr>
        <p:spPr>
          <a:xfrm>
            <a:off x="685800" y="1041400"/>
            <a:ext cx="109728" cy="1157812"/>
          </a:xfrm>
          <a:prstGeom prst="rect">
            <a:avLst/>
          </a:prstGeom>
          <a:solidFill>
            <a:srgbClr val="0E6F7A"/>
          </a:solidFill>
          <a:ln w="12700">
            <a:solidFill>
              <a:srgbClr val="0E6F7A"/>
            </a:solidFill>
            <a:prstDash val="solid"/>
          </a:ln>
        </p:spPr>
        <p:txBody>
          <a:bodyPr/>
          <a:lstStyle/>
          <a:p>
            <a:endParaRPr lang="en-US"/>
          </a:p>
        </p:txBody>
      </p:sp>
      <p:sp>
        <p:nvSpPr>
          <p:cNvPr id="12" name="Text 9"/>
          <p:cNvSpPr/>
          <p:nvPr/>
        </p:nvSpPr>
        <p:spPr>
          <a:xfrm>
            <a:off x="914400" y="1171267"/>
            <a:ext cx="4965192" cy="320040"/>
          </a:xfrm>
          <a:prstGeom prst="rect">
            <a:avLst/>
          </a:prstGeom>
          <a:noFill/>
          <a:ln/>
        </p:spPr>
        <p:txBody>
          <a:bodyPr wrap="square" lIns="0" tIns="0" rIns="0" bIns="0" rtlCol="0" anchor="ctr"/>
          <a:lstStyle/>
          <a:p>
            <a:pPr marL="0" indent="0">
              <a:buNone/>
            </a:pPr>
            <a:r>
              <a:rPr lang="en-US" sz="2000" b="1">
                <a:solidFill>
                  <a:schemeClr val="tx2"/>
                </a:solidFill>
              </a:rPr>
              <a:t>Transparency and control</a:t>
            </a:r>
            <a:endParaRPr lang="en-US" sz="2000">
              <a:solidFill>
                <a:schemeClr val="tx2"/>
              </a:solidFill>
            </a:endParaRPr>
          </a:p>
        </p:txBody>
      </p:sp>
      <p:sp>
        <p:nvSpPr>
          <p:cNvPr id="13" name="Shape 10"/>
          <p:cNvSpPr/>
          <p:nvPr/>
        </p:nvSpPr>
        <p:spPr>
          <a:xfrm>
            <a:off x="914400" y="1661868"/>
            <a:ext cx="73152" cy="73152"/>
          </a:xfrm>
          <a:prstGeom prst="ellipse">
            <a:avLst/>
          </a:prstGeom>
          <a:solidFill>
            <a:srgbClr val="0E6F7A"/>
          </a:solidFill>
          <a:ln w="12700">
            <a:solidFill>
              <a:srgbClr val="0E6F7A"/>
            </a:solidFill>
            <a:prstDash val="solid"/>
          </a:ln>
        </p:spPr>
        <p:txBody>
          <a:bodyPr/>
          <a:lstStyle/>
          <a:p>
            <a:endParaRPr lang="en-US"/>
          </a:p>
        </p:txBody>
      </p:sp>
      <p:sp>
        <p:nvSpPr>
          <p:cNvPr id="14" name="Text 11"/>
          <p:cNvSpPr/>
          <p:nvPr/>
        </p:nvSpPr>
        <p:spPr>
          <a:xfrm>
            <a:off x="1078992" y="1656822"/>
            <a:ext cx="4800600" cy="329184"/>
          </a:xfrm>
          <a:prstGeom prst="rect">
            <a:avLst/>
          </a:prstGeom>
          <a:noFill/>
          <a:ln/>
        </p:spPr>
        <p:txBody>
          <a:bodyPr wrap="square" lIns="0" tIns="0" rIns="0" bIns="0" rtlCol="0" anchor="ctr">
            <a:noAutofit/>
          </a:bodyPr>
          <a:lstStyle/>
          <a:p>
            <a:pPr marL="0" indent="0">
              <a:buNone/>
            </a:pPr>
            <a:r>
              <a:rPr lang="en-US" sz="1600">
                <a:solidFill>
                  <a:srgbClr val="17212B"/>
                </a:solidFill>
              </a:rPr>
              <a:t>Full visibility into bids, auctions, reporting, and historical activity</a:t>
            </a:r>
            <a:endParaRPr lang="en-US" sz="1600"/>
          </a:p>
        </p:txBody>
      </p:sp>
      <p:sp>
        <p:nvSpPr>
          <p:cNvPr id="15" name="Shape 12"/>
          <p:cNvSpPr/>
          <p:nvPr/>
        </p:nvSpPr>
        <p:spPr>
          <a:xfrm>
            <a:off x="685800" y="2332111"/>
            <a:ext cx="5577840" cy="1157813"/>
          </a:xfrm>
          <a:prstGeom prst="roundRect">
            <a:avLst>
              <a:gd name="adj" fmla="val 714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16" name="Shape 13"/>
          <p:cNvSpPr/>
          <p:nvPr/>
        </p:nvSpPr>
        <p:spPr>
          <a:xfrm>
            <a:off x="685800" y="2332112"/>
            <a:ext cx="109728" cy="1157812"/>
          </a:xfrm>
          <a:prstGeom prst="rect">
            <a:avLst/>
          </a:prstGeom>
          <a:solidFill>
            <a:srgbClr val="0B5CAB"/>
          </a:solidFill>
          <a:ln w="12700">
            <a:solidFill>
              <a:srgbClr val="0B5CAB"/>
            </a:solidFill>
            <a:prstDash val="solid"/>
          </a:ln>
        </p:spPr>
        <p:txBody>
          <a:bodyPr/>
          <a:lstStyle/>
          <a:p>
            <a:endParaRPr lang="en-US"/>
          </a:p>
        </p:txBody>
      </p:sp>
      <p:sp>
        <p:nvSpPr>
          <p:cNvPr id="17" name="Text 14"/>
          <p:cNvSpPr/>
          <p:nvPr/>
        </p:nvSpPr>
        <p:spPr>
          <a:xfrm>
            <a:off x="914400" y="2461979"/>
            <a:ext cx="4965192" cy="320040"/>
          </a:xfrm>
          <a:prstGeom prst="rect">
            <a:avLst/>
          </a:prstGeom>
          <a:noFill/>
          <a:ln/>
        </p:spPr>
        <p:txBody>
          <a:bodyPr wrap="square" lIns="0" tIns="0" rIns="0" bIns="0" rtlCol="0" anchor="ctr"/>
          <a:lstStyle/>
          <a:p>
            <a:pPr marL="0" indent="0">
              <a:buNone/>
            </a:pPr>
            <a:r>
              <a:rPr lang="en-US" sz="2000" b="1">
                <a:solidFill>
                  <a:schemeClr val="tx2"/>
                </a:solidFill>
              </a:rPr>
              <a:t>Government-focused marketplace</a:t>
            </a:r>
            <a:endParaRPr lang="en-US" sz="2000">
              <a:solidFill>
                <a:schemeClr val="tx2"/>
              </a:solidFill>
            </a:endParaRPr>
          </a:p>
        </p:txBody>
      </p:sp>
      <p:sp>
        <p:nvSpPr>
          <p:cNvPr id="18" name="Shape 15"/>
          <p:cNvSpPr/>
          <p:nvPr/>
        </p:nvSpPr>
        <p:spPr>
          <a:xfrm>
            <a:off x="914400" y="2952580"/>
            <a:ext cx="73152" cy="73152"/>
          </a:xfrm>
          <a:prstGeom prst="ellipse">
            <a:avLst/>
          </a:prstGeom>
          <a:solidFill>
            <a:srgbClr val="0B5CAB"/>
          </a:solidFill>
          <a:ln w="12700">
            <a:solidFill>
              <a:srgbClr val="0B5CAB"/>
            </a:solidFill>
            <a:prstDash val="solid"/>
          </a:ln>
        </p:spPr>
        <p:txBody>
          <a:bodyPr/>
          <a:lstStyle/>
          <a:p>
            <a:endParaRPr lang="en-US"/>
          </a:p>
        </p:txBody>
      </p:sp>
      <p:sp>
        <p:nvSpPr>
          <p:cNvPr id="19" name="Text 16"/>
          <p:cNvSpPr/>
          <p:nvPr/>
        </p:nvSpPr>
        <p:spPr>
          <a:xfrm>
            <a:off x="1078992" y="2947534"/>
            <a:ext cx="4800600" cy="329184"/>
          </a:xfrm>
          <a:prstGeom prst="rect">
            <a:avLst/>
          </a:prstGeom>
          <a:noFill/>
          <a:ln/>
        </p:spPr>
        <p:txBody>
          <a:bodyPr wrap="square" lIns="0" tIns="0" rIns="0" bIns="0" rtlCol="0" anchor="ctr">
            <a:noAutofit/>
          </a:bodyPr>
          <a:lstStyle/>
          <a:p>
            <a:pPr marL="0" indent="0">
              <a:buNone/>
            </a:pPr>
            <a:r>
              <a:rPr lang="en-US" sz="1600">
                <a:solidFill>
                  <a:srgbClr val="17212B"/>
                </a:solidFill>
              </a:rPr>
              <a:t>Purpose-built for government surplus across vehicles, equipment, office, computers, and more</a:t>
            </a:r>
            <a:endParaRPr lang="en-US" sz="1600"/>
          </a:p>
        </p:txBody>
      </p:sp>
      <p:sp>
        <p:nvSpPr>
          <p:cNvPr id="20" name="Shape 17"/>
          <p:cNvSpPr/>
          <p:nvPr/>
        </p:nvSpPr>
        <p:spPr>
          <a:xfrm>
            <a:off x="685800" y="3648462"/>
            <a:ext cx="5577840" cy="1157813"/>
          </a:xfrm>
          <a:prstGeom prst="roundRect">
            <a:avLst>
              <a:gd name="adj" fmla="val 714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1" name="Shape 18"/>
          <p:cNvSpPr/>
          <p:nvPr/>
        </p:nvSpPr>
        <p:spPr>
          <a:xfrm>
            <a:off x="685800" y="3648463"/>
            <a:ext cx="109728" cy="1157812"/>
          </a:xfrm>
          <a:prstGeom prst="rect">
            <a:avLst/>
          </a:prstGeom>
          <a:solidFill>
            <a:srgbClr val="2E7D32"/>
          </a:solidFill>
          <a:ln w="12700">
            <a:solidFill>
              <a:srgbClr val="2E7D32"/>
            </a:solidFill>
            <a:prstDash val="solid"/>
          </a:ln>
        </p:spPr>
        <p:txBody>
          <a:bodyPr/>
          <a:lstStyle/>
          <a:p>
            <a:endParaRPr lang="en-US"/>
          </a:p>
        </p:txBody>
      </p:sp>
      <p:sp>
        <p:nvSpPr>
          <p:cNvPr id="22" name="Text 19"/>
          <p:cNvSpPr/>
          <p:nvPr/>
        </p:nvSpPr>
        <p:spPr>
          <a:xfrm>
            <a:off x="914400" y="3757675"/>
            <a:ext cx="5577840" cy="320040"/>
          </a:xfrm>
          <a:prstGeom prst="rect">
            <a:avLst/>
          </a:prstGeom>
          <a:noFill/>
          <a:ln/>
        </p:spPr>
        <p:txBody>
          <a:bodyPr wrap="square" lIns="0" tIns="0" rIns="0" bIns="0" rtlCol="0" anchor="ctr"/>
          <a:lstStyle/>
          <a:p>
            <a:pPr marL="0" indent="0">
              <a:buNone/>
            </a:pPr>
            <a:r>
              <a:rPr lang="en-US" sz="2000" b="1">
                <a:solidFill>
                  <a:schemeClr val="tx2"/>
                </a:solidFill>
              </a:rPr>
              <a:t>Compliance-oriented documentation</a:t>
            </a:r>
            <a:endParaRPr lang="en-US" sz="2000">
              <a:solidFill>
                <a:schemeClr val="tx2"/>
              </a:solidFill>
            </a:endParaRPr>
          </a:p>
        </p:txBody>
      </p:sp>
      <p:sp>
        <p:nvSpPr>
          <p:cNvPr id="23" name="Shape 20"/>
          <p:cNvSpPr/>
          <p:nvPr/>
        </p:nvSpPr>
        <p:spPr>
          <a:xfrm>
            <a:off x="914400" y="4268931"/>
            <a:ext cx="73152" cy="73152"/>
          </a:xfrm>
          <a:prstGeom prst="ellipse">
            <a:avLst/>
          </a:prstGeom>
          <a:solidFill>
            <a:srgbClr val="2E7D32"/>
          </a:solidFill>
          <a:ln w="12700">
            <a:solidFill>
              <a:srgbClr val="2E7D32"/>
            </a:solidFill>
            <a:prstDash val="solid"/>
          </a:ln>
        </p:spPr>
        <p:txBody>
          <a:bodyPr/>
          <a:lstStyle/>
          <a:p>
            <a:endParaRPr lang="en-US"/>
          </a:p>
        </p:txBody>
      </p:sp>
      <p:sp>
        <p:nvSpPr>
          <p:cNvPr id="24" name="Text 21"/>
          <p:cNvSpPr/>
          <p:nvPr/>
        </p:nvSpPr>
        <p:spPr>
          <a:xfrm>
            <a:off x="1078992" y="4263885"/>
            <a:ext cx="4800600" cy="329184"/>
          </a:xfrm>
          <a:prstGeom prst="rect">
            <a:avLst/>
          </a:prstGeom>
          <a:noFill/>
          <a:ln/>
        </p:spPr>
        <p:txBody>
          <a:bodyPr wrap="square" lIns="0" tIns="0" rIns="0" bIns="0" rtlCol="0" anchor="ctr">
            <a:noAutofit/>
          </a:bodyPr>
          <a:lstStyle/>
          <a:p>
            <a:pPr marL="0" indent="0">
              <a:buNone/>
            </a:pPr>
            <a:r>
              <a:rPr lang="en-US" sz="1600">
                <a:solidFill>
                  <a:srgbClr val="17212B"/>
                </a:solidFill>
              </a:rPr>
              <a:t>Documented transactions, verified buyers, and traceable sale outcomes</a:t>
            </a:r>
            <a:endParaRPr lang="en-US" sz="1600"/>
          </a:p>
        </p:txBody>
      </p:sp>
      <p:sp>
        <p:nvSpPr>
          <p:cNvPr id="25" name="Shape 22"/>
          <p:cNvSpPr/>
          <p:nvPr/>
        </p:nvSpPr>
        <p:spPr>
          <a:xfrm>
            <a:off x="685800" y="4964641"/>
            <a:ext cx="5577840" cy="1157813"/>
          </a:xfrm>
          <a:prstGeom prst="roundRect">
            <a:avLst>
              <a:gd name="adj" fmla="val 7143"/>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6" name="Shape 23"/>
          <p:cNvSpPr/>
          <p:nvPr/>
        </p:nvSpPr>
        <p:spPr>
          <a:xfrm>
            <a:off x="685800" y="4964642"/>
            <a:ext cx="109728" cy="1157812"/>
          </a:xfrm>
          <a:prstGeom prst="rect">
            <a:avLst/>
          </a:prstGeom>
          <a:solidFill>
            <a:srgbClr val="F2B84B"/>
          </a:solidFill>
          <a:ln w="12700">
            <a:solidFill>
              <a:srgbClr val="F2B84B"/>
            </a:solidFill>
            <a:prstDash val="solid"/>
          </a:ln>
        </p:spPr>
        <p:txBody>
          <a:bodyPr/>
          <a:lstStyle/>
          <a:p>
            <a:endParaRPr lang="en-US"/>
          </a:p>
        </p:txBody>
      </p:sp>
      <p:sp>
        <p:nvSpPr>
          <p:cNvPr id="27" name="Text 24"/>
          <p:cNvSpPr/>
          <p:nvPr/>
        </p:nvSpPr>
        <p:spPr>
          <a:xfrm>
            <a:off x="914400" y="5059786"/>
            <a:ext cx="4965192" cy="320040"/>
          </a:xfrm>
          <a:prstGeom prst="rect">
            <a:avLst/>
          </a:prstGeom>
          <a:noFill/>
          <a:ln/>
        </p:spPr>
        <p:txBody>
          <a:bodyPr wrap="square" lIns="0" tIns="0" rIns="0" bIns="0" rtlCol="0" anchor="ctr"/>
          <a:lstStyle/>
          <a:p>
            <a:pPr marL="0" indent="0">
              <a:buNone/>
            </a:pPr>
            <a:r>
              <a:rPr lang="en-US" sz="2000" b="1">
                <a:solidFill>
                  <a:schemeClr val="tx2"/>
                </a:solidFill>
              </a:rPr>
              <a:t>Reduced administrative burden</a:t>
            </a:r>
            <a:endParaRPr lang="en-US" sz="2000">
              <a:solidFill>
                <a:schemeClr val="tx2"/>
              </a:solidFill>
            </a:endParaRPr>
          </a:p>
        </p:txBody>
      </p:sp>
      <p:sp>
        <p:nvSpPr>
          <p:cNvPr id="28" name="Shape 25"/>
          <p:cNvSpPr/>
          <p:nvPr/>
        </p:nvSpPr>
        <p:spPr>
          <a:xfrm>
            <a:off x="914400" y="5585110"/>
            <a:ext cx="73152" cy="73152"/>
          </a:xfrm>
          <a:prstGeom prst="ellipse">
            <a:avLst/>
          </a:prstGeom>
          <a:solidFill>
            <a:srgbClr val="F2B84B"/>
          </a:solidFill>
          <a:ln w="12700">
            <a:solidFill>
              <a:srgbClr val="F2B84B"/>
            </a:solidFill>
            <a:prstDash val="solid"/>
          </a:ln>
        </p:spPr>
        <p:txBody>
          <a:bodyPr/>
          <a:lstStyle/>
          <a:p>
            <a:endParaRPr lang="en-US"/>
          </a:p>
        </p:txBody>
      </p:sp>
      <p:sp>
        <p:nvSpPr>
          <p:cNvPr id="29" name="Text 26"/>
          <p:cNvSpPr/>
          <p:nvPr/>
        </p:nvSpPr>
        <p:spPr>
          <a:xfrm>
            <a:off x="1078992" y="5580064"/>
            <a:ext cx="4800600" cy="329184"/>
          </a:xfrm>
          <a:prstGeom prst="rect">
            <a:avLst/>
          </a:prstGeom>
          <a:noFill/>
          <a:ln/>
        </p:spPr>
        <p:txBody>
          <a:bodyPr wrap="square" lIns="0" tIns="0" rIns="0" bIns="0" rtlCol="0" anchor="ctr">
            <a:noAutofit/>
          </a:bodyPr>
          <a:lstStyle/>
          <a:p>
            <a:pPr marL="0" indent="0">
              <a:buNone/>
            </a:pPr>
            <a:r>
              <a:rPr lang="en-US" sz="1600">
                <a:solidFill>
                  <a:srgbClr val="17212B"/>
                </a:solidFill>
              </a:rPr>
              <a:t>Support for listing, marketing, payment collection, buyer communication, and reporting</a:t>
            </a:r>
            <a:endParaRPr lang="en-US" sz="1600"/>
          </a:p>
        </p:txBody>
      </p:sp>
      <p:sp>
        <p:nvSpPr>
          <p:cNvPr id="30"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5</a:t>
            </a:fld>
            <a:endParaRPr lang="en-US"/>
          </a:p>
        </p:txBody>
      </p:sp>
      <p:pic>
        <p:nvPicPr>
          <p:cNvPr id="31" name="Picture 30">
            <a:extLst>
              <a:ext uri="{FF2B5EF4-FFF2-40B4-BE49-F238E27FC236}">
                <a16:creationId xmlns:a16="http://schemas.microsoft.com/office/drawing/2014/main" id="{CC5FBC13-5643-0A4E-CADB-9E2E64FBF759}"/>
              </a:ext>
            </a:extLst>
          </p:cNvPr>
          <p:cNvPicPr>
            <a:picLocks noChangeAspect="1"/>
          </p:cNvPicPr>
          <p:nvPr/>
        </p:nvPicPr>
        <p:blipFill>
          <a:blip r:embed="rId4"/>
          <a:srcRect l="332" t="33200" r="5690" b="32400"/>
          <a:stretch>
            <a:fillRect/>
          </a:stretch>
        </p:blipFill>
        <p:spPr>
          <a:xfrm>
            <a:off x="338329" y="259443"/>
            <a:ext cx="979726" cy="172599"/>
          </a:xfrm>
          <a:prstGeom prst="rect">
            <a:avLst/>
          </a:prstGeom>
        </p:spPr>
      </p:pic>
      <p:pic>
        <p:nvPicPr>
          <p:cNvPr id="32" name="Picture 31" descr="Homepage National Special Districts Association">
            <a:extLst>
              <a:ext uri="{FF2B5EF4-FFF2-40B4-BE49-F238E27FC236}">
                <a16:creationId xmlns:a16="http://schemas.microsoft.com/office/drawing/2014/main" id="{24ECD7CF-93C8-DD28-795B-0B1C781C2AF6}"/>
              </a:ext>
            </a:extLst>
          </p:cNvPr>
          <p:cNvPicPr>
            <a:picLocks noChangeAspect="1"/>
          </p:cNvPicPr>
          <p:nvPr/>
        </p:nvPicPr>
        <p:blipFill>
          <a:blip r:embed="rId5"/>
          <a:stretch>
            <a:fillRect/>
          </a:stretch>
        </p:blipFill>
        <p:spPr>
          <a:xfrm>
            <a:off x="10996309" y="225407"/>
            <a:ext cx="857362" cy="2926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214908"/>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Controls that protect the district</a:t>
            </a:r>
            <a:endParaRPr lang="en-US" sz="1700">
              <a:solidFill>
                <a:schemeClr val="tx2"/>
              </a:solidFill>
            </a:endParaRPr>
          </a:p>
        </p:txBody>
      </p:sp>
      <p:sp>
        <p:nvSpPr>
          <p:cNvPr id="8" name="Shape 6"/>
          <p:cNvSpPr/>
          <p:nvPr/>
        </p:nvSpPr>
        <p:spPr>
          <a:xfrm>
            <a:off x="531413" y="1178752"/>
            <a:ext cx="5349240" cy="1353312"/>
          </a:xfrm>
          <a:prstGeom prst="roundRect">
            <a:avLst>
              <a:gd name="adj" fmla="val 6400"/>
            </a:avLst>
          </a:prstGeom>
          <a:solidFill>
            <a:srgbClr val="FFFFFF"/>
          </a:solidFill>
          <a:ln w="12700">
            <a:solidFill>
              <a:srgbClr val="D9E4EE"/>
            </a:solidFill>
            <a:prstDash val="solid"/>
          </a:ln>
          <a:effectLst>
            <a:outerShdw blurRad="12700" dist="12700" dir="2700000" algn="bl" rotWithShape="0">
              <a:srgbClr val="000000">
                <a:alpha val="9000"/>
              </a:srgbClr>
            </a:outerShdw>
          </a:effectLst>
        </p:spPr>
        <p:txBody>
          <a:bodyPr/>
          <a:lstStyle/>
          <a:p>
            <a:endParaRPr lang="en-US"/>
          </a:p>
        </p:txBody>
      </p:sp>
      <p:sp>
        <p:nvSpPr>
          <p:cNvPr id="9" name="Shape 7"/>
          <p:cNvSpPr/>
          <p:nvPr/>
        </p:nvSpPr>
        <p:spPr>
          <a:xfrm>
            <a:off x="760013" y="1536382"/>
            <a:ext cx="594360" cy="594360"/>
          </a:xfrm>
          <a:prstGeom prst="ellipse">
            <a:avLst/>
          </a:prstGeom>
          <a:solidFill>
            <a:srgbClr val="0E6F7A"/>
          </a:solidFill>
          <a:ln w="12700">
            <a:solidFill>
              <a:srgbClr val="0E6F7A"/>
            </a:solidFill>
            <a:prstDash val="solid"/>
          </a:ln>
        </p:spPr>
        <p:txBody>
          <a:bodyPr/>
          <a:lstStyle/>
          <a:p>
            <a:endParaRPr lang="en-US"/>
          </a:p>
        </p:txBody>
      </p:sp>
      <p:sp>
        <p:nvSpPr>
          <p:cNvPr id="10" name="Text 8"/>
          <p:cNvSpPr/>
          <p:nvPr/>
        </p:nvSpPr>
        <p:spPr>
          <a:xfrm>
            <a:off x="760013" y="1737550"/>
            <a:ext cx="594360" cy="201168"/>
          </a:xfrm>
          <a:prstGeom prst="rect">
            <a:avLst/>
          </a:prstGeom>
          <a:noFill/>
          <a:ln/>
        </p:spPr>
        <p:txBody>
          <a:bodyPr wrap="square" lIns="0" tIns="0" rIns="0" bIns="0" rtlCol="0" anchor="ctr"/>
          <a:lstStyle/>
          <a:p>
            <a:pPr marL="0" indent="0" algn="ctr">
              <a:buNone/>
            </a:pPr>
            <a:r>
              <a:rPr lang="en-US" sz="1400" b="1">
                <a:solidFill>
                  <a:srgbClr val="FFFFFF"/>
                </a:solidFill>
              </a:rPr>
              <a:t>✓</a:t>
            </a:r>
            <a:endParaRPr lang="en-US" sz="1400"/>
          </a:p>
        </p:txBody>
      </p:sp>
      <p:sp>
        <p:nvSpPr>
          <p:cNvPr id="11" name="Text 9"/>
          <p:cNvSpPr/>
          <p:nvPr/>
        </p:nvSpPr>
        <p:spPr>
          <a:xfrm>
            <a:off x="1537253" y="1446180"/>
            <a:ext cx="4008120" cy="256032"/>
          </a:xfrm>
          <a:prstGeom prst="rect">
            <a:avLst/>
          </a:prstGeom>
          <a:noFill/>
          <a:ln/>
        </p:spPr>
        <p:txBody>
          <a:bodyPr wrap="square" lIns="0" tIns="0" rIns="0" bIns="0" rtlCol="0" anchor="ctr"/>
          <a:lstStyle/>
          <a:p>
            <a:pPr marL="0" indent="0">
              <a:buNone/>
            </a:pPr>
            <a:r>
              <a:rPr lang="en-US" sz="2400" b="1">
                <a:solidFill>
                  <a:schemeClr val="tx2"/>
                </a:solidFill>
              </a:rPr>
              <a:t>Role-based access</a:t>
            </a:r>
            <a:endParaRPr lang="en-US" sz="2400">
              <a:solidFill>
                <a:schemeClr val="tx2"/>
              </a:solidFill>
            </a:endParaRPr>
          </a:p>
        </p:txBody>
      </p:sp>
      <p:sp>
        <p:nvSpPr>
          <p:cNvPr id="12" name="Text 10"/>
          <p:cNvSpPr/>
          <p:nvPr/>
        </p:nvSpPr>
        <p:spPr>
          <a:xfrm>
            <a:off x="1537253" y="1884825"/>
            <a:ext cx="3703320" cy="347472"/>
          </a:xfrm>
          <a:prstGeom prst="rect">
            <a:avLst/>
          </a:prstGeom>
          <a:noFill/>
          <a:ln/>
        </p:spPr>
        <p:txBody>
          <a:bodyPr wrap="square" lIns="0" tIns="0" rIns="0" bIns="0" rtlCol="0" anchor="ctr">
            <a:noAutofit/>
          </a:bodyPr>
          <a:lstStyle/>
          <a:p>
            <a:pPr marL="0" indent="0">
              <a:buNone/>
            </a:pPr>
            <a:r>
              <a:rPr lang="en-US" sz="1600">
                <a:solidFill>
                  <a:srgbClr val="17212B"/>
                </a:solidFill>
              </a:rPr>
              <a:t>Give users the right permission level for their job function.</a:t>
            </a:r>
            <a:endParaRPr lang="en-US" sz="1600"/>
          </a:p>
        </p:txBody>
      </p:sp>
      <p:sp>
        <p:nvSpPr>
          <p:cNvPr id="13" name="Shape 11"/>
          <p:cNvSpPr/>
          <p:nvPr/>
        </p:nvSpPr>
        <p:spPr>
          <a:xfrm>
            <a:off x="6063533" y="1178752"/>
            <a:ext cx="5737760" cy="1353312"/>
          </a:xfrm>
          <a:prstGeom prst="roundRect">
            <a:avLst>
              <a:gd name="adj" fmla="val 6400"/>
            </a:avLst>
          </a:prstGeom>
          <a:solidFill>
            <a:srgbClr val="FFFFFF"/>
          </a:solidFill>
          <a:ln w="12700">
            <a:solidFill>
              <a:srgbClr val="D9E4EE"/>
            </a:solidFill>
            <a:prstDash val="solid"/>
          </a:ln>
          <a:effectLst>
            <a:outerShdw blurRad="12700" dist="12700" dir="2700000" algn="bl" rotWithShape="0">
              <a:srgbClr val="000000">
                <a:alpha val="9000"/>
              </a:srgbClr>
            </a:outerShdw>
          </a:effectLst>
        </p:spPr>
        <p:txBody>
          <a:bodyPr/>
          <a:lstStyle/>
          <a:p>
            <a:endParaRPr lang="en-US"/>
          </a:p>
        </p:txBody>
      </p:sp>
      <p:sp>
        <p:nvSpPr>
          <p:cNvPr id="14" name="Shape 12"/>
          <p:cNvSpPr/>
          <p:nvPr/>
        </p:nvSpPr>
        <p:spPr>
          <a:xfrm>
            <a:off x="6292133" y="1536382"/>
            <a:ext cx="594360" cy="594360"/>
          </a:xfrm>
          <a:prstGeom prst="ellipse">
            <a:avLst/>
          </a:prstGeom>
          <a:solidFill>
            <a:srgbClr val="0B5CAB"/>
          </a:solidFill>
          <a:ln w="12700">
            <a:solidFill>
              <a:srgbClr val="0B5CAB"/>
            </a:solidFill>
            <a:prstDash val="solid"/>
          </a:ln>
        </p:spPr>
        <p:txBody>
          <a:bodyPr/>
          <a:lstStyle/>
          <a:p>
            <a:endParaRPr lang="en-US"/>
          </a:p>
        </p:txBody>
      </p:sp>
      <p:sp>
        <p:nvSpPr>
          <p:cNvPr id="15" name="Text 13"/>
          <p:cNvSpPr/>
          <p:nvPr/>
        </p:nvSpPr>
        <p:spPr>
          <a:xfrm>
            <a:off x="6292133" y="1737550"/>
            <a:ext cx="594360" cy="201168"/>
          </a:xfrm>
          <a:prstGeom prst="rect">
            <a:avLst/>
          </a:prstGeom>
          <a:noFill/>
          <a:ln/>
        </p:spPr>
        <p:txBody>
          <a:bodyPr wrap="square" lIns="0" tIns="0" rIns="0" bIns="0" rtlCol="0" anchor="ctr"/>
          <a:lstStyle/>
          <a:p>
            <a:pPr marL="0" indent="0" algn="ctr">
              <a:buNone/>
            </a:pPr>
            <a:r>
              <a:rPr lang="en-US" sz="1400" b="1">
                <a:solidFill>
                  <a:srgbClr val="FFFFFF"/>
                </a:solidFill>
              </a:rPr>
              <a:t>✓</a:t>
            </a:r>
            <a:endParaRPr lang="en-US" sz="1400"/>
          </a:p>
        </p:txBody>
      </p:sp>
      <p:sp>
        <p:nvSpPr>
          <p:cNvPr id="16" name="Text 14"/>
          <p:cNvSpPr/>
          <p:nvPr/>
        </p:nvSpPr>
        <p:spPr>
          <a:xfrm>
            <a:off x="7069373" y="1446180"/>
            <a:ext cx="4008120" cy="256032"/>
          </a:xfrm>
          <a:prstGeom prst="rect">
            <a:avLst/>
          </a:prstGeom>
          <a:noFill/>
          <a:ln/>
        </p:spPr>
        <p:txBody>
          <a:bodyPr wrap="square" lIns="0" tIns="0" rIns="0" bIns="0" rtlCol="0" anchor="ctr"/>
          <a:lstStyle/>
          <a:p>
            <a:pPr marL="0" indent="0">
              <a:buNone/>
            </a:pPr>
            <a:r>
              <a:rPr lang="en-US" sz="2400" b="1">
                <a:solidFill>
                  <a:schemeClr val="tx2"/>
                </a:solidFill>
              </a:rPr>
              <a:t>Reserve / minimum controls</a:t>
            </a:r>
            <a:endParaRPr lang="en-US" sz="2400">
              <a:solidFill>
                <a:schemeClr val="tx2"/>
              </a:solidFill>
            </a:endParaRPr>
          </a:p>
        </p:txBody>
      </p:sp>
      <p:sp>
        <p:nvSpPr>
          <p:cNvPr id="17" name="Text 15"/>
          <p:cNvSpPr/>
          <p:nvPr/>
        </p:nvSpPr>
        <p:spPr>
          <a:xfrm>
            <a:off x="7069373" y="1884825"/>
            <a:ext cx="3703320" cy="347472"/>
          </a:xfrm>
          <a:prstGeom prst="rect">
            <a:avLst/>
          </a:prstGeom>
          <a:noFill/>
          <a:ln/>
        </p:spPr>
        <p:txBody>
          <a:bodyPr wrap="square" lIns="0" tIns="0" rIns="0" bIns="0" rtlCol="0" anchor="ctr">
            <a:noAutofit/>
          </a:bodyPr>
          <a:lstStyle/>
          <a:p>
            <a:pPr marL="0" indent="0">
              <a:buNone/>
            </a:pPr>
            <a:r>
              <a:rPr lang="en-US" sz="1600">
                <a:solidFill>
                  <a:srgbClr val="17212B"/>
                </a:solidFill>
              </a:rPr>
              <a:t>Protect high-value assets while still testing buyer demand.</a:t>
            </a:r>
            <a:endParaRPr lang="en-US" sz="1600"/>
          </a:p>
        </p:txBody>
      </p:sp>
      <p:sp>
        <p:nvSpPr>
          <p:cNvPr id="18" name="Shape 16"/>
          <p:cNvSpPr/>
          <p:nvPr/>
        </p:nvSpPr>
        <p:spPr>
          <a:xfrm>
            <a:off x="531413" y="2820512"/>
            <a:ext cx="5349240" cy="1353312"/>
          </a:xfrm>
          <a:prstGeom prst="roundRect">
            <a:avLst>
              <a:gd name="adj" fmla="val 6400"/>
            </a:avLst>
          </a:prstGeom>
          <a:solidFill>
            <a:srgbClr val="FFFFFF"/>
          </a:solidFill>
          <a:ln w="12700">
            <a:solidFill>
              <a:srgbClr val="D9E4EE"/>
            </a:solidFill>
            <a:prstDash val="solid"/>
          </a:ln>
          <a:effectLst>
            <a:outerShdw blurRad="12700" dist="12700" dir="2700000" algn="bl" rotWithShape="0">
              <a:srgbClr val="000000">
                <a:alpha val="9000"/>
              </a:srgbClr>
            </a:outerShdw>
          </a:effectLst>
        </p:spPr>
        <p:txBody>
          <a:bodyPr/>
          <a:lstStyle/>
          <a:p>
            <a:endParaRPr lang="en-US"/>
          </a:p>
        </p:txBody>
      </p:sp>
      <p:sp>
        <p:nvSpPr>
          <p:cNvPr id="19" name="Shape 17"/>
          <p:cNvSpPr/>
          <p:nvPr/>
        </p:nvSpPr>
        <p:spPr>
          <a:xfrm>
            <a:off x="760013" y="3178142"/>
            <a:ext cx="594360" cy="594360"/>
          </a:xfrm>
          <a:prstGeom prst="ellipse">
            <a:avLst/>
          </a:prstGeom>
          <a:solidFill>
            <a:srgbClr val="2E7D32"/>
          </a:solidFill>
          <a:ln w="12700">
            <a:solidFill>
              <a:srgbClr val="2E7D32"/>
            </a:solidFill>
            <a:prstDash val="solid"/>
          </a:ln>
        </p:spPr>
        <p:txBody>
          <a:bodyPr/>
          <a:lstStyle/>
          <a:p>
            <a:endParaRPr lang="en-US"/>
          </a:p>
        </p:txBody>
      </p:sp>
      <p:sp>
        <p:nvSpPr>
          <p:cNvPr id="20" name="Text 18"/>
          <p:cNvSpPr/>
          <p:nvPr/>
        </p:nvSpPr>
        <p:spPr>
          <a:xfrm>
            <a:off x="760013" y="3379310"/>
            <a:ext cx="594360" cy="201168"/>
          </a:xfrm>
          <a:prstGeom prst="rect">
            <a:avLst/>
          </a:prstGeom>
          <a:noFill/>
          <a:ln/>
        </p:spPr>
        <p:txBody>
          <a:bodyPr wrap="square" lIns="0" tIns="0" rIns="0" bIns="0" rtlCol="0" anchor="ctr"/>
          <a:lstStyle/>
          <a:p>
            <a:pPr marL="0" indent="0" algn="ctr">
              <a:buNone/>
            </a:pPr>
            <a:r>
              <a:rPr lang="en-US" sz="1400" b="1">
                <a:solidFill>
                  <a:srgbClr val="FFFFFF"/>
                </a:solidFill>
              </a:rPr>
              <a:t>✓</a:t>
            </a:r>
            <a:endParaRPr lang="en-US" sz="1400"/>
          </a:p>
        </p:txBody>
      </p:sp>
      <p:sp>
        <p:nvSpPr>
          <p:cNvPr id="21" name="Text 19"/>
          <p:cNvSpPr/>
          <p:nvPr/>
        </p:nvSpPr>
        <p:spPr>
          <a:xfrm>
            <a:off x="1537253" y="3087940"/>
            <a:ext cx="4008120" cy="256032"/>
          </a:xfrm>
          <a:prstGeom prst="rect">
            <a:avLst/>
          </a:prstGeom>
          <a:noFill/>
          <a:ln/>
        </p:spPr>
        <p:txBody>
          <a:bodyPr wrap="square" lIns="0" tIns="0" rIns="0" bIns="0" rtlCol="0" anchor="ctr"/>
          <a:lstStyle/>
          <a:p>
            <a:pPr marL="0" indent="0">
              <a:buNone/>
            </a:pPr>
            <a:r>
              <a:rPr lang="en-US" sz="2400" b="1">
                <a:solidFill>
                  <a:schemeClr val="tx2"/>
                </a:solidFill>
              </a:rPr>
              <a:t>Bid history and audit trail</a:t>
            </a:r>
            <a:endParaRPr lang="en-US" sz="2400">
              <a:solidFill>
                <a:schemeClr val="tx2"/>
              </a:solidFill>
            </a:endParaRPr>
          </a:p>
        </p:txBody>
      </p:sp>
      <p:sp>
        <p:nvSpPr>
          <p:cNvPr id="22" name="Text 20"/>
          <p:cNvSpPr/>
          <p:nvPr/>
        </p:nvSpPr>
        <p:spPr>
          <a:xfrm>
            <a:off x="1537253" y="3526585"/>
            <a:ext cx="3703320" cy="347472"/>
          </a:xfrm>
          <a:prstGeom prst="rect">
            <a:avLst/>
          </a:prstGeom>
          <a:noFill/>
          <a:ln/>
        </p:spPr>
        <p:txBody>
          <a:bodyPr wrap="square" lIns="0" tIns="0" rIns="0" bIns="0" rtlCol="0" anchor="ctr">
            <a:noAutofit/>
          </a:bodyPr>
          <a:lstStyle/>
          <a:p>
            <a:pPr marL="0" indent="0">
              <a:buNone/>
            </a:pPr>
            <a:r>
              <a:rPr lang="en-US" sz="1600">
                <a:solidFill>
                  <a:srgbClr val="17212B"/>
                </a:solidFill>
              </a:rPr>
              <a:t>Track bid activity, winning bidders, sale dates, and transaction records.</a:t>
            </a:r>
            <a:endParaRPr lang="en-US" sz="1600"/>
          </a:p>
        </p:txBody>
      </p:sp>
      <p:sp>
        <p:nvSpPr>
          <p:cNvPr id="23" name="Shape 21"/>
          <p:cNvSpPr/>
          <p:nvPr/>
        </p:nvSpPr>
        <p:spPr>
          <a:xfrm>
            <a:off x="6063533" y="2820512"/>
            <a:ext cx="5737760" cy="1353312"/>
          </a:xfrm>
          <a:prstGeom prst="roundRect">
            <a:avLst>
              <a:gd name="adj" fmla="val 6400"/>
            </a:avLst>
          </a:prstGeom>
          <a:solidFill>
            <a:srgbClr val="FFFFFF"/>
          </a:solidFill>
          <a:ln w="12700">
            <a:solidFill>
              <a:srgbClr val="D9E4EE"/>
            </a:solidFill>
            <a:prstDash val="solid"/>
          </a:ln>
          <a:effectLst>
            <a:outerShdw blurRad="12700" dist="12700" dir="2700000" algn="bl" rotWithShape="0">
              <a:srgbClr val="000000">
                <a:alpha val="9000"/>
              </a:srgbClr>
            </a:outerShdw>
          </a:effectLst>
        </p:spPr>
        <p:txBody>
          <a:bodyPr/>
          <a:lstStyle/>
          <a:p>
            <a:endParaRPr lang="en-US"/>
          </a:p>
        </p:txBody>
      </p:sp>
      <p:sp>
        <p:nvSpPr>
          <p:cNvPr id="24" name="Shape 22"/>
          <p:cNvSpPr/>
          <p:nvPr/>
        </p:nvSpPr>
        <p:spPr>
          <a:xfrm>
            <a:off x="6292133" y="3178142"/>
            <a:ext cx="594360" cy="594360"/>
          </a:xfrm>
          <a:prstGeom prst="ellipse">
            <a:avLst/>
          </a:prstGeom>
          <a:solidFill>
            <a:srgbClr val="F2B84B"/>
          </a:solidFill>
          <a:ln w="12700">
            <a:solidFill>
              <a:srgbClr val="F2B84B"/>
            </a:solidFill>
            <a:prstDash val="solid"/>
          </a:ln>
        </p:spPr>
        <p:txBody>
          <a:bodyPr/>
          <a:lstStyle/>
          <a:p>
            <a:endParaRPr lang="en-US"/>
          </a:p>
        </p:txBody>
      </p:sp>
      <p:sp>
        <p:nvSpPr>
          <p:cNvPr id="25" name="Text 23"/>
          <p:cNvSpPr/>
          <p:nvPr/>
        </p:nvSpPr>
        <p:spPr>
          <a:xfrm>
            <a:off x="6292133" y="3379310"/>
            <a:ext cx="594360" cy="201168"/>
          </a:xfrm>
          <a:prstGeom prst="rect">
            <a:avLst/>
          </a:prstGeom>
          <a:noFill/>
          <a:ln/>
        </p:spPr>
        <p:txBody>
          <a:bodyPr wrap="square" lIns="0" tIns="0" rIns="0" bIns="0" rtlCol="0" anchor="ctr"/>
          <a:lstStyle/>
          <a:p>
            <a:pPr marL="0" indent="0" algn="ctr">
              <a:buNone/>
            </a:pPr>
            <a:r>
              <a:rPr lang="en-US" sz="1400" b="1">
                <a:solidFill>
                  <a:srgbClr val="FFFFFF"/>
                </a:solidFill>
              </a:rPr>
              <a:t>✓</a:t>
            </a:r>
            <a:endParaRPr lang="en-US" sz="1400"/>
          </a:p>
        </p:txBody>
      </p:sp>
      <p:sp>
        <p:nvSpPr>
          <p:cNvPr id="26" name="Text 24"/>
          <p:cNvSpPr/>
          <p:nvPr/>
        </p:nvSpPr>
        <p:spPr>
          <a:xfrm>
            <a:off x="7069373" y="3087940"/>
            <a:ext cx="4008120" cy="256032"/>
          </a:xfrm>
          <a:prstGeom prst="rect">
            <a:avLst/>
          </a:prstGeom>
          <a:noFill/>
          <a:ln/>
        </p:spPr>
        <p:txBody>
          <a:bodyPr wrap="square" lIns="0" tIns="0" rIns="0" bIns="0" rtlCol="0" anchor="ctr"/>
          <a:lstStyle/>
          <a:p>
            <a:pPr marL="0" indent="0">
              <a:buNone/>
            </a:pPr>
            <a:r>
              <a:rPr lang="en-US" sz="2400" b="1">
                <a:solidFill>
                  <a:schemeClr val="tx2"/>
                </a:solidFill>
              </a:rPr>
              <a:t>Real-time reports</a:t>
            </a:r>
            <a:endParaRPr lang="en-US" sz="2400">
              <a:solidFill>
                <a:schemeClr val="tx2"/>
              </a:solidFill>
            </a:endParaRPr>
          </a:p>
        </p:txBody>
      </p:sp>
      <p:sp>
        <p:nvSpPr>
          <p:cNvPr id="27" name="Text 25"/>
          <p:cNvSpPr/>
          <p:nvPr/>
        </p:nvSpPr>
        <p:spPr>
          <a:xfrm>
            <a:off x="7069373" y="3526585"/>
            <a:ext cx="3931920" cy="347472"/>
          </a:xfrm>
          <a:prstGeom prst="rect">
            <a:avLst/>
          </a:prstGeom>
          <a:noFill/>
          <a:ln/>
        </p:spPr>
        <p:txBody>
          <a:bodyPr wrap="square" lIns="0" tIns="0" rIns="0" bIns="0" rtlCol="0" anchor="ctr">
            <a:noAutofit/>
          </a:bodyPr>
          <a:lstStyle/>
          <a:p>
            <a:pPr marL="0" indent="0">
              <a:buNone/>
            </a:pPr>
            <a:r>
              <a:rPr lang="en-US" sz="1600">
                <a:solidFill>
                  <a:srgbClr val="17212B"/>
                </a:solidFill>
              </a:rPr>
              <a:t>Provide purchasing, finance, and leadership with current and historical data.</a:t>
            </a:r>
            <a:endParaRPr lang="en-US" sz="1600"/>
          </a:p>
        </p:txBody>
      </p:sp>
      <p:sp>
        <p:nvSpPr>
          <p:cNvPr id="28" name="Shape 26"/>
          <p:cNvSpPr/>
          <p:nvPr/>
        </p:nvSpPr>
        <p:spPr>
          <a:xfrm>
            <a:off x="531413" y="4462272"/>
            <a:ext cx="5349240" cy="1353312"/>
          </a:xfrm>
          <a:prstGeom prst="roundRect">
            <a:avLst>
              <a:gd name="adj" fmla="val 6400"/>
            </a:avLst>
          </a:prstGeom>
          <a:solidFill>
            <a:srgbClr val="FFFFFF"/>
          </a:solidFill>
          <a:ln w="12700">
            <a:solidFill>
              <a:srgbClr val="D9E4EE"/>
            </a:solidFill>
            <a:prstDash val="solid"/>
          </a:ln>
          <a:effectLst>
            <a:outerShdw blurRad="12700" dist="12700" dir="2700000" algn="bl" rotWithShape="0">
              <a:srgbClr val="000000">
                <a:alpha val="9000"/>
              </a:srgbClr>
            </a:outerShdw>
          </a:effectLst>
        </p:spPr>
        <p:txBody>
          <a:bodyPr/>
          <a:lstStyle/>
          <a:p>
            <a:endParaRPr lang="en-US"/>
          </a:p>
        </p:txBody>
      </p:sp>
      <p:sp>
        <p:nvSpPr>
          <p:cNvPr id="29" name="Shape 27"/>
          <p:cNvSpPr/>
          <p:nvPr/>
        </p:nvSpPr>
        <p:spPr>
          <a:xfrm>
            <a:off x="760013" y="4819902"/>
            <a:ext cx="594360" cy="594360"/>
          </a:xfrm>
          <a:prstGeom prst="ellipse">
            <a:avLst/>
          </a:prstGeom>
          <a:solidFill>
            <a:srgbClr val="159EA6"/>
          </a:solidFill>
          <a:ln w="12700">
            <a:solidFill>
              <a:srgbClr val="159EA6"/>
            </a:solidFill>
            <a:prstDash val="solid"/>
          </a:ln>
        </p:spPr>
        <p:txBody>
          <a:bodyPr/>
          <a:lstStyle/>
          <a:p>
            <a:endParaRPr lang="en-US"/>
          </a:p>
        </p:txBody>
      </p:sp>
      <p:sp>
        <p:nvSpPr>
          <p:cNvPr id="30" name="Text 28"/>
          <p:cNvSpPr/>
          <p:nvPr/>
        </p:nvSpPr>
        <p:spPr>
          <a:xfrm>
            <a:off x="760013" y="5021070"/>
            <a:ext cx="594360" cy="201168"/>
          </a:xfrm>
          <a:prstGeom prst="rect">
            <a:avLst/>
          </a:prstGeom>
          <a:noFill/>
          <a:ln/>
        </p:spPr>
        <p:txBody>
          <a:bodyPr wrap="square" lIns="0" tIns="0" rIns="0" bIns="0" rtlCol="0" anchor="ctr"/>
          <a:lstStyle/>
          <a:p>
            <a:pPr marL="0" indent="0" algn="ctr">
              <a:buNone/>
            </a:pPr>
            <a:r>
              <a:rPr lang="en-US" sz="1400" b="1">
                <a:solidFill>
                  <a:srgbClr val="FFFFFF"/>
                </a:solidFill>
              </a:rPr>
              <a:t>✓</a:t>
            </a:r>
            <a:endParaRPr lang="en-US" sz="1400"/>
          </a:p>
        </p:txBody>
      </p:sp>
      <p:sp>
        <p:nvSpPr>
          <p:cNvPr id="31" name="Text 29"/>
          <p:cNvSpPr/>
          <p:nvPr/>
        </p:nvSpPr>
        <p:spPr>
          <a:xfrm>
            <a:off x="1537253" y="4729700"/>
            <a:ext cx="4008120" cy="256032"/>
          </a:xfrm>
          <a:prstGeom prst="rect">
            <a:avLst/>
          </a:prstGeom>
          <a:noFill/>
          <a:ln/>
        </p:spPr>
        <p:txBody>
          <a:bodyPr wrap="square" lIns="0" tIns="0" rIns="0" bIns="0" rtlCol="0" anchor="ctr"/>
          <a:lstStyle/>
          <a:p>
            <a:pPr marL="0" indent="0">
              <a:buNone/>
            </a:pPr>
            <a:r>
              <a:rPr lang="en-US" sz="2400" b="1">
                <a:solidFill>
                  <a:schemeClr val="tx2"/>
                </a:solidFill>
              </a:rPr>
              <a:t>Custom terms</a:t>
            </a:r>
            <a:endParaRPr lang="en-US" sz="2400">
              <a:solidFill>
                <a:schemeClr val="tx2"/>
              </a:solidFill>
            </a:endParaRPr>
          </a:p>
        </p:txBody>
      </p:sp>
      <p:sp>
        <p:nvSpPr>
          <p:cNvPr id="32" name="Text 30"/>
          <p:cNvSpPr/>
          <p:nvPr/>
        </p:nvSpPr>
        <p:spPr>
          <a:xfrm>
            <a:off x="1537253" y="5168345"/>
            <a:ext cx="3703320" cy="347472"/>
          </a:xfrm>
          <a:prstGeom prst="rect">
            <a:avLst/>
          </a:prstGeom>
          <a:noFill/>
          <a:ln/>
        </p:spPr>
        <p:txBody>
          <a:bodyPr wrap="square" lIns="0" tIns="0" rIns="0" bIns="0" rtlCol="0" anchor="ctr">
            <a:noAutofit/>
          </a:bodyPr>
          <a:lstStyle/>
          <a:p>
            <a:pPr marL="0" indent="0">
              <a:buNone/>
            </a:pPr>
            <a:r>
              <a:rPr lang="en-US" sz="1600">
                <a:solidFill>
                  <a:srgbClr val="17212B"/>
                </a:solidFill>
              </a:rPr>
              <a:t>Post district-specific auction rules and conditions when needed.</a:t>
            </a:r>
            <a:endParaRPr lang="en-US" sz="1600"/>
          </a:p>
        </p:txBody>
      </p:sp>
      <p:sp>
        <p:nvSpPr>
          <p:cNvPr id="33" name="Shape 31"/>
          <p:cNvSpPr/>
          <p:nvPr/>
        </p:nvSpPr>
        <p:spPr>
          <a:xfrm>
            <a:off x="6063533" y="4462272"/>
            <a:ext cx="5737760" cy="1353312"/>
          </a:xfrm>
          <a:prstGeom prst="roundRect">
            <a:avLst>
              <a:gd name="adj" fmla="val 6400"/>
            </a:avLst>
          </a:prstGeom>
          <a:solidFill>
            <a:srgbClr val="FFFFFF"/>
          </a:solidFill>
          <a:ln w="12700">
            <a:solidFill>
              <a:srgbClr val="D9E4EE"/>
            </a:solidFill>
            <a:prstDash val="solid"/>
          </a:ln>
          <a:effectLst>
            <a:outerShdw blurRad="12700" dist="12700" dir="2700000" algn="bl" rotWithShape="0">
              <a:srgbClr val="000000">
                <a:alpha val="9000"/>
              </a:srgbClr>
            </a:outerShdw>
          </a:effectLst>
        </p:spPr>
        <p:txBody>
          <a:bodyPr/>
          <a:lstStyle/>
          <a:p>
            <a:endParaRPr lang="en-US"/>
          </a:p>
        </p:txBody>
      </p:sp>
      <p:sp>
        <p:nvSpPr>
          <p:cNvPr id="34" name="Shape 32"/>
          <p:cNvSpPr/>
          <p:nvPr/>
        </p:nvSpPr>
        <p:spPr>
          <a:xfrm>
            <a:off x="6292133" y="4819902"/>
            <a:ext cx="594360" cy="594360"/>
          </a:xfrm>
          <a:prstGeom prst="ellipse">
            <a:avLst/>
          </a:prstGeom>
          <a:solidFill>
            <a:srgbClr val="D3232A"/>
          </a:solidFill>
          <a:ln w="12700">
            <a:solidFill>
              <a:srgbClr val="D3232A"/>
            </a:solidFill>
            <a:prstDash val="solid"/>
          </a:ln>
        </p:spPr>
        <p:txBody>
          <a:bodyPr/>
          <a:lstStyle/>
          <a:p>
            <a:endParaRPr lang="en-US"/>
          </a:p>
        </p:txBody>
      </p:sp>
      <p:sp>
        <p:nvSpPr>
          <p:cNvPr id="35" name="Text 33"/>
          <p:cNvSpPr/>
          <p:nvPr/>
        </p:nvSpPr>
        <p:spPr>
          <a:xfrm>
            <a:off x="6292133" y="5021070"/>
            <a:ext cx="594360" cy="201168"/>
          </a:xfrm>
          <a:prstGeom prst="rect">
            <a:avLst/>
          </a:prstGeom>
          <a:noFill/>
          <a:ln/>
        </p:spPr>
        <p:txBody>
          <a:bodyPr wrap="square" lIns="0" tIns="0" rIns="0" bIns="0" rtlCol="0" anchor="ctr"/>
          <a:lstStyle/>
          <a:p>
            <a:pPr marL="0" indent="0" algn="ctr">
              <a:buNone/>
            </a:pPr>
            <a:r>
              <a:rPr lang="en-US" sz="1400" b="1">
                <a:solidFill>
                  <a:srgbClr val="FFFFFF"/>
                </a:solidFill>
              </a:rPr>
              <a:t>✓</a:t>
            </a:r>
            <a:endParaRPr lang="en-US" sz="1400"/>
          </a:p>
        </p:txBody>
      </p:sp>
      <p:sp>
        <p:nvSpPr>
          <p:cNvPr id="36" name="Text 34"/>
          <p:cNvSpPr/>
          <p:nvPr/>
        </p:nvSpPr>
        <p:spPr>
          <a:xfrm>
            <a:off x="7069373" y="4729700"/>
            <a:ext cx="4596618" cy="256032"/>
          </a:xfrm>
          <a:prstGeom prst="rect">
            <a:avLst/>
          </a:prstGeom>
          <a:noFill/>
          <a:ln/>
        </p:spPr>
        <p:txBody>
          <a:bodyPr wrap="square" lIns="0" tIns="0" rIns="0" bIns="0" rtlCol="0" anchor="ctr"/>
          <a:lstStyle/>
          <a:p>
            <a:pPr marL="0" indent="0">
              <a:buNone/>
            </a:pPr>
            <a:r>
              <a:rPr lang="en-US" sz="2400" b="1">
                <a:solidFill>
                  <a:schemeClr val="tx2"/>
                </a:solidFill>
              </a:rPr>
              <a:t>Payment and proceeds reporting</a:t>
            </a:r>
            <a:endParaRPr lang="en-US" sz="2400">
              <a:solidFill>
                <a:schemeClr val="tx2"/>
              </a:solidFill>
            </a:endParaRPr>
          </a:p>
        </p:txBody>
      </p:sp>
      <p:sp>
        <p:nvSpPr>
          <p:cNvPr id="37" name="Text 35"/>
          <p:cNvSpPr/>
          <p:nvPr/>
        </p:nvSpPr>
        <p:spPr>
          <a:xfrm>
            <a:off x="7069373" y="5168345"/>
            <a:ext cx="3703320" cy="347472"/>
          </a:xfrm>
          <a:prstGeom prst="rect">
            <a:avLst/>
          </a:prstGeom>
          <a:noFill/>
          <a:ln/>
        </p:spPr>
        <p:txBody>
          <a:bodyPr wrap="square" lIns="0" tIns="0" rIns="0" bIns="0" rtlCol="0" anchor="ctr">
            <a:noAutofit/>
          </a:bodyPr>
          <a:lstStyle/>
          <a:p>
            <a:pPr marL="0" indent="0">
              <a:buNone/>
            </a:pPr>
            <a:r>
              <a:rPr lang="en-US" sz="1600">
                <a:solidFill>
                  <a:srgbClr val="17212B"/>
                </a:solidFill>
              </a:rPr>
              <a:t>Connect buyer payment, proceeds, and reconciliation.</a:t>
            </a:r>
            <a:endParaRPr lang="en-US" sz="1600"/>
          </a:p>
        </p:txBody>
      </p:sp>
      <p:sp>
        <p:nvSpPr>
          <p:cNvPr id="38" name="Text 36"/>
          <p:cNvSpPr/>
          <p:nvPr/>
        </p:nvSpPr>
        <p:spPr>
          <a:xfrm>
            <a:off x="502920" y="6272784"/>
            <a:ext cx="11155680" cy="201168"/>
          </a:xfrm>
          <a:prstGeom prst="rect">
            <a:avLst/>
          </a:prstGeom>
          <a:noFill/>
          <a:ln/>
        </p:spPr>
        <p:txBody>
          <a:bodyPr wrap="square" lIns="0" tIns="0" rIns="0" bIns="0" rtlCol="0" anchor="ctr"/>
          <a:lstStyle/>
          <a:p>
            <a:pPr marL="0" indent="0">
              <a:buNone/>
            </a:pPr>
            <a:r>
              <a:rPr lang="en-US" sz="1000">
                <a:solidFill>
                  <a:srgbClr val="5B6770"/>
                </a:solidFill>
              </a:rPr>
              <a:t>Accountability is not a slogan. It is a system of documented decisions and accessible records.</a:t>
            </a:r>
            <a:endParaRPr lang="en-US" sz="1000"/>
          </a:p>
        </p:txBody>
      </p:sp>
      <p:sp>
        <p:nvSpPr>
          <p:cNvPr id="39"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6</a:t>
            </a:fld>
            <a:endParaRPr lang="en-US"/>
          </a:p>
        </p:txBody>
      </p:sp>
      <p:pic>
        <p:nvPicPr>
          <p:cNvPr id="40" name="Picture 39">
            <a:extLst>
              <a:ext uri="{FF2B5EF4-FFF2-40B4-BE49-F238E27FC236}">
                <a16:creationId xmlns:a16="http://schemas.microsoft.com/office/drawing/2014/main" id="{8EFB34AA-097D-8765-B3C8-B4725DAB3F4F}"/>
              </a:ext>
            </a:extLst>
          </p:cNvPr>
          <p:cNvPicPr>
            <a:picLocks noChangeAspect="1"/>
          </p:cNvPicPr>
          <p:nvPr/>
        </p:nvPicPr>
        <p:blipFill>
          <a:blip r:embed="rId3"/>
          <a:srcRect l="332" t="33200" r="5690" b="32400"/>
          <a:stretch>
            <a:fillRect/>
          </a:stretch>
        </p:blipFill>
        <p:spPr>
          <a:xfrm>
            <a:off x="338329" y="259443"/>
            <a:ext cx="979726" cy="172599"/>
          </a:xfrm>
          <a:prstGeom prst="rect">
            <a:avLst/>
          </a:prstGeom>
        </p:spPr>
      </p:pic>
      <p:pic>
        <p:nvPicPr>
          <p:cNvPr id="41" name="Picture 40" descr="Homepage National Special Districts Association">
            <a:extLst>
              <a:ext uri="{FF2B5EF4-FFF2-40B4-BE49-F238E27FC236}">
                <a16:creationId xmlns:a16="http://schemas.microsoft.com/office/drawing/2014/main" id="{BFCCA425-1CD2-86B3-96C8-4D51DB2B6509}"/>
              </a:ext>
            </a:extLst>
          </p:cNvPr>
          <p:cNvPicPr>
            <a:picLocks noChangeAspect="1"/>
          </p:cNvPicPr>
          <p:nvPr/>
        </p:nvPicPr>
        <p:blipFill>
          <a:blip r:embed="rId4"/>
          <a:stretch>
            <a:fillRect/>
          </a:stretch>
        </p:blipFill>
        <p:spPr>
          <a:xfrm>
            <a:off x="10996309" y="225407"/>
            <a:ext cx="857362" cy="2926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169164"/>
            <a:ext cx="7955280" cy="320040"/>
          </a:xfrm>
          <a:prstGeom prst="rect">
            <a:avLst/>
          </a:prstGeom>
          <a:noFill/>
          <a:ln/>
        </p:spPr>
        <p:txBody>
          <a:bodyPr wrap="square" lIns="0" tIns="0" rIns="0" bIns="0" rtlCol="0" anchor="ctr"/>
          <a:lstStyle/>
          <a:p>
            <a:pPr marL="0" indent="0">
              <a:buNone/>
            </a:pPr>
            <a:r>
              <a:rPr lang="en-US" sz="1700" b="1">
                <a:solidFill>
                  <a:schemeClr val="tx2"/>
                </a:solidFill>
                <a:latin typeface="Aptos Display" pitchFamily="34" charset="0"/>
                <a:ea typeface="Aptos Display" pitchFamily="34" charset="-122"/>
                <a:cs typeface="Aptos Display" pitchFamily="34" charset="-120"/>
              </a:rPr>
              <a:t>From surplus to community value</a:t>
            </a:r>
            <a:endParaRPr lang="en-US" sz="1700">
              <a:solidFill>
                <a:schemeClr val="tx2"/>
              </a:solidFill>
            </a:endParaRPr>
          </a:p>
        </p:txBody>
      </p:sp>
      <p:pic>
        <p:nvPicPr>
          <p:cNvPr id="8" name="Image 0" descr="/mnt/data/7d96f576c4.png"/>
          <p:cNvPicPr>
            <a:picLocks noChangeAspect="1"/>
          </p:cNvPicPr>
          <p:nvPr/>
        </p:nvPicPr>
        <p:blipFill>
          <a:blip r:embed="rId3"/>
          <a:srcRect l="13914" r="13914" b="22569"/>
          <a:stretch>
            <a:fillRect/>
          </a:stretch>
        </p:blipFill>
        <p:spPr>
          <a:xfrm>
            <a:off x="502920" y="1229190"/>
            <a:ext cx="5394960" cy="3858768"/>
          </a:xfrm>
          <a:prstGeom prst="rect">
            <a:avLst/>
          </a:prstGeom>
        </p:spPr>
      </p:pic>
      <p:sp>
        <p:nvSpPr>
          <p:cNvPr id="9" name="Shape 6"/>
          <p:cNvSpPr/>
          <p:nvPr/>
        </p:nvSpPr>
        <p:spPr>
          <a:xfrm>
            <a:off x="6145970" y="1370398"/>
            <a:ext cx="5633634" cy="859536"/>
          </a:xfrm>
          <a:prstGeom prst="roundRect">
            <a:avLst>
              <a:gd name="adj" fmla="val 8511"/>
            </a:avLst>
          </a:prstGeom>
          <a:solidFill>
            <a:srgbClr val="FFFFFF"/>
          </a:solidFill>
          <a:ln w="12700">
            <a:solidFill>
              <a:srgbClr val="D9E4EE"/>
            </a:solidFill>
            <a:prstDash val="solid"/>
          </a:ln>
          <a:effectLst>
            <a:outerShdw blurRad="12700" dist="12700" dir="2700000" algn="bl" rotWithShape="0">
              <a:srgbClr val="000000">
                <a:alpha val="8000"/>
              </a:srgbClr>
            </a:outerShdw>
          </a:effectLst>
        </p:spPr>
        <p:txBody>
          <a:bodyPr/>
          <a:lstStyle/>
          <a:p>
            <a:endParaRPr lang="en-US"/>
          </a:p>
        </p:txBody>
      </p:sp>
      <p:sp>
        <p:nvSpPr>
          <p:cNvPr id="10" name="Shape 7"/>
          <p:cNvSpPr/>
          <p:nvPr/>
        </p:nvSpPr>
        <p:spPr>
          <a:xfrm>
            <a:off x="6145970" y="1370398"/>
            <a:ext cx="146304" cy="859536"/>
          </a:xfrm>
          <a:prstGeom prst="rect">
            <a:avLst/>
          </a:prstGeom>
          <a:solidFill>
            <a:srgbClr val="2E7D32"/>
          </a:solidFill>
          <a:ln w="12700">
            <a:solidFill>
              <a:srgbClr val="2E7D32"/>
            </a:solidFill>
            <a:prstDash val="solid"/>
          </a:ln>
        </p:spPr>
        <p:txBody>
          <a:bodyPr/>
          <a:lstStyle/>
          <a:p>
            <a:endParaRPr lang="en-US"/>
          </a:p>
        </p:txBody>
      </p:sp>
      <p:sp>
        <p:nvSpPr>
          <p:cNvPr id="11" name="Text 8"/>
          <p:cNvSpPr/>
          <p:nvPr/>
        </p:nvSpPr>
        <p:spPr>
          <a:xfrm>
            <a:off x="6475154" y="1546682"/>
            <a:ext cx="4297680" cy="201168"/>
          </a:xfrm>
          <a:prstGeom prst="rect">
            <a:avLst/>
          </a:prstGeom>
          <a:noFill/>
          <a:ln/>
        </p:spPr>
        <p:txBody>
          <a:bodyPr wrap="square" lIns="0" tIns="0" rIns="0" bIns="0" rtlCol="0" anchor="ctr"/>
          <a:lstStyle/>
          <a:p>
            <a:pPr marL="0" indent="0">
              <a:buNone/>
            </a:pPr>
            <a:r>
              <a:rPr lang="en-US" sz="2000" b="1">
                <a:solidFill>
                  <a:schemeClr val="tx2"/>
                </a:solidFill>
              </a:rPr>
              <a:t>Revenue recovery</a:t>
            </a:r>
            <a:endParaRPr lang="en-US" sz="2000">
              <a:solidFill>
                <a:schemeClr val="tx2"/>
              </a:solidFill>
            </a:endParaRPr>
          </a:p>
        </p:txBody>
      </p:sp>
      <p:sp>
        <p:nvSpPr>
          <p:cNvPr id="12" name="Text 9"/>
          <p:cNvSpPr/>
          <p:nvPr/>
        </p:nvSpPr>
        <p:spPr>
          <a:xfrm>
            <a:off x="6475154" y="1830146"/>
            <a:ext cx="5304450" cy="228600"/>
          </a:xfrm>
          <a:prstGeom prst="rect">
            <a:avLst/>
          </a:prstGeom>
          <a:noFill/>
          <a:ln/>
        </p:spPr>
        <p:txBody>
          <a:bodyPr wrap="square" lIns="0" tIns="0" rIns="0" bIns="0" rtlCol="0" anchor="ctr">
            <a:noAutofit/>
          </a:bodyPr>
          <a:lstStyle/>
          <a:p>
            <a:pPr marL="0" indent="0">
              <a:buNone/>
            </a:pPr>
            <a:r>
              <a:rPr lang="en-US" sz="1600">
                <a:solidFill>
                  <a:srgbClr val="17212B"/>
                </a:solidFill>
              </a:rPr>
              <a:t>Funds returned to district priorities instead of idle inventory.</a:t>
            </a:r>
            <a:endParaRPr lang="en-US" sz="1600"/>
          </a:p>
        </p:txBody>
      </p:sp>
      <p:sp>
        <p:nvSpPr>
          <p:cNvPr id="13" name="Shape 10"/>
          <p:cNvSpPr/>
          <p:nvPr/>
        </p:nvSpPr>
        <p:spPr>
          <a:xfrm>
            <a:off x="6145970" y="2615780"/>
            <a:ext cx="5633634" cy="859536"/>
          </a:xfrm>
          <a:prstGeom prst="roundRect">
            <a:avLst>
              <a:gd name="adj" fmla="val 8511"/>
            </a:avLst>
          </a:prstGeom>
          <a:solidFill>
            <a:srgbClr val="FFFFFF"/>
          </a:solidFill>
          <a:ln w="12700">
            <a:solidFill>
              <a:srgbClr val="D9E4EE"/>
            </a:solidFill>
            <a:prstDash val="solid"/>
          </a:ln>
          <a:effectLst>
            <a:outerShdw blurRad="12700" dist="12700" dir="2700000" algn="bl" rotWithShape="0">
              <a:srgbClr val="000000">
                <a:alpha val="8000"/>
              </a:srgbClr>
            </a:outerShdw>
          </a:effectLst>
        </p:spPr>
        <p:txBody>
          <a:bodyPr/>
          <a:lstStyle/>
          <a:p>
            <a:endParaRPr lang="en-US"/>
          </a:p>
        </p:txBody>
      </p:sp>
      <p:sp>
        <p:nvSpPr>
          <p:cNvPr id="14" name="Shape 11"/>
          <p:cNvSpPr/>
          <p:nvPr/>
        </p:nvSpPr>
        <p:spPr>
          <a:xfrm>
            <a:off x="6145970" y="2615780"/>
            <a:ext cx="146304" cy="859536"/>
          </a:xfrm>
          <a:prstGeom prst="rect">
            <a:avLst/>
          </a:prstGeom>
          <a:solidFill>
            <a:srgbClr val="0E6F7A"/>
          </a:solidFill>
          <a:ln w="12700">
            <a:solidFill>
              <a:srgbClr val="0E6F7A"/>
            </a:solidFill>
            <a:prstDash val="solid"/>
          </a:ln>
        </p:spPr>
        <p:txBody>
          <a:bodyPr/>
          <a:lstStyle/>
          <a:p>
            <a:endParaRPr lang="en-US"/>
          </a:p>
        </p:txBody>
      </p:sp>
      <p:sp>
        <p:nvSpPr>
          <p:cNvPr id="15" name="Text 12"/>
          <p:cNvSpPr/>
          <p:nvPr/>
        </p:nvSpPr>
        <p:spPr>
          <a:xfrm>
            <a:off x="6475154" y="2792064"/>
            <a:ext cx="4297680" cy="201168"/>
          </a:xfrm>
          <a:prstGeom prst="rect">
            <a:avLst/>
          </a:prstGeom>
          <a:noFill/>
          <a:ln/>
        </p:spPr>
        <p:txBody>
          <a:bodyPr wrap="square" lIns="0" tIns="0" rIns="0" bIns="0" rtlCol="0" anchor="ctr"/>
          <a:lstStyle/>
          <a:p>
            <a:pPr marL="0" indent="0">
              <a:buNone/>
            </a:pPr>
            <a:r>
              <a:rPr lang="en-US" sz="2000" b="1">
                <a:solidFill>
                  <a:schemeClr val="tx2"/>
                </a:solidFill>
              </a:rPr>
              <a:t>Space reclaimed</a:t>
            </a:r>
            <a:endParaRPr lang="en-US" sz="2000">
              <a:solidFill>
                <a:schemeClr val="tx2"/>
              </a:solidFill>
            </a:endParaRPr>
          </a:p>
        </p:txBody>
      </p:sp>
      <p:sp>
        <p:nvSpPr>
          <p:cNvPr id="16" name="Text 13"/>
          <p:cNvSpPr/>
          <p:nvPr/>
        </p:nvSpPr>
        <p:spPr>
          <a:xfrm>
            <a:off x="6475154" y="3075528"/>
            <a:ext cx="5304450" cy="228600"/>
          </a:xfrm>
          <a:prstGeom prst="rect">
            <a:avLst/>
          </a:prstGeom>
          <a:noFill/>
          <a:ln/>
        </p:spPr>
        <p:txBody>
          <a:bodyPr wrap="square" lIns="0" tIns="0" rIns="0" bIns="0" rtlCol="0" anchor="ctr">
            <a:noAutofit/>
          </a:bodyPr>
          <a:lstStyle/>
          <a:p>
            <a:pPr marL="0" indent="0">
              <a:buNone/>
            </a:pPr>
            <a:r>
              <a:rPr lang="en-US" sz="1600">
                <a:solidFill>
                  <a:srgbClr val="17212B"/>
                </a:solidFill>
              </a:rPr>
              <a:t>Yards, shops, and storage areas become useful again.</a:t>
            </a:r>
            <a:endParaRPr lang="en-US" sz="1600"/>
          </a:p>
        </p:txBody>
      </p:sp>
      <p:sp>
        <p:nvSpPr>
          <p:cNvPr id="17" name="Shape 14"/>
          <p:cNvSpPr/>
          <p:nvPr/>
        </p:nvSpPr>
        <p:spPr>
          <a:xfrm>
            <a:off x="6145970" y="3861162"/>
            <a:ext cx="5633634" cy="859536"/>
          </a:xfrm>
          <a:prstGeom prst="roundRect">
            <a:avLst>
              <a:gd name="adj" fmla="val 8511"/>
            </a:avLst>
          </a:prstGeom>
          <a:solidFill>
            <a:srgbClr val="FFFFFF"/>
          </a:solidFill>
          <a:ln w="12700">
            <a:solidFill>
              <a:srgbClr val="D9E4EE"/>
            </a:solidFill>
            <a:prstDash val="solid"/>
          </a:ln>
          <a:effectLst>
            <a:outerShdw blurRad="12700" dist="12700" dir="2700000" algn="bl" rotWithShape="0">
              <a:srgbClr val="000000">
                <a:alpha val="8000"/>
              </a:srgbClr>
            </a:outerShdw>
          </a:effectLst>
        </p:spPr>
        <p:txBody>
          <a:bodyPr/>
          <a:lstStyle/>
          <a:p>
            <a:endParaRPr lang="en-US"/>
          </a:p>
        </p:txBody>
      </p:sp>
      <p:sp>
        <p:nvSpPr>
          <p:cNvPr id="18" name="Shape 15"/>
          <p:cNvSpPr/>
          <p:nvPr/>
        </p:nvSpPr>
        <p:spPr>
          <a:xfrm>
            <a:off x="6145970" y="3861162"/>
            <a:ext cx="146304" cy="859536"/>
          </a:xfrm>
          <a:prstGeom prst="rect">
            <a:avLst/>
          </a:prstGeom>
          <a:solidFill>
            <a:srgbClr val="0B5CAB"/>
          </a:solidFill>
          <a:ln w="12700">
            <a:solidFill>
              <a:srgbClr val="0B5CAB"/>
            </a:solidFill>
            <a:prstDash val="solid"/>
          </a:ln>
        </p:spPr>
        <p:txBody>
          <a:bodyPr/>
          <a:lstStyle/>
          <a:p>
            <a:endParaRPr lang="en-US"/>
          </a:p>
        </p:txBody>
      </p:sp>
      <p:sp>
        <p:nvSpPr>
          <p:cNvPr id="19" name="Text 16"/>
          <p:cNvSpPr/>
          <p:nvPr/>
        </p:nvSpPr>
        <p:spPr>
          <a:xfrm>
            <a:off x="6475154" y="4037446"/>
            <a:ext cx="4297680" cy="201168"/>
          </a:xfrm>
          <a:prstGeom prst="rect">
            <a:avLst/>
          </a:prstGeom>
          <a:noFill/>
          <a:ln/>
        </p:spPr>
        <p:txBody>
          <a:bodyPr wrap="square" lIns="0" tIns="0" rIns="0" bIns="0" rtlCol="0" anchor="ctr"/>
          <a:lstStyle/>
          <a:p>
            <a:pPr marL="0" indent="0">
              <a:buNone/>
            </a:pPr>
            <a:r>
              <a:rPr lang="en-US" sz="2000" b="1">
                <a:solidFill>
                  <a:schemeClr val="tx2"/>
                </a:solidFill>
              </a:rPr>
              <a:t>Sustainability</a:t>
            </a:r>
            <a:endParaRPr lang="en-US" sz="2000">
              <a:solidFill>
                <a:schemeClr val="tx2"/>
              </a:solidFill>
            </a:endParaRPr>
          </a:p>
        </p:txBody>
      </p:sp>
      <p:sp>
        <p:nvSpPr>
          <p:cNvPr id="20" name="Text 17"/>
          <p:cNvSpPr/>
          <p:nvPr/>
        </p:nvSpPr>
        <p:spPr>
          <a:xfrm>
            <a:off x="6475154" y="4320910"/>
            <a:ext cx="5304450" cy="228600"/>
          </a:xfrm>
          <a:prstGeom prst="rect">
            <a:avLst/>
          </a:prstGeom>
          <a:noFill/>
          <a:ln/>
        </p:spPr>
        <p:txBody>
          <a:bodyPr wrap="square" lIns="0" tIns="0" rIns="0" bIns="0" rtlCol="0" anchor="ctr">
            <a:noAutofit/>
          </a:bodyPr>
          <a:lstStyle/>
          <a:p>
            <a:pPr marL="0" indent="0">
              <a:buNone/>
            </a:pPr>
            <a:r>
              <a:rPr lang="en-US" sz="1600">
                <a:solidFill>
                  <a:srgbClr val="17212B"/>
                </a:solidFill>
              </a:rPr>
              <a:t>Reuse and resale can reduce waste and extend asset life.</a:t>
            </a:r>
            <a:endParaRPr lang="en-US" sz="1600"/>
          </a:p>
        </p:txBody>
      </p:sp>
      <p:sp>
        <p:nvSpPr>
          <p:cNvPr id="21" name="Shape 18"/>
          <p:cNvSpPr/>
          <p:nvPr/>
        </p:nvSpPr>
        <p:spPr>
          <a:xfrm>
            <a:off x="6145970" y="5061574"/>
            <a:ext cx="5633634" cy="859536"/>
          </a:xfrm>
          <a:prstGeom prst="roundRect">
            <a:avLst>
              <a:gd name="adj" fmla="val 8511"/>
            </a:avLst>
          </a:prstGeom>
          <a:solidFill>
            <a:srgbClr val="FFFFFF"/>
          </a:solidFill>
          <a:ln w="12700">
            <a:solidFill>
              <a:srgbClr val="D9E4EE"/>
            </a:solidFill>
            <a:prstDash val="solid"/>
          </a:ln>
          <a:effectLst>
            <a:outerShdw blurRad="12700" dist="12700" dir="2700000" algn="bl" rotWithShape="0">
              <a:srgbClr val="000000">
                <a:alpha val="8000"/>
              </a:srgbClr>
            </a:outerShdw>
          </a:effectLst>
        </p:spPr>
        <p:txBody>
          <a:bodyPr/>
          <a:lstStyle/>
          <a:p>
            <a:endParaRPr lang="en-US"/>
          </a:p>
        </p:txBody>
      </p:sp>
      <p:sp>
        <p:nvSpPr>
          <p:cNvPr id="22" name="Shape 19"/>
          <p:cNvSpPr/>
          <p:nvPr/>
        </p:nvSpPr>
        <p:spPr>
          <a:xfrm>
            <a:off x="6145970" y="5061574"/>
            <a:ext cx="146304" cy="859536"/>
          </a:xfrm>
          <a:prstGeom prst="rect">
            <a:avLst/>
          </a:prstGeom>
          <a:solidFill>
            <a:srgbClr val="F2B84B"/>
          </a:solidFill>
          <a:ln w="12700">
            <a:solidFill>
              <a:srgbClr val="F2B84B"/>
            </a:solidFill>
            <a:prstDash val="solid"/>
          </a:ln>
        </p:spPr>
        <p:txBody>
          <a:bodyPr/>
          <a:lstStyle/>
          <a:p>
            <a:endParaRPr lang="en-US"/>
          </a:p>
        </p:txBody>
      </p:sp>
      <p:sp>
        <p:nvSpPr>
          <p:cNvPr id="23" name="Text 20"/>
          <p:cNvSpPr/>
          <p:nvPr/>
        </p:nvSpPr>
        <p:spPr>
          <a:xfrm>
            <a:off x="6475154" y="5237858"/>
            <a:ext cx="4297680" cy="201168"/>
          </a:xfrm>
          <a:prstGeom prst="rect">
            <a:avLst/>
          </a:prstGeom>
          <a:noFill/>
          <a:ln/>
        </p:spPr>
        <p:txBody>
          <a:bodyPr wrap="square" lIns="0" tIns="0" rIns="0" bIns="0" rtlCol="0" anchor="ctr"/>
          <a:lstStyle/>
          <a:p>
            <a:pPr marL="0" indent="0">
              <a:buNone/>
            </a:pPr>
            <a:r>
              <a:rPr lang="en-US" sz="2000" b="1">
                <a:solidFill>
                  <a:schemeClr val="tx2"/>
                </a:solidFill>
              </a:rPr>
              <a:t>Public confidence</a:t>
            </a:r>
            <a:endParaRPr lang="en-US" sz="2000">
              <a:solidFill>
                <a:schemeClr val="tx2"/>
              </a:solidFill>
            </a:endParaRPr>
          </a:p>
        </p:txBody>
      </p:sp>
      <p:sp>
        <p:nvSpPr>
          <p:cNvPr id="24" name="Text 21"/>
          <p:cNvSpPr/>
          <p:nvPr/>
        </p:nvSpPr>
        <p:spPr>
          <a:xfrm>
            <a:off x="6475154" y="5521322"/>
            <a:ext cx="5304450" cy="228600"/>
          </a:xfrm>
          <a:prstGeom prst="rect">
            <a:avLst/>
          </a:prstGeom>
          <a:noFill/>
          <a:ln/>
        </p:spPr>
        <p:txBody>
          <a:bodyPr wrap="square" lIns="0" tIns="0" rIns="0" bIns="0" rtlCol="0" anchor="ctr">
            <a:noAutofit/>
          </a:bodyPr>
          <a:lstStyle/>
          <a:p>
            <a:pPr marL="0" indent="0">
              <a:buNone/>
            </a:pPr>
            <a:r>
              <a:rPr lang="en-US" sz="1600">
                <a:solidFill>
                  <a:srgbClr val="17212B"/>
                </a:solidFill>
              </a:rPr>
              <a:t>Open competition and records help build trust.</a:t>
            </a:r>
            <a:endParaRPr lang="en-US" sz="1600"/>
          </a:p>
        </p:txBody>
      </p:sp>
      <p:sp>
        <p:nvSpPr>
          <p:cNvPr id="25" name="Text 22"/>
          <p:cNvSpPr/>
          <p:nvPr/>
        </p:nvSpPr>
        <p:spPr>
          <a:xfrm>
            <a:off x="945860" y="5455742"/>
            <a:ext cx="4509079" cy="384048"/>
          </a:xfrm>
          <a:prstGeom prst="rect">
            <a:avLst/>
          </a:prstGeom>
          <a:noFill/>
          <a:ln/>
        </p:spPr>
        <p:txBody>
          <a:bodyPr wrap="square" lIns="0" tIns="0" rIns="0" bIns="0" rtlCol="0" anchor="ctr"/>
          <a:lstStyle/>
          <a:p>
            <a:pPr marL="0" indent="0" algn="ctr">
              <a:buNone/>
            </a:pPr>
            <a:r>
              <a:rPr lang="en-US" sz="2400" b="1">
                <a:solidFill>
                  <a:srgbClr val="0E6F7A"/>
                </a:solidFill>
              </a:rPr>
              <a:t>“Surplus should create value, not waste.”</a:t>
            </a:r>
            <a:endParaRPr lang="en-US" sz="2400"/>
          </a:p>
        </p:txBody>
      </p:sp>
      <p:sp>
        <p:nvSpPr>
          <p:cNvPr id="26"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7</a:t>
            </a:fld>
            <a:endParaRPr lang="en-US"/>
          </a:p>
        </p:txBody>
      </p:sp>
      <p:pic>
        <p:nvPicPr>
          <p:cNvPr id="27" name="Picture 26">
            <a:extLst>
              <a:ext uri="{FF2B5EF4-FFF2-40B4-BE49-F238E27FC236}">
                <a16:creationId xmlns:a16="http://schemas.microsoft.com/office/drawing/2014/main" id="{C6940891-5687-4CE6-C46D-6C08B12B6A8E}"/>
              </a:ext>
            </a:extLst>
          </p:cNvPr>
          <p:cNvPicPr>
            <a:picLocks noChangeAspect="1"/>
          </p:cNvPicPr>
          <p:nvPr/>
        </p:nvPicPr>
        <p:blipFill>
          <a:blip r:embed="rId4"/>
          <a:srcRect l="332" t="33200" r="5690" b="32400"/>
          <a:stretch>
            <a:fillRect/>
          </a:stretch>
        </p:blipFill>
        <p:spPr>
          <a:xfrm>
            <a:off x="338329" y="259443"/>
            <a:ext cx="979726" cy="172599"/>
          </a:xfrm>
          <a:prstGeom prst="rect">
            <a:avLst/>
          </a:prstGeom>
        </p:spPr>
      </p:pic>
      <p:pic>
        <p:nvPicPr>
          <p:cNvPr id="28" name="Picture 27" descr="Homepage National Special Districts Association">
            <a:extLst>
              <a:ext uri="{FF2B5EF4-FFF2-40B4-BE49-F238E27FC236}">
                <a16:creationId xmlns:a16="http://schemas.microsoft.com/office/drawing/2014/main" id="{E70B7685-BFEE-D79C-E538-299B3202716B}"/>
              </a:ext>
            </a:extLst>
          </p:cNvPr>
          <p:cNvPicPr>
            <a:picLocks noChangeAspect="1"/>
          </p:cNvPicPr>
          <p:nvPr/>
        </p:nvPicPr>
        <p:blipFill>
          <a:blip r:embed="rId5"/>
          <a:stretch>
            <a:fillRect/>
          </a:stretch>
        </p:blipFill>
        <p:spPr>
          <a:xfrm>
            <a:off x="10996309" y="225407"/>
            <a:ext cx="857362" cy="2926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1" cy="1"/>
          <a:chOff x="0" y="0"/>
          <a:chExt cx="1" cy="1"/>
        </a:xfrm>
      </p:grpSpPr>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184678"/>
            <a:ext cx="7955280" cy="320040"/>
          </a:xfrm>
          <a:prstGeom prst="rect">
            <a:avLst/>
          </a:prstGeom>
          <a:noFill/>
          <a:ln/>
        </p:spPr>
        <p:txBody>
          <a:bodyPr wrap="square" lIns="0" tIns="0" rIns="0" bIns="0" rtlCol="0" anchor="ctr"/>
          <a:lstStyle/>
          <a:p>
            <a:pPr marL="0" indent="0">
              <a:buNone/>
            </a:pPr>
            <a:r>
              <a:rPr lang="en-US" sz="1700" b="1">
                <a:solidFill>
                  <a:srgbClr val="0A2D4D"/>
                </a:solidFill>
                <a:latin typeface="Aptos Display" pitchFamily="34" charset="0"/>
                <a:ea typeface="Aptos Display" pitchFamily="34" charset="-122"/>
                <a:cs typeface="Aptos Display" pitchFamily="34" charset="-120"/>
              </a:rPr>
              <a:t>Auction example 1: Modernizing a water district surplus program</a:t>
            </a:r>
            <a:endParaRPr lang="en-US" sz="1700"/>
          </a:p>
        </p:txBody>
      </p:sp>
      <p:sp>
        <p:nvSpPr>
          <p:cNvPr id="8" name="Shape 6"/>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p:cNvSpPr/>
          <p:nvPr/>
        </p:nvSpPr>
        <p:spPr>
          <a:xfrm>
            <a:off x="806895" y="1440180"/>
            <a:ext cx="4922520" cy="347472"/>
          </a:xfrm>
          <a:prstGeom prst="rect">
            <a:avLst/>
          </a:prstGeom>
          <a:noFill/>
          <a:ln/>
        </p:spPr>
        <p:txBody>
          <a:bodyPr wrap="square" lIns="0" tIns="0" rIns="0" bIns="0" rtlCol="0" anchor="ctr"/>
          <a:lstStyle/>
          <a:p>
            <a:pPr marL="0" indent="0">
              <a:buNone/>
            </a:pPr>
            <a:r>
              <a:rPr lang="en-US" sz="2400" b="1">
                <a:solidFill>
                  <a:srgbClr val="FFFFFF"/>
                </a:solidFill>
              </a:rPr>
              <a:t>Northern Colorado Water Conservancy District</a:t>
            </a:r>
            <a:endParaRPr lang="en-US" sz="2400"/>
          </a:p>
        </p:txBody>
      </p:sp>
      <p:sp>
        <p:nvSpPr>
          <p:cNvPr id="10" name="Text 8"/>
          <p:cNvSpPr/>
          <p:nvPr/>
        </p:nvSpPr>
        <p:spPr>
          <a:xfrm>
            <a:off x="5027684" y="1389809"/>
            <a:ext cx="1645920" cy="182880"/>
          </a:xfrm>
          <a:prstGeom prst="rect">
            <a:avLst/>
          </a:prstGeom>
          <a:noFill/>
          <a:ln/>
        </p:spPr>
        <p:txBody>
          <a:bodyPr wrap="square" lIns="0" tIns="0" rIns="0" bIns="0" rtlCol="0" anchor="ctr"/>
          <a:lstStyle/>
          <a:p>
            <a:pPr marL="0" indent="0">
              <a:buNone/>
            </a:pPr>
            <a:r>
              <a:rPr lang="en-US">
                <a:solidFill>
                  <a:schemeClr val="accent3">
                    <a:lumMod val="60000"/>
                    <a:lumOff val="40000"/>
                  </a:schemeClr>
                </a:solidFill>
              </a:rPr>
              <a:t>What this shows</a:t>
            </a:r>
          </a:p>
        </p:txBody>
      </p:sp>
      <p:sp>
        <p:nvSpPr>
          <p:cNvPr id="11" name="Text 9"/>
          <p:cNvSpPr/>
          <p:nvPr/>
        </p:nvSpPr>
        <p:spPr>
          <a:xfrm>
            <a:off x="5027684" y="1654985"/>
            <a:ext cx="5226918" cy="329184"/>
          </a:xfrm>
          <a:prstGeom prst="rect">
            <a:avLst/>
          </a:prstGeom>
          <a:noFill/>
          <a:ln/>
        </p:spPr>
        <p:txBody>
          <a:bodyPr wrap="square" lIns="0" tIns="0" rIns="0" bIns="0" rtlCol="0" anchor="ctr">
            <a:noAutofit/>
          </a:bodyPr>
          <a:lstStyle/>
          <a:p>
            <a:pPr marL="0" indent="0">
              <a:buNone/>
            </a:pPr>
            <a:r>
              <a:rPr lang="en-US" b="1">
                <a:solidFill>
                  <a:srgbClr val="FFFFFF"/>
                </a:solidFill>
              </a:rPr>
              <a:t>Modernizing a water district surplus program</a:t>
            </a:r>
            <a:endParaRPr lang="en-US"/>
          </a:p>
        </p:txBody>
      </p:sp>
      <p:pic>
        <p:nvPicPr>
          <p:cNvPr id="12" name="Image 0" descr="/mnt/data/c75edec74d.png"/>
          <p:cNvPicPr>
            <a:picLocks noChangeAspect="1"/>
          </p:cNvPicPr>
          <p:nvPr/>
        </p:nvPicPr>
        <p:blipFill>
          <a:blip r:embed="rId3">
            <a:alphaModFix amt="23000"/>
          </a:blip>
          <a:srcRect t="4135" b="4135"/>
          <a:stretch/>
        </p:blipFill>
        <p:spPr>
          <a:xfrm>
            <a:off x="594360" y="3677160"/>
            <a:ext cx="3611880" cy="2208804"/>
          </a:xfrm>
          <a:prstGeom prst="rect">
            <a:avLst/>
          </a:prstGeom>
        </p:spPr>
      </p:pic>
      <p:sp>
        <p:nvSpPr>
          <p:cNvPr id="13" name="Text 10"/>
          <p:cNvSpPr/>
          <p:nvPr/>
        </p:nvSpPr>
        <p:spPr>
          <a:xfrm>
            <a:off x="1491388" y="2600076"/>
            <a:ext cx="1920240" cy="438912"/>
          </a:xfrm>
          <a:prstGeom prst="rect">
            <a:avLst/>
          </a:prstGeom>
          <a:noFill/>
          <a:ln/>
        </p:spPr>
        <p:txBody>
          <a:bodyPr wrap="square" lIns="0" tIns="0" rIns="0" bIns="0" rtlCol="0" anchor="ctr"/>
          <a:lstStyle/>
          <a:p>
            <a:pPr marL="0" indent="0" algn="ctr">
              <a:buNone/>
            </a:pPr>
            <a:r>
              <a:rPr lang="en-US" sz="4000" b="1">
                <a:solidFill>
                  <a:srgbClr val="0E6F7A"/>
                </a:solidFill>
              </a:rPr>
              <a:t>$1.7M</a:t>
            </a:r>
            <a:endParaRPr lang="en-US" sz="4000"/>
          </a:p>
        </p:txBody>
      </p:sp>
      <p:sp>
        <p:nvSpPr>
          <p:cNvPr id="14" name="Text 11"/>
          <p:cNvSpPr/>
          <p:nvPr/>
        </p:nvSpPr>
        <p:spPr>
          <a:xfrm>
            <a:off x="1445668" y="3075564"/>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surplus asset sales</a:t>
            </a:r>
            <a:endParaRPr lang="en-US" sz="1600"/>
          </a:p>
        </p:txBody>
      </p:sp>
      <p:sp>
        <p:nvSpPr>
          <p:cNvPr id="15" name="Text 12"/>
          <p:cNvSpPr/>
          <p:nvPr/>
        </p:nvSpPr>
        <p:spPr>
          <a:xfrm>
            <a:off x="5132456" y="2600076"/>
            <a:ext cx="1920240" cy="438912"/>
          </a:xfrm>
          <a:prstGeom prst="rect">
            <a:avLst/>
          </a:prstGeom>
          <a:noFill/>
          <a:ln/>
        </p:spPr>
        <p:txBody>
          <a:bodyPr wrap="square" lIns="0" tIns="0" rIns="0" bIns="0" rtlCol="0" anchor="ctr"/>
          <a:lstStyle/>
          <a:p>
            <a:pPr marL="0" indent="0" algn="ctr">
              <a:buNone/>
            </a:pPr>
            <a:r>
              <a:rPr lang="en-US" sz="4000" b="1">
                <a:solidFill>
                  <a:srgbClr val="0B5CAB"/>
                </a:solidFill>
              </a:rPr>
              <a:t>700+</a:t>
            </a:r>
            <a:endParaRPr lang="en-US" sz="4000"/>
          </a:p>
        </p:txBody>
      </p:sp>
      <p:sp>
        <p:nvSpPr>
          <p:cNvPr id="16" name="Text 13"/>
          <p:cNvSpPr/>
          <p:nvPr/>
        </p:nvSpPr>
        <p:spPr>
          <a:xfrm>
            <a:off x="5086736" y="3075564"/>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items sold</a:t>
            </a:r>
            <a:endParaRPr lang="en-US" sz="1600"/>
          </a:p>
        </p:txBody>
      </p:sp>
      <p:sp>
        <p:nvSpPr>
          <p:cNvPr id="17" name="Text 14"/>
          <p:cNvSpPr/>
          <p:nvPr/>
        </p:nvSpPr>
        <p:spPr>
          <a:xfrm>
            <a:off x="8798093" y="2600076"/>
            <a:ext cx="1920240" cy="438912"/>
          </a:xfrm>
          <a:prstGeom prst="rect">
            <a:avLst/>
          </a:prstGeom>
          <a:noFill/>
          <a:ln/>
        </p:spPr>
        <p:txBody>
          <a:bodyPr wrap="square" lIns="0" tIns="0" rIns="0" bIns="0" rtlCol="0" anchor="ctr"/>
          <a:lstStyle/>
          <a:p>
            <a:pPr marL="0" indent="0" algn="ctr">
              <a:buNone/>
            </a:pPr>
            <a:r>
              <a:rPr lang="en-US" sz="4000" b="1">
                <a:solidFill>
                  <a:srgbClr val="2E7D32"/>
                </a:solidFill>
              </a:rPr>
              <a:t>4-week</a:t>
            </a:r>
            <a:endParaRPr lang="en-US" sz="4000"/>
          </a:p>
        </p:txBody>
      </p:sp>
      <p:sp>
        <p:nvSpPr>
          <p:cNvPr id="18" name="Text 15"/>
          <p:cNvSpPr/>
          <p:nvPr/>
        </p:nvSpPr>
        <p:spPr>
          <a:xfrm>
            <a:off x="8752373" y="3075564"/>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average auction cycle</a:t>
            </a:r>
            <a:endParaRPr lang="en-US" sz="1600"/>
          </a:p>
        </p:txBody>
      </p:sp>
      <p:sp>
        <p:nvSpPr>
          <p:cNvPr id="19" name="Shape 16"/>
          <p:cNvSpPr/>
          <p:nvPr/>
        </p:nvSpPr>
        <p:spPr>
          <a:xfrm>
            <a:off x="4756668" y="3703320"/>
            <a:ext cx="6840972" cy="2167128"/>
          </a:xfrm>
          <a:prstGeom prst="roundRect">
            <a:avLst>
              <a:gd name="adj" fmla="val 4211"/>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0" name="Shape 17"/>
          <p:cNvSpPr/>
          <p:nvPr/>
        </p:nvSpPr>
        <p:spPr>
          <a:xfrm>
            <a:off x="4756668" y="3703320"/>
            <a:ext cx="109728" cy="2176744"/>
          </a:xfrm>
          <a:prstGeom prst="rect">
            <a:avLst/>
          </a:prstGeom>
          <a:solidFill>
            <a:srgbClr val="0E6F7A"/>
          </a:solidFill>
          <a:ln w="12700">
            <a:solidFill>
              <a:srgbClr val="0E6F7A"/>
            </a:solidFill>
            <a:prstDash val="solid"/>
          </a:ln>
        </p:spPr>
        <p:txBody>
          <a:bodyPr/>
          <a:lstStyle/>
          <a:p>
            <a:endParaRPr lang="en-US"/>
          </a:p>
        </p:txBody>
      </p:sp>
      <p:sp>
        <p:nvSpPr>
          <p:cNvPr id="21" name="Text 18"/>
          <p:cNvSpPr/>
          <p:nvPr/>
        </p:nvSpPr>
        <p:spPr>
          <a:xfrm>
            <a:off x="5171010" y="3867912"/>
            <a:ext cx="5193792" cy="320040"/>
          </a:xfrm>
          <a:prstGeom prst="rect">
            <a:avLst/>
          </a:prstGeom>
          <a:noFill/>
          <a:ln/>
        </p:spPr>
        <p:txBody>
          <a:bodyPr wrap="square" lIns="0" tIns="0" rIns="0" bIns="0" rtlCol="0" anchor="ctr"/>
          <a:lstStyle/>
          <a:p>
            <a:pPr marL="0" indent="0">
              <a:buNone/>
            </a:pPr>
            <a:r>
              <a:rPr lang="en-US" sz="2400" b="1">
                <a:solidFill>
                  <a:srgbClr val="0A2D4D"/>
                </a:solidFill>
              </a:rPr>
              <a:t>Why it matters</a:t>
            </a:r>
            <a:endParaRPr lang="en-US" sz="2400"/>
          </a:p>
        </p:txBody>
      </p:sp>
      <p:sp>
        <p:nvSpPr>
          <p:cNvPr id="22" name="Shape 19"/>
          <p:cNvSpPr/>
          <p:nvPr/>
        </p:nvSpPr>
        <p:spPr>
          <a:xfrm>
            <a:off x="4985268" y="4484920"/>
            <a:ext cx="73152" cy="73152"/>
          </a:xfrm>
          <a:prstGeom prst="ellipse">
            <a:avLst/>
          </a:prstGeom>
          <a:solidFill>
            <a:srgbClr val="0E6F7A"/>
          </a:solidFill>
          <a:ln w="12700">
            <a:solidFill>
              <a:srgbClr val="0E6F7A"/>
            </a:solidFill>
            <a:prstDash val="solid"/>
          </a:ln>
        </p:spPr>
        <p:txBody>
          <a:bodyPr/>
          <a:lstStyle/>
          <a:p>
            <a:endParaRPr lang="en-US"/>
          </a:p>
        </p:txBody>
      </p:sp>
      <p:sp>
        <p:nvSpPr>
          <p:cNvPr id="23" name="Text 20"/>
          <p:cNvSpPr/>
          <p:nvPr/>
        </p:nvSpPr>
        <p:spPr>
          <a:xfrm>
            <a:off x="5161730" y="4361688"/>
            <a:ext cx="6174943" cy="329184"/>
          </a:xfrm>
          <a:prstGeom prst="rect">
            <a:avLst/>
          </a:prstGeom>
          <a:noFill/>
          <a:ln/>
        </p:spPr>
        <p:txBody>
          <a:bodyPr wrap="square" lIns="0" tIns="0" rIns="0" bIns="0" rtlCol="0" anchor="ctr">
            <a:noAutofit/>
          </a:bodyPr>
          <a:lstStyle/>
          <a:p>
            <a:pPr marL="0" indent="0">
              <a:buNone/>
            </a:pPr>
            <a:r>
              <a:rPr lang="en-US" sz="1600">
                <a:solidFill>
                  <a:srgbClr val="17212B"/>
                </a:solidFill>
              </a:rPr>
              <a:t>Moved from annual county auctions to a more frequent digital model.</a:t>
            </a:r>
            <a:endParaRPr lang="en-US" sz="1600"/>
          </a:p>
        </p:txBody>
      </p:sp>
      <p:sp>
        <p:nvSpPr>
          <p:cNvPr id="24" name="Shape 21"/>
          <p:cNvSpPr/>
          <p:nvPr/>
        </p:nvSpPr>
        <p:spPr>
          <a:xfrm>
            <a:off x="4985268" y="4943428"/>
            <a:ext cx="73152" cy="73152"/>
          </a:xfrm>
          <a:prstGeom prst="ellipse">
            <a:avLst/>
          </a:prstGeom>
          <a:solidFill>
            <a:srgbClr val="0E6F7A"/>
          </a:solidFill>
          <a:ln w="12700">
            <a:solidFill>
              <a:srgbClr val="0E6F7A"/>
            </a:solidFill>
            <a:prstDash val="solid"/>
          </a:ln>
        </p:spPr>
        <p:txBody>
          <a:bodyPr/>
          <a:lstStyle/>
          <a:p>
            <a:endParaRPr lang="en-US"/>
          </a:p>
        </p:txBody>
      </p:sp>
      <p:sp>
        <p:nvSpPr>
          <p:cNvPr id="25" name="Text 22"/>
          <p:cNvSpPr/>
          <p:nvPr/>
        </p:nvSpPr>
        <p:spPr>
          <a:xfrm>
            <a:off x="5161730" y="4820196"/>
            <a:ext cx="6174943" cy="329184"/>
          </a:xfrm>
          <a:prstGeom prst="rect">
            <a:avLst/>
          </a:prstGeom>
          <a:noFill/>
          <a:ln/>
        </p:spPr>
        <p:txBody>
          <a:bodyPr wrap="square" lIns="0" tIns="0" rIns="0" bIns="0" rtlCol="0" anchor="ctr">
            <a:normAutofit/>
          </a:bodyPr>
          <a:lstStyle/>
          <a:p>
            <a:pPr marL="0" indent="0">
              <a:buNone/>
            </a:pPr>
            <a:r>
              <a:rPr lang="en-US" sz="1600">
                <a:solidFill>
                  <a:srgbClr val="17212B"/>
                </a:solidFill>
              </a:rPr>
              <a:t>Funds and storage capacity are recovered faster.</a:t>
            </a:r>
            <a:endParaRPr lang="en-US" sz="1600"/>
          </a:p>
        </p:txBody>
      </p:sp>
      <p:sp>
        <p:nvSpPr>
          <p:cNvPr id="26" name="Shape 23"/>
          <p:cNvSpPr/>
          <p:nvPr/>
        </p:nvSpPr>
        <p:spPr>
          <a:xfrm>
            <a:off x="4985268" y="5401936"/>
            <a:ext cx="73152" cy="73152"/>
          </a:xfrm>
          <a:prstGeom prst="ellipse">
            <a:avLst/>
          </a:prstGeom>
          <a:solidFill>
            <a:srgbClr val="0E6F7A"/>
          </a:solidFill>
          <a:ln w="12700">
            <a:solidFill>
              <a:srgbClr val="0E6F7A"/>
            </a:solidFill>
            <a:prstDash val="solid"/>
          </a:ln>
        </p:spPr>
        <p:txBody>
          <a:bodyPr/>
          <a:lstStyle/>
          <a:p>
            <a:endParaRPr lang="en-US"/>
          </a:p>
        </p:txBody>
      </p:sp>
      <p:sp>
        <p:nvSpPr>
          <p:cNvPr id="27" name="Text 24"/>
          <p:cNvSpPr/>
          <p:nvPr/>
        </p:nvSpPr>
        <p:spPr>
          <a:xfrm>
            <a:off x="5161730" y="5278704"/>
            <a:ext cx="6174943" cy="329184"/>
          </a:xfrm>
          <a:prstGeom prst="rect">
            <a:avLst/>
          </a:prstGeom>
          <a:noFill/>
          <a:ln/>
        </p:spPr>
        <p:txBody>
          <a:bodyPr wrap="square" lIns="0" tIns="0" rIns="0" bIns="0" rtlCol="0" anchor="ctr">
            <a:noAutofit/>
          </a:bodyPr>
          <a:lstStyle/>
          <a:p>
            <a:pPr marL="0" indent="0">
              <a:buNone/>
            </a:pPr>
            <a:r>
              <a:rPr lang="en-US" sz="1600">
                <a:solidFill>
                  <a:srgbClr val="17212B"/>
                </a:solidFill>
              </a:rPr>
              <a:t>Reliability and transparency were identified as key requirements.</a:t>
            </a:r>
            <a:endParaRPr lang="en-US" sz="1600"/>
          </a:p>
        </p:txBody>
      </p:sp>
      <p:sp>
        <p:nvSpPr>
          <p:cNvPr id="29"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8</a:t>
            </a:fld>
            <a:endParaRPr lang="en-US"/>
          </a:p>
        </p:txBody>
      </p:sp>
      <p:pic>
        <p:nvPicPr>
          <p:cNvPr id="30" name="Picture 29">
            <a:extLst>
              <a:ext uri="{FF2B5EF4-FFF2-40B4-BE49-F238E27FC236}">
                <a16:creationId xmlns:a16="http://schemas.microsoft.com/office/drawing/2014/main" id="{DB26BACB-1FFE-3E23-E161-B589625DDF40}"/>
              </a:ext>
            </a:extLst>
          </p:cNvPr>
          <p:cNvPicPr>
            <a:picLocks noChangeAspect="1"/>
          </p:cNvPicPr>
          <p:nvPr/>
        </p:nvPicPr>
        <p:blipFill>
          <a:blip r:embed="rId4"/>
          <a:srcRect l="332" t="33200" r="5690" b="32400"/>
          <a:stretch>
            <a:fillRect/>
          </a:stretch>
        </p:blipFill>
        <p:spPr>
          <a:xfrm>
            <a:off x="338329" y="259443"/>
            <a:ext cx="979726" cy="172599"/>
          </a:xfrm>
          <a:prstGeom prst="rect">
            <a:avLst/>
          </a:prstGeom>
        </p:spPr>
      </p:pic>
      <p:pic>
        <p:nvPicPr>
          <p:cNvPr id="31" name="Picture 30" descr="Homepage National Special Districts Association">
            <a:extLst>
              <a:ext uri="{FF2B5EF4-FFF2-40B4-BE49-F238E27FC236}">
                <a16:creationId xmlns:a16="http://schemas.microsoft.com/office/drawing/2014/main" id="{6BA03C4A-01D7-AA59-11A8-2BC52A7FD644}"/>
              </a:ext>
            </a:extLst>
          </p:cNvPr>
          <p:cNvPicPr>
            <a:picLocks noChangeAspect="1"/>
          </p:cNvPicPr>
          <p:nvPr/>
        </p:nvPicPr>
        <p:blipFill>
          <a:blip r:embed="rId5"/>
          <a:stretch>
            <a:fillRect/>
          </a:stretch>
        </p:blipFill>
        <p:spPr>
          <a:xfrm>
            <a:off x="10996309" y="225407"/>
            <a:ext cx="857362" cy="292608"/>
          </a:xfrm>
          <a:prstGeom prst="rect">
            <a:avLst/>
          </a:prstGeom>
        </p:spPr>
      </p:pic>
      <p:pic>
        <p:nvPicPr>
          <p:cNvPr id="32" name="Picture 31">
            <a:extLst>
              <a:ext uri="{FF2B5EF4-FFF2-40B4-BE49-F238E27FC236}">
                <a16:creationId xmlns:a16="http://schemas.microsoft.com/office/drawing/2014/main" id="{225492AD-3F1B-AEB0-AD38-42A4FB2D85B5}"/>
              </a:ext>
            </a:extLst>
          </p:cNvPr>
          <p:cNvPicPr>
            <a:picLocks noChangeAspect="1"/>
          </p:cNvPicPr>
          <p:nvPr/>
        </p:nvPicPr>
        <p:blipFill>
          <a:blip r:embed="rId6"/>
          <a:stretch>
            <a:fillRect/>
          </a:stretch>
        </p:blipFill>
        <p:spPr>
          <a:xfrm>
            <a:off x="1131421" y="3395314"/>
            <a:ext cx="2699900" cy="2699900"/>
          </a:xfrm>
          <a:prstGeom prst="rect">
            <a:avLst/>
          </a:prstGeom>
        </p:spPr>
      </p:pic>
      <p:sp>
        <p:nvSpPr>
          <p:cNvPr id="3" name="Text 10">
            <a:extLst>
              <a:ext uri="{FF2B5EF4-FFF2-40B4-BE49-F238E27FC236}">
                <a16:creationId xmlns:a16="http://schemas.microsoft.com/office/drawing/2014/main" id="{3BC6274D-690A-CCA2-5AE4-51687BD3FBB7}"/>
              </a:ext>
            </a:extLst>
          </p:cNvPr>
          <p:cNvSpPr/>
          <p:nvPr/>
        </p:nvSpPr>
        <p:spPr>
          <a:xfrm>
            <a:off x="1471015" y="2560320"/>
            <a:ext cx="1920240" cy="438912"/>
          </a:xfrm>
          <a:prstGeom prst="rect">
            <a:avLst/>
          </a:prstGeom>
          <a:noFill/>
          <a:ln/>
        </p:spPr>
        <p:txBody>
          <a:bodyPr wrap="square" lIns="0" tIns="0" rIns="0" bIns="0" rtlCol="0" anchor="ctr"/>
          <a:lstStyle/>
          <a:p>
            <a:pPr marL="0" indent="0" algn="ctr">
              <a:buNone/>
            </a:pPr>
            <a:endParaRPr lang="en-US" sz="4000"/>
          </a:p>
        </p:txBody>
      </p:sp>
      <p:sp>
        <p:nvSpPr>
          <p:cNvPr id="5" name="Text 14">
            <a:extLst>
              <a:ext uri="{FF2B5EF4-FFF2-40B4-BE49-F238E27FC236}">
                <a16:creationId xmlns:a16="http://schemas.microsoft.com/office/drawing/2014/main" id="{BD841BEE-A928-C5F9-BD6F-CB9D7F4DB49C}"/>
              </a:ext>
            </a:extLst>
          </p:cNvPr>
          <p:cNvSpPr/>
          <p:nvPr/>
        </p:nvSpPr>
        <p:spPr>
          <a:xfrm>
            <a:off x="8692859" y="2560320"/>
            <a:ext cx="1920240" cy="438912"/>
          </a:xfrm>
          <a:prstGeom prst="rect">
            <a:avLst/>
          </a:prstGeom>
          <a:noFill/>
          <a:ln/>
        </p:spPr>
        <p:txBody>
          <a:bodyPr wrap="square" lIns="0" tIns="0" rIns="0" bIns="0" rtlCol="0" anchor="ctr"/>
          <a:lstStyle/>
          <a:p>
            <a:pPr marL="0" indent="0" algn="ctr">
              <a:buNone/>
            </a:pPr>
            <a:endParaRPr lang="en-US" sz="4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name="Slide 9">
    <p:spTree>
      <p:nvGrpSpPr>
        <p:cNvPr id="1" name=""/>
        <p:cNvGrpSpPr/>
        <p:nvPr/>
      </p:nvGrpSpPr>
      <p:grpSpPr>
        <a:xfrm>
          <a:off x="0" y="0"/>
          <a:ext cx="1" cy="1"/>
          <a:chOff x="0" y="0"/>
          <a:chExt cx="1" cy="1"/>
        </a:xfrm>
      </p:grpSpPr>
      <p:pic>
        <p:nvPicPr>
          <p:cNvPr id="37" name="Image 0" descr="/mnt/data/c75edec74d.png">
            <a:extLst>
              <a:ext uri="{FF2B5EF4-FFF2-40B4-BE49-F238E27FC236}">
                <a16:creationId xmlns:a16="http://schemas.microsoft.com/office/drawing/2014/main" id="{936C46F5-3B18-5E60-0A6E-02FF781DCC0D}"/>
              </a:ext>
            </a:extLst>
          </p:cNvPr>
          <p:cNvPicPr>
            <a:picLocks noChangeAspect="1"/>
          </p:cNvPicPr>
          <p:nvPr/>
        </p:nvPicPr>
        <p:blipFill>
          <a:blip r:embed="rId3">
            <a:alphaModFix amt="23000"/>
          </a:blip>
          <a:srcRect t="4135" b="4135"/>
          <a:stretch/>
        </p:blipFill>
        <p:spPr>
          <a:xfrm>
            <a:off x="585215" y="3713481"/>
            <a:ext cx="3573695" cy="2185451"/>
          </a:xfrm>
          <a:prstGeom prst="rect">
            <a:avLst/>
          </a:prstGeom>
        </p:spPr>
      </p:pic>
      <p:sp>
        <p:nvSpPr>
          <p:cNvPr id="2" name="Shape 0"/>
          <p:cNvSpPr/>
          <p:nvPr/>
        </p:nvSpPr>
        <p:spPr>
          <a:xfrm>
            <a:off x="0" y="0"/>
            <a:ext cx="12191695" cy="658368"/>
          </a:xfrm>
          <a:prstGeom prst="rect">
            <a:avLst/>
          </a:prstGeom>
          <a:solidFill>
            <a:srgbClr val="FFFFFF"/>
          </a:solidFill>
          <a:ln w="12700">
            <a:solidFill>
              <a:srgbClr val="E6EEF5"/>
            </a:solidFill>
            <a:prstDash val="solid"/>
          </a:ln>
        </p:spPr>
        <p:txBody>
          <a:bodyPr/>
          <a:lstStyle/>
          <a:p>
            <a:endParaRPr lang="en-US"/>
          </a:p>
        </p:txBody>
      </p:sp>
      <p:sp>
        <p:nvSpPr>
          <p:cNvPr id="4" name="Text 2"/>
          <p:cNvSpPr/>
          <p:nvPr/>
        </p:nvSpPr>
        <p:spPr>
          <a:xfrm>
            <a:off x="1920240" y="192024"/>
            <a:ext cx="7955280" cy="320040"/>
          </a:xfrm>
          <a:prstGeom prst="rect">
            <a:avLst/>
          </a:prstGeom>
          <a:noFill/>
          <a:ln/>
        </p:spPr>
        <p:txBody>
          <a:bodyPr wrap="square" lIns="0" tIns="0" rIns="0" bIns="0" rtlCol="0" anchor="ctr"/>
          <a:lstStyle/>
          <a:p>
            <a:pPr marL="0" indent="0">
              <a:buNone/>
            </a:pPr>
            <a:r>
              <a:rPr lang="en-US" sz="1700" b="1">
                <a:solidFill>
                  <a:srgbClr val="0A2D4D"/>
                </a:solidFill>
                <a:latin typeface="Aptos Display" pitchFamily="34" charset="0"/>
                <a:ea typeface="Aptos Display" pitchFamily="34" charset="-122"/>
                <a:cs typeface="Aptos Display" pitchFamily="34" charset="-120"/>
              </a:rPr>
              <a:t>Auction example 2: High-value fire district fleet asset</a:t>
            </a:r>
            <a:endParaRPr lang="en-US" sz="1700"/>
          </a:p>
        </p:txBody>
      </p:sp>
      <p:sp>
        <p:nvSpPr>
          <p:cNvPr id="8" name="Shape 6"/>
          <p:cNvSpPr/>
          <p:nvPr/>
        </p:nvSpPr>
        <p:spPr>
          <a:xfrm>
            <a:off x="594360" y="987552"/>
            <a:ext cx="11018520" cy="1234440"/>
          </a:xfrm>
          <a:prstGeom prst="roundRect">
            <a:avLst>
              <a:gd name="adj" fmla="val 5926"/>
            </a:avLst>
          </a:prstGeom>
          <a:solidFill>
            <a:schemeClr val="tx2"/>
          </a:solidFill>
          <a:ln w="12700">
            <a:solidFill>
              <a:srgbClr val="0A2D4D"/>
            </a:solidFill>
            <a:prstDash val="solid"/>
          </a:ln>
        </p:spPr>
        <p:txBody>
          <a:bodyPr/>
          <a:lstStyle/>
          <a:p>
            <a:endParaRPr lang="en-US"/>
          </a:p>
        </p:txBody>
      </p:sp>
      <p:sp>
        <p:nvSpPr>
          <p:cNvPr id="9" name="Text 7"/>
          <p:cNvSpPr/>
          <p:nvPr/>
        </p:nvSpPr>
        <p:spPr>
          <a:xfrm>
            <a:off x="868680" y="1461371"/>
            <a:ext cx="3768766" cy="347472"/>
          </a:xfrm>
          <a:prstGeom prst="rect">
            <a:avLst/>
          </a:prstGeom>
          <a:noFill/>
          <a:ln/>
        </p:spPr>
        <p:txBody>
          <a:bodyPr wrap="square" lIns="0" tIns="0" rIns="0" bIns="0" rtlCol="0" anchor="ctr"/>
          <a:lstStyle/>
          <a:p>
            <a:pPr marL="0" indent="0">
              <a:buNone/>
            </a:pPr>
            <a:r>
              <a:rPr lang="en-US" sz="2400" b="1">
                <a:solidFill>
                  <a:srgbClr val="FFFFFF"/>
                </a:solidFill>
              </a:rPr>
              <a:t>Umatilla Rural Fire Protection District, Oregon</a:t>
            </a:r>
            <a:endParaRPr lang="en-US" sz="2400"/>
          </a:p>
        </p:txBody>
      </p:sp>
      <p:sp>
        <p:nvSpPr>
          <p:cNvPr id="11" name="Text 9"/>
          <p:cNvSpPr/>
          <p:nvPr/>
        </p:nvSpPr>
        <p:spPr>
          <a:xfrm>
            <a:off x="4935173" y="1665640"/>
            <a:ext cx="3840480" cy="329184"/>
          </a:xfrm>
          <a:prstGeom prst="rect">
            <a:avLst/>
          </a:prstGeom>
          <a:noFill/>
          <a:ln/>
        </p:spPr>
        <p:txBody>
          <a:bodyPr wrap="square" lIns="0" tIns="0" rIns="0" bIns="0" rtlCol="0" anchor="ctr">
            <a:normAutofit/>
          </a:bodyPr>
          <a:lstStyle/>
          <a:p>
            <a:pPr marL="0" indent="0">
              <a:buNone/>
            </a:pPr>
            <a:r>
              <a:rPr lang="en-US" b="1">
                <a:solidFill>
                  <a:srgbClr val="FFFFFF"/>
                </a:solidFill>
              </a:rPr>
              <a:t>High-value fire district fleet asset</a:t>
            </a:r>
            <a:endParaRPr lang="en-US"/>
          </a:p>
        </p:txBody>
      </p:sp>
      <p:sp>
        <p:nvSpPr>
          <p:cNvPr id="13" name="Text 10"/>
          <p:cNvSpPr/>
          <p:nvPr/>
        </p:nvSpPr>
        <p:spPr>
          <a:xfrm>
            <a:off x="1425295" y="2610195"/>
            <a:ext cx="1920240" cy="438912"/>
          </a:xfrm>
          <a:prstGeom prst="rect">
            <a:avLst/>
          </a:prstGeom>
          <a:noFill/>
          <a:ln/>
        </p:spPr>
        <p:txBody>
          <a:bodyPr wrap="square" lIns="0" tIns="0" rIns="0" bIns="0" rtlCol="0" anchor="ctr"/>
          <a:lstStyle/>
          <a:p>
            <a:pPr marL="0" indent="0" algn="ctr">
              <a:buNone/>
            </a:pPr>
            <a:r>
              <a:rPr lang="en-US" sz="4000" b="1">
                <a:solidFill>
                  <a:srgbClr val="D3232A"/>
                </a:solidFill>
              </a:rPr>
              <a:t>$56,250</a:t>
            </a:r>
            <a:endParaRPr lang="en-US" sz="4000"/>
          </a:p>
        </p:txBody>
      </p:sp>
      <p:sp>
        <p:nvSpPr>
          <p:cNvPr id="14" name="Text 11"/>
          <p:cNvSpPr/>
          <p:nvPr/>
        </p:nvSpPr>
        <p:spPr>
          <a:xfrm>
            <a:off x="1379575" y="3085683"/>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sold amount</a:t>
            </a:r>
            <a:endParaRPr lang="en-US" sz="1600"/>
          </a:p>
        </p:txBody>
      </p:sp>
      <p:sp>
        <p:nvSpPr>
          <p:cNvPr id="15" name="Text 12"/>
          <p:cNvSpPr/>
          <p:nvPr/>
        </p:nvSpPr>
        <p:spPr>
          <a:xfrm>
            <a:off x="5098944" y="2610195"/>
            <a:ext cx="1920240" cy="438912"/>
          </a:xfrm>
          <a:prstGeom prst="rect">
            <a:avLst/>
          </a:prstGeom>
          <a:noFill/>
          <a:ln/>
        </p:spPr>
        <p:txBody>
          <a:bodyPr wrap="square" lIns="0" tIns="0" rIns="0" bIns="0" rtlCol="0" anchor="ctr"/>
          <a:lstStyle/>
          <a:p>
            <a:pPr marL="0" indent="0" algn="ctr">
              <a:buNone/>
            </a:pPr>
            <a:r>
              <a:rPr lang="en-US" sz="4000" b="1">
                <a:solidFill>
                  <a:srgbClr val="0B5CAB"/>
                </a:solidFill>
              </a:rPr>
              <a:t>99</a:t>
            </a:r>
            <a:endParaRPr lang="en-US" sz="4000"/>
          </a:p>
        </p:txBody>
      </p:sp>
      <p:sp>
        <p:nvSpPr>
          <p:cNvPr id="16" name="Text 13"/>
          <p:cNvSpPr/>
          <p:nvPr/>
        </p:nvSpPr>
        <p:spPr>
          <a:xfrm>
            <a:off x="5053224" y="3085683"/>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bids</a:t>
            </a:r>
            <a:endParaRPr lang="en-US" sz="1600"/>
          </a:p>
        </p:txBody>
      </p:sp>
      <p:sp>
        <p:nvSpPr>
          <p:cNvPr id="17" name="Text 14"/>
          <p:cNvSpPr/>
          <p:nvPr/>
        </p:nvSpPr>
        <p:spPr>
          <a:xfrm>
            <a:off x="8726873" y="2610195"/>
            <a:ext cx="1920240" cy="438912"/>
          </a:xfrm>
          <a:prstGeom prst="rect">
            <a:avLst/>
          </a:prstGeom>
          <a:noFill/>
          <a:ln/>
        </p:spPr>
        <p:txBody>
          <a:bodyPr wrap="square" lIns="0" tIns="0" rIns="0" bIns="0" rtlCol="0" anchor="ctr"/>
          <a:lstStyle/>
          <a:p>
            <a:pPr marL="0" indent="0" algn="ctr">
              <a:buNone/>
            </a:pPr>
            <a:r>
              <a:rPr lang="en-US" sz="4000" b="1">
                <a:solidFill>
                  <a:srgbClr val="2E7D32"/>
                </a:solidFill>
              </a:rPr>
              <a:t>2019</a:t>
            </a:r>
            <a:endParaRPr lang="en-US" sz="4000"/>
          </a:p>
        </p:txBody>
      </p:sp>
      <p:sp>
        <p:nvSpPr>
          <p:cNvPr id="18" name="Text 15"/>
          <p:cNvSpPr/>
          <p:nvPr/>
        </p:nvSpPr>
        <p:spPr>
          <a:xfrm>
            <a:off x="8681153" y="3085683"/>
            <a:ext cx="2011680" cy="329184"/>
          </a:xfrm>
          <a:prstGeom prst="rect">
            <a:avLst/>
          </a:prstGeom>
          <a:noFill/>
          <a:ln/>
        </p:spPr>
        <p:txBody>
          <a:bodyPr wrap="square" lIns="0" tIns="0" rIns="0" bIns="0" rtlCol="0" anchor="ctr">
            <a:normAutofit/>
          </a:bodyPr>
          <a:lstStyle/>
          <a:p>
            <a:pPr marL="0" indent="0" algn="ctr">
              <a:buNone/>
            </a:pPr>
            <a:r>
              <a:rPr lang="en-US" sz="1600">
                <a:solidFill>
                  <a:srgbClr val="5B6770"/>
                </a:solidFill>
              </a:rPr>
              <a:t>Ford F-550</a:t>
            </a:r>
            <a:endParaRPr lang="en-US" sz="1600"/>
          </a:p>
        </p:txBody>
      </p:sp>
      <p:sp>
        <p:nvSpPr>
          <p:cNvPr id="19" name="Shape 16"/>
          <p:cNvSpPr/>
          <p:nvPr/>
        </p:nvSpPr>
        <p:spPr>
          <a:xfrm>
            <a:off x="4637446" y="3703319"/>
            <a:ext cx="6969337" cy="2195613"/>
          </a:xfrm>
          <a:prstGeom prst="roundRect">
            <a:avLst>
              <a:gd name="adj" fmla="val 4211"/>
            </a:avLst>
          </a:prstGeom>
          <a:solidFill>
            <a:srgbClr val="FFFFFF"/>
          </a:solidFill>
          <a:ln w="12700">
            <a:solidFill>
              <a:srgbClr val="D9E4EE"/>
            </a:solidFill>
            <a:prstDash val="solid"/>
          </a:ln>
          <a:effectLst>
            <a:outerShdw blurRad="12700" dist="12700" dir="2700000" algn="bl" rotWithShape="0">
              <a:srgbClr val="000000">
                <a:alpha val="10000"/>
              </a:srgbClr>
            </a:outerShdw>
          </a:effectLst>
        </p:spPr>
        <p:txBody>
          <a:bodyPr/>
          <a:lstStyle/>
          <a:p>
            <a:endParaRPr lang="en-US"/>
          </a:p>
        </p:txBody>
      </p:sp>
      <p:sp>
        <p:nvSpPr>
          <p:cNvPr id="20" name="Shape 17"/>
          <p:cNvSpPr/>
          <p:nvPr/>
        </p:nvSpPr>
        <p:spPr>
          <a:xfrm>
            <a:off x="4637447" y="3703320"/>
            <a:ext cx="109728" cy="2195612"/>
          </a:xfrm>
          <a:prstGeom prst="rect">
            <a:avLst/>
          </a:prstGeom>
          <a:solidFill>
            <a:srgbClr val="D3232A"/>
          </a:solidFill>
          <a:ln w="12700">
            <a:solidFill>
              <a:srgbClr val="D3232A"/>
            </a:solidFill>
            <a:prstDash val="solid"/>
          </a:ln>
        </p:spPr>
        <p:txBody>
          <a:bodyPr/>
          <a:lstStyle/>
          <a:p>
            <a:endParaRPr lang="en-US"/>
          </a:p>
        </p:txBody>
      </p:sp>
      <p:sp>
        <p:nvSpPr>
          <p:cNvPr id="21" name="Text 18"/>
          <p:cNvSpPr/>
          <p:nvPr/>
        </p:nvSpPr>
        <p:spPr>
          <a:xfrm>
            <a:off x="5037503" y="3867912"/>
            <a:ext cx="5193792" cy="320040"/>
          </a:xfrm>
          <a:prstGeom prst="rect">
            <a:avLst/>
          </a:prstGeom>
          <a:noFill/>
          <a:ln/>
        </p:spPr>
        <p:txBody>
          <a:bodyPr wrap="square" lIns="0" tIns="0" rIns="0" bIns="0" rtlCol="0" anchor="ctr"/>
          <a:lstStyle/>
          <a:p>
            <a:pPr marL="0" indent="0">
              <a:buNone/>
            </a:pPr>
            <a:r>
              <a:rPr lang="en-US" sz="2400" b="1">
                <a:solidFill>
                  <a:srgbClr val="0A2D4D"/>
                </a:solidFill>
              </a:rPr>
              <a:t>Why it matters</a:t>
            </a:r>
            <a:endParaRPr lang="en-US" sz="2400"/>
          </a:p>
        </p:txBody>
      </p:sp>
      <p:sp>
        <p:nvSpPr>
          <p:cNvPr id="22" name="Shape 19"/>
          <p:cNvSpPr/>
          <p:nvPr/>
        </p:nvSpPr>
        <p:spPr>
          <a:xfrm>
            <a:off x="4866047" y="4376360"/>
            <a:ext cx="73152" cy="73152"/>
          </a:xfrm>
          <a:prstGeom prst="ellipse">
            <a:avLst/>
          </a:prstGeom>
          <a:solidFill>
            <a:srgbClr val="D3232A"/>
          </a:solidFill>
          <a:ln w="12700">
            <a:solidFill>
              <a:srgbClr val="D3232A"/>
            </a:solidFill>
            <a:prstDash val="solid"/>
          </a:ln>
        </p:spPr>
        <p:txBody>
          <a:bodyPr/>
          <a:lstStyle/>
          <a:p>
            <a:endParaRPr lang="en-US"/>
          </a:p>
        </p:txBody>
      </p:sp>
      <p:sp>
        <p:nvSpPr>
          <p:cNvPr id="23" name="Text 20"/>
          <p:cNvSpPr/>
          <p:nvPr/>
        </p:nvSpPr>
        <p:spPr>
          <a:xfrm>
            <a:off x="5030639" y="4361688"/>
            <a:ext cx="6097608" cy="329184"/>
          </a:xfrm>
          <a:prstGeom prst="rect">
            <a:avLst/>
          </a:prstGeom>
          <a:noFill/>
          <a:ln/>
        </p:spPr>
        <p:txBody>
          <a:bodyPr wrap="square" lIns="0" tIns="0" rIns="0" bIns="0" rtlCol="0" anchor="ctr">
            <a:noAutofit/>
          </a:bodyPr>
          <a:lstStyle/>
          <a:p>
            <a:pPr marL="0" indent="0">
              <a:buNone/>
            </a:pPr>
            <a:r>
              <a:rPr lang="en-US" sz="1600">
                <a:solidFill>
                  <a:srgbClr val="17212B"/>
                </a:solidFill>
              </a:rPr>
              <a:t>Shows how specialized public assets can attract competition beyond a local sale.</a:t>
            </a:r>
            <a:endParaRPr lang="en-US" sz="1600"/>
          </a:p>
        </p:txBody>
      </p:sp>
      <p:sp>
        <p:nvSpPr>
          <p:cNvPr id="24" name="Shape 21"/>
          <p:cNvSpPr/>
          <p:nvPr/>
        </p:nvSpPr>
        <p:spPr>
          <a:xfrm>
            <a:off x="4866047" y="5031920"/>
            <a:ext cx="73152" cy="73152"/>
          </a:xfrm>
          <a:prstGeom prst="ellipse">
            <a:avLst/>
          </a:prstGeom>
          <a:solidFill>
            <a:srgbClr val="D3232A"/>
          </a:solidFill>
          <a:ln w="12700">
            <a:solidFill>
              <a:srgbClr val="D3232A"/>
            </a:solidFill>
            <a:prstDash val="solid"/>
          </a:ln>
        </p:spPr>
        <p:txBody>
          <a:bodyPr/>
          <a:lstStyle/>
          <a:p>
            <a:endParaRPr lang="en-US"/>
          </a:p>
        </p:txBody>
      </p:sp>
      <p:sp>
        <p:nvSpPr>
          <p:cNvPr id="25" name="Text 22"/>
          <p:cNvSpPr/>
          <p:nvPr/>
        </p:nvSpPr>
        <p:spPr>
          <a:xfrm>
            <a:off x="5030639" y="4916767"/>
            <a:ext cx="6002936" cy="329184"/>
          </a:xfrm>
          <a:prstGeom prst="rect">
            <a:avLst/>
          </a:prstGeom>
          <a:noFill/>
          <a:ln/>
        </p:spPr>
        <p:txBody>
          <a:bodyPr wrap="square" lIns="0" tIns="0" rIns="0" bIns="0" rtlCol="0" anchor="ctr">
            <a:normAutofit/>
          </a:bodyPr>
          <a:lstStyle/>
          <a:p>
            <a:pPr marL="0" indent="0">
              <a:buNone/>
            </a:pPr>
            <a:r>
              <a:rPr lang="en-US" sz="1600">
                <a:solidFill>
                  <a:srgbClr val="17212B"/>
                </a:solidFill>
              </a:rPr>
              <a:t>A clear bid count makes buyer demand explainable.</a:t>
            </a:r>
            <a:endParaRPr lang="en-US" sz="1600"/>
          </a:p>
        </p:txBody>
      </p:sp>
      <p:sp>
        <p:nvSpPr>
          <p:cNvPr id="26" name="Shape 23"/>
          <p:cNvSpPr/>
          <p:nvPr/>
        </p:nvSpPr>
        <p:spPr>
          <a:xfrm>
            <a:off x="4866047" y="5495892"/>
            <a:ext cx="73152" cy="73152"/>
          </a:xfrm>
          <a:prstGeom prst="ellipse">
            <a:avLst/>
          </a:prstGeom>
          <a:solidFill>
            <a:srgbClr val="D3232A"/>
          </a:solidFill>
          <a:ln w="12700">
            <a:solidFill>
              <a:srgbClr val="D3232A"/>
            </a:solidFill>
            <a:prstDash val="solid"/>
          </a:ln>
        </p:spPr>
        <p:txBody>
          <a:bodyPr/>
          <a:lstStyle/>
          <a:p>
            <a:endParaRPr lang="en-US"/>
          </a:p>
        </p:txBody>
      </p:sp>
      <p:sp>
        <p:nvSpPr>
          <p:cNvPr id="27" name="Text 24"/>
          <p:cNvSpPr/>
          <p:nvPr/>
        </p:nvSpPr>
        <p:spPr>
          <a:xfrm>
            <a:off x="5030639" y="5376967"/>
            <a:ext cx="6367772" cy="329184"/>
          </a:xfrm>
          <a:prstGeom prst="rect">
            <a:avLst/>
          </a:prstGeom>
          <a:noFill/>
          <a:ln/>
        </p:spPr>
        <p:txBody>
          <a:bodyPr wrap="square" lIns="0" tIns="0" rIns="0" bIns="0" rtlCol="0" anchor="ctr">
            <a:noAutofit/>
          </a:bodyPr>
          <a:lstStyle/>
          <a:p>
            <a:pPr marL="0" indent="0">
              <a:buNone/>
            </a:pPr>
            <a:r>
              <a:rPr lang="en-US" sz="1600">
                <a:solidFill>
                  <a:srgbClr val="17212B"/>
                </a:solidFill>
              </a:rPr>
              <a:t>Useful for districts with apparatus, utility trucks, and response vehicles.</a:t>
            </a:r>
            <a:endParaRPr lang="en-US" sz="1600"/>
          </a:p>
        </p:txBody>
      </p:sp>
      <p:sp>
        <p:nvSpPr>
          <p:cNvPr id="29" name="Slide Number Placeholder 0"/>
          <p:cNvSpPr>
            <a:spLocks noGrp="1"/>
          </p:cNvSpPr>
          <p:nvPr>
            <p:ph type="sldNum" sz="quarter" idx="4294967295"/>
          </p:nvPr>
        </p:nvSpPr>
        <p:spPr>
          <a:xfrm>
            <a:off x="11292840" y="660196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5B6770"/>
                </a:solidFill>
                <a:latin typeface="Aptos"/>
                <a:ea typeface="Aptos"/>
                <a:cs typeface="Aptos"/>
              </a:defRPr>
            </a:lvl1pPr>
          </a:lstStyle>
          <a:p>
            <a:pPr algn="l"/>
            <a:fld id="{F7021451-1387-4CA6-816F-3879F97B5CBC}" type="slidenum">
              <a:rPr lang="en-US" b="0"/>
              <a:t>9</a:t>
            </a:fld>
            <a:endParaRPr lang="en-US"/>
          </a:p>
        </p:txBody>
      </p:sp>
      <p:pic>
        <p:nvPicPr>
          <p:cNvPr id="30" name="Picture 29">
            <a:extLst>
              <a:ext uri="{FF2B5EF4-FFF2-40B4-BE49-F238E27FC236}">
                <a16:creationId xmlns:a16="http://schemas.microsoft.com/office/drawing/2014/main" id="{3393BF32-7B95-4663-1076-BE31C0C31B93}"/>
              </a:ext>
            </a:extLst>
          </p:cNvPr>
          <p:cNvPicPr>
            <a:picLocks noChangeAspect="1"/>
          </p:cNvPicPr>
          <p:nvPr/>
        </p:nvPicPr>
        <p:blipFill>
          <a:blip r:embed="rId4"/>
          <a:srcRect l="332" t="33200" r="5690" b="32400"/>
          <a:stretch>
            <a:fillRect/>
          </a:stretch>
        </p:blipFill>
        <p:spPr>
          <a:xfrm>
            <a:off x="338329" y="259443"/>
            <a:ext cx="979726" cy="172599"/>
          </a:xfrm>
          <a:prstGeom prst="rect">
            <a:avLst/>
          </a:prstGeom>
        </p:spPr>
      </p:pic>
      <p:pic>
        <p:nvPicPr>
          <p:cNvPr id="31" name="Picture 30" descr="Homepage National Special Districts Association">
            <a:extLst>
              <a:ext uri="{FF2B5EF4-FFF2-40B4-BE49-F238E27FC236}">
                <a16:creationId xmlns:a16="http://schemas.microsoft.com/office/drawing/2014/main" id="{646361F8-4D24-F653-2D0B-D566E6D0173E}"/>
              </a:ext>
            </a:extLst>
          </p:cNvPr>
          <p:cNvPicPr>
            <a:picLocks noChangeAspect="1"/>
          </p:cNvPicPr>
          <p:nvPr/>
        </p:nvPicPr>
        <p:blipFill>
          <a:blip r:embed="rId5"/>
          <a:stretch>
            <a:fillRect/>
          </a:stretch>
        </p:blipFill>
        <p:spPr>
          <a:xfrm>
            <a:off x="10996309" y="225407"/>
            <a:ext cx="857362" cy="292608"/>
          </a:xfrm>
          <a:prstGeom prst="rect">
            <a:avLst/>
          </a:prstGeom>
        </p:spPr>
      </p:pic>
      <p:sp>
        <p:nvSpPr>
          <p:cNvPr id="32" name="Text 8">
            <a:extLst>
              <a:ext uri="{FF2B5EF4-FFF2-40B4-BE49-F238E27FC236}">
                <a16:creationId xmlns:a16="http://schemas.microsoft.com/office/drawing/2014/main" id="{3B55FBD5-F94C-6A0A-8C0E-B0BEC0845C78}"/>
              </a:ext>
            </a:extLst>
          </p:cNvPr>
          <p:cNvSpPr/>
          <p:nvPr/>
        </p:nvSpPr>
        <p:spPr>
          <a:xfrm>
            <a:off x="4935173" y="1429565"/>
            <a:ext cx="1645920" cy="182880"/>
          </a:xfrm>
          <a:prstGeom prst="rect">
            <a:avLst/>
          </a:prstGeom>
          <a:noFill/>
          <a:ln/>
        </p:spPr>
        <p:txBody>
          <a:bodyPr wrap="square" lIns="0" tIns="0" rIns="0" bIns="0" rtlCol="0" anchor="ctr"/>
          <a:lstStyle/>
          <a:p>
            <a:pPr marL="0" indent="0">
              <a:buNone/>
            </a:pPr>
            <a:r>
              <a:rPr lang="en-US">
                <a:solidFill>
                  <a:schemeClr val="accent3">
                    <a:lumMod val="60000"/>
                    <a:lumOff val="40000"/>
                  </a:schemeClr>
                </a:solidFill>
              </a:rPr>
              <a:t>What this shows</a:t>
            </a:r>
          </a:p>
        </p:txBody>
      </p:sp>
      <p:pic>
        <p:nvPicPr>
          <p:cNvPr id="36" name="Picture 35">
            <a:extLst>
              <a:ext uri="{FF2B5EF4-FFF2-40B4-BE49-F238E27FC236}">
                <a16:creationId xmlns:a16="http://schemas.microsoft.com/office/drawing/2014/main" id="{970EBB14-E962-5792-D324-1E5568885BCD}"/>
              </a:ext>
            </a:extLst>
          </p:cNvPr>
          <p:cNvPicPr>
            <a:picLocks noChangeAspect="1"/>
          </p:cNvPicPr>
          <p:nvPr/>
        </p:nvPicPr>
        <p:blipFill>
          <a:blip r:embed="rId6"/>
          <a:stretch>
            <a:fillRect/>
          </a:stretch>
        </p:blipFill>
        <p:spPr>
          <a:xfrm>
            <a:off x="1226981" y="3608770"/>
            <a:ext cx="2290162" cy="2290162"/>
          </a:xfrm>
          <a:prstGeom prst="rect">
            <a:avLst/>
          </a:prstGeom>
        </p:spPr>
      </p:pic>
      <p:sp>
        <p:nvSpPr>
          <p:cNvPr id="5" name="Text 14">
            <a:extLst>
              <a:ext uri="{FF2B5EF4-FFF2-40B4-BE49-F238E27FC236}">
                <a16:creationId xmlns:a16="http://schemas.microsoft.com/office/drawing/2014/main" id="{2453953F-867F-0886-7B35-BE6F9E242D67}"/>
              </a:ext>
            </a:extLst>
          </p:cNvPr>
          <p:cNvSpPr/>
          <p:nvPr/>
        </p:nvSpPr>
        <p:spPr>
          <a:xfrm>
            <a:off x="8692859" y="2560320"/>
            <a:ext cx="1920240" cy="438912"/>
          </a:xfrm>
          <a:prstGeom prst="rect">
            <a:avLst/>
          </a:prstGeom>
          <a:noFill/>
          <a:ln/>
        </p:spPr>
        <p:txBody>
          <a:bodyPr wrap="square" lIns="0" tIns="0" rIns="0" bIns="0" rtlCol="0" anchor="ctr"/>
          <a:lstStyle/>
          <a:p>
            <a:pPr marL="0" indent="0" algn="ctr">
              <a:buNone/>
            </a:pPr>
            <a:endParaRPr lang="en-US" sz="4000"/>
          </a:p>
        </p:txBody>
      </p:sp>
    </p:spTree>
  </p:cSld>
  <p:clrMapOvr>
    <a:masterClrMapping/>
  </p:clrMapOvr>
</p:sld>
</file>

<file path=ppt/theme/theme1.xml><?xml version="1.0" encoding="utf-8"?>
<a:theme xmlns:a="http://schemas.openxmlformats.org/drawingml/2006/main" name="Office Theme">
  <a:themeElements>
    <a:clrScheme name="2026 Colors GovDeals">
      <a:dk1>
        <a:srgbClr val="000000"/>
      </a:dk1>
      <a:lt1>
        <a:srgbClr val="FFFFFF"/>
      </a:lt1>
      <a:dk2>
        <a:srgbClr val="002869"/>
      </a:dk2>
      <a:lt2>
        <a:srgbClr val="EE263E"/>
      </a:lt2>
      <a:accent1>
        <a:srgbClr val="F8F8F8"/>
      </a:accent1>
      <a:accent2>
        <a:srgbClr val="E5E5E5"/>
      </a:accent2>
      <a:accent3>
        <a:srgbClr val="28C0E7"/>
      </a:accent3>
      <a:accent4>
        <a:srgbClr val="FDC536"/>
      </a:accent4>
      <a:accent5>
        <a:srgbClr val="575757"/>
      </a:accent5>
      <a:accent6>
        <a:srgbClr val="F16C03"/>
      </a:accent6>
      <a:hlink>
        <a:srgbClr val="8DD8F2"/>
      </a:hlink>
      <a:folHlink>
        <a:srgbClr val="023B9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5db3ea-0bb4-49b9-9f0e-ddeac2ed9770">
      <Terms xmlns="http://schemas.microsoft.com/office/infopath/2007/PartnerControls"/>
    </lcf76f155ced4ddcb4097134ff3c332f>
    <TaxCatchAll xmlns="86d169ae-d11a-4ca8-afcb-75ab97991f8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C9E7553A782844AB05BCEDB9FB8E86" ma:contentTypeVersion="12" ma:contentTypeDescription="Create a new document." ma:contentTypeScope="" ma:versionID="4d123d4bfbec65c9cba2b2c882b0b09b">
  <xsd:schema xmlns:xsd="http://www.w3.org/2001/XMLSchema" xmlns:xs="http://www.w3.org/2001/XMLSchema" xmlns:p="http://schemas.microsoft.com/office/2006/metadata/properties" xmlns:ns2="bc5db3ea-0bb4-49b9-9f0e-ddeac2ed9770" xmlns:ns3="86d169ae-d11a-4ca8-afcb-75ab97991f8b" targetNamespace="http://schemas.microsoft.com/office/2006/metadata/properties" ma:root="true" ma:fieldsID="c2417de61613e4618a2c1240b93e94bc" ns2:_="" ns3:_="">
    <xsd:import namespace="bc5db3ea-0bb4-49b9-9f0e-ddeac2ed9770"/>
    <xsd:import namespace="86d169ae-d11a-4ca8-afcb-75ab97991f8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5db3ea-0bb4-49b9-9f0e-ddeac2ed9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4f5f292-a91f-47d1-9bfd-13bf556621a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d169ae-d11a-4ca8-afcb-75ab97991f8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e50a984-b286-4f57-b9d3-0f543007e48e}" ma:internalName="TaxCatchAll" ma:showField="CatchAllData" ma:web="86d169ae-d11a-4ca8-afcb-75ab97991f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C8EC3E-4152-4C2B-B067-31BE88DA968B}">
  <ds:schemaRefs>
    <ds:schemaRef ds:uri="433739b9-6038-461a-ab7c-f571eacc0fdd"/>
    <ds:schemaRef ds:uri="45fc85a5-012c-45b2-823a-2710035224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1D0AB2C-EA12-46A1-874D-B903DA626195}">
  <ds:schemaRefs>
    <ds:schemaRef ds:uri="http://schemas.microsoft.com/sharepoint/v3/contenttype/forms"/>
  </ds:schemaRefs>
</ds:datastoreItem>
</file>

<file path=customXml/itemProps3.xml><?xml version="1.0" encoding="utf-8"?>
<ds:datastoreItem xmlns:ds="http://schemas.openxmlformats.org/officeDocument/2006/customXml" ds:itemID="{8948F183-9822-434C-B01D-BB4DF1AD2E3C}"/>
</file>

<file path=docMetadata/LabelInfo.xml><?xml version="1.0" encoding="utf-8"?>
<clbl:labelList xmlns:clbl="http://schemas.microsoft.com/office/2020/mipLabelMetadata">
  <clbl:label id="{515a8bbe-f921-4aa3-8884-9e68cce6f0c2}" enabled="1" method="Standard" siteId="{b7c7f9fb-10af-4a78-b055-1aae28072d54}" contentBits="0" removed="0"/>
</clbl:labelList>
</file>

<file path=docProps/app.xml><?xml version="1.0" encoding="utf-8"?>
<Properties xmlns="http://schemas.openxmlformats.org/officeDocument/2006/extended-properties" xmlns:vt="http://schemas.openxmlformats.org/officeDocument/2006/docPropsVTypes">
  <TotalTime>0</TotalTime>
  <Words>2603</Words>
  <Application>Microsoft Office PowerPoint</Application>
  <PresentationFormat>Widescreen</PresentationFormat>
  <Paragraphs>240</Paragraphs>
  <Slides>17</Slides>
  <Notes>17</Notes>
  <HiddenSlides>2</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GovDeals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Accountability and Transparency in Surplus Sales for Special Districts</dc:title>
  <dc:subject>Improving Accountability and Transparency in Surplus Sales for Special Districts</dc:subject>
  <dc:creator>Jason Weber</dc:creator>
  <cp:lastModifiedBy>Jason Weber</cp:lastModifiedBy>
  <cp:revision>4</cp:revision>
  <dcterms:created xsi:type="dcterms:W3CDTF">2026-08-18T16:13:04Z</dcterms:created>
  <dcterms:modified xsi:type="dcterms:W3CDTF">2026-09-01T21:56:34Z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0x01010051C9E7553A782844AB05BCEDB9FB8E86</vt:lpwstr>
  </property>
  <property fmtid="{D5CDD505-2E9C-101B-9397-08002B2CF9AE}" pid="3" name="MediaServiceImageTags">
    <vt:lpwstr/>
  </property>
</Properties>
</file>