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comments/modernComment_161_40434D10.xml" ContentType="application/vnd.ms-powerpoint.comments+xml"/>
  <Override PartName="/ppt/tags/tag37.xml" ContentType="application/vnd.openxmlformats-officedocument.presentationml.tags+xml"/>
  <Override PartName="/ppt/tags/tag38.xml" ContentType="application/vnd.openxmlformats-officedocument.presentationml.tags+xml"/>
  <Override PartName="/ppt/comments/modernComment_162_D85B3046.xml" ContentType="application/vnd.ms-powerpoint.comment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comments/modernComment_169_81704791.xml" ContentType="application/vnd.ms-powerpoint.comment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comments/modernComment_16E_75111E9B.xml" ContentType="application/vnd.ms-powerpoint.comments+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comments/modernComment_3AA_81D53AB7.xml" ContentType="application/vnd.ms-powerpoint.comment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6.xml" ContentType="application/vnd.openxmlformats-officedocument.presentationml.notesSlide+xml"/>
  <Override PartName="/ppt/comments/modernComment_174_DEBACECA.xml" ContentType="application/vnd.ms-powerpoint.comments+xml"/>
  <Override PartName="/ppt/tags/tag60.xml" ContentType="application/vnd.openxmlformats-officedocument.presentationml.tags+xml"/>
  <Override PartName="/ppt/tags/tag61.xml" ContentType="application/vnd.openxmlformats-officedocument.presentationml.tags+xml"/>
  <Override PartName="/ppt/notesSlides/notesSlide17.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comments/modernComment_178_1D72B452.xml" ContentType="application/vnd.ms-powerpoint.comment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ppt/comments/modernComment_1C2F_5CF5BC3.xml" ContentType="application/vnd.ms-powerpoint.comment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8.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0.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3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69"/>
  </p:notesMasterIdLst>
  <p:handoutMasterIdLst>
    <p:handoutMasterId r:id="rId70"/>
  </p:handoutMasterIdLst>
  <p:sldIdLst>
    <p:sldId id="257" r:id="rId5"/>
    <p:sldId id="290" r:id="rId6"/>
    <p:sldId id="7236" r:id="rId7"/>
    <p:sldId id="275" r:id="rId8"/>
    <p:sldId id="7243" r:id="rId9"/>
    <p:sldId id="7015" r:id="rId10"/>
    <p:sldId id="453" r:id="rId11"/>
    <p:sldId id="7013" r:id="rId12"/>
    <p:sldId id="7017" r:id="rId13"/>
    <p:sldId id="277" r:id="rId14"/>
    <p:sldId id="343" r:id="rId15"/>
    <p:sldId id="344" r:id="rId16"/>
    <p:sldId id="348" r:id="rId17"/>
    <p:sldId id="349" r:id="rId18"/>
    <p:sldId id="7229" r:id="rId19"/>
    <p:sldId id="352" r:id="rId20"/>
    <p:sldId id="353" r:id="rId21"/>
    <p:sldId id="354" r:id="rId22"/>
    <p:sldId id="361" r:id="rId23"/>
    <p:sldId id="364" r:id="rId24"/>
    <p:sldId id="365" r:id="rId25"/>
    <p:sldId id="366" r:id="rId26"/>
    <p:sldId id="938" r:id="rId27"/>
    <p:sldId id="7231" r:id="rId28"/>
    <p:sldId id="368" r:id="rId29"/>
    <p:sldId id="369" r:id="rId30"/>
    <p:sldId id="370" r:id="rId31"/>
    <p:sldId id="372" r:id="rId32"/>
    <p:sldId id="373" r:id="rId33"/>
    <p:sldId id="374" r:id="rId34"/>
    <p:sldId id="376" r:id="rId35"/>
    <p:sldId id="7237" r:id="rId36"/>
    <p:sldId id="378" r:id="rId37"/>
    <p:sldId id="7227" r:id="rId38"/>
    <p:sldId id="381" r:id="rId39"/>
    <p:sldId id="383" r:id="rId40"/>
    <p:sldId id="385" r:id="rId41"/>
    <p:sldId id="7214" r:id="rId42"/>
    <p:sldId id="7215" r:id="rId43"/>
    <p:sldId id="7223" r:id="rId44"/>
    <p:sldId id="264" r:id="rId45"/>
    <p:sldId id="267" r:id="rId46"/>
    <p:sldId id="268" r:id="rId47"/>
    <p:sldId id="269" r:id="rId48"/>
    <p:sldId id="7234" r:id="rId49"/>
    <p:sldId id="7235" r:id="rId50"/>
    <p:sldId id="7232" r:id="rId51"/>
    <p:sldId id="285" r:id="rId52"/>
    <p:sldId id="7224" r:id="rId53"/>
    <p:sldId id="7034" r:id="rId54"/>
    <p:sldId id="7029" r:id="rId55"/>
    <p:sldId id="342" r:id="rId56"/>
    <p:sldId id="7238" r:id="rId57"/>
    <p:sldId id="1172" r:id="rId58"/>
    <p:sldId id="986" r:id="rId59"/>
    <p:sldId id="7239" r:id="rId60"/>
    <p:sldId id="390" r:id="rId61"/>
    <p:sldId id="459" r:id="rId62"/>
    <p:sldId id="450" r:id="rId63"/>
    <p:sldId id="7240" r:id="rId64"/>
    <p:sldId id="7241" r:id="rId65"/>
    <p:sldId id="7242" r:id="rId66"/>
    <p:sldId id="7233" r:id="rId67"/>
    <p:sldId id="7225" r:id="rId68"/>
  </p:sldIdLst>
  <p:sldSz cx="12192000" cy="6858000"/>
  <p:notesSz cx="6858000" cy="9144000"/>
  <p:defaultText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46425E-BA96-B665-B7C8-42E5AA5ABCC8}" name="Norika Zehnder" initials="NZ" userId="S::norika.zehnder@publictrustadvisors.com::4be5719b-b710-4730-a841-c6e7708c6398" providerId="AD"/>
  <p188:author id="{1870CF82-2C97-0D2D-7997-D074BEEDE6A8}" name="Todd Alton" initials="" userId="S::todd.alton@publictrustadvisors.com::c1290093-37db-49e6-8bfe-40be1bd7653c" providerId="AD"/>
  <p188:author id="{755A77A8-41B1-CA9C-0CB9-31CF69734873}" name="Acacia Scavone" initials="AS" userId="S::acacia.scavone@publictrustadvisors.com::6fa4869f-7adf-4bf7-9258-10fb129a028b" providerId="AD"/>
  <p188:author id="{9ED433DA-2356-5ECF-3BA0-D9719E45402E}" name="Audrey Parker" initials="AP" userId="S::audrey.parker@publictrustadvisors.com::9f8d0ef3-ccc6-44a7-88c9-ec087ddc144b" providerId="AD"/>
  <p188:author id="{366548F9-15A5-EC4B-C9CB-D66321836A41}" name="Zach Falconer" initials="ZF" userId="S::zfalconer@pmanetwork.com::8e83eca2-7010-40c6-a550-2462ceaa52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4A"/>
    <a:srgbClr val="1D4575"/>
    <a:srgbClr val="2A63A8"/>
    <a:srgbClr val="3F81CF"/>
    <a:srgbClr val="176B57"/>
    <a:srgbClr val="229E80"/>
    <a:srgbClr val="31D3AE"/>
    <a:srgbClr val="185558"/>
    <a:srgbClr val="247D82"/>
    <a:srgbClr val="51C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8F49A-207D-4AA4-A6A2-08994DE2F4B6}" v="143" dt="2025-07-11T15:09:33.048"/>
    <p1510:client id="{593B22DE-EF4F-BD7B-0DE4-FE6284105ACD}" v="12" dt="2025-07-11T16:21:35.846"/>
    <p1510:client id="{6271D378-34F5-4B21-BCA3-09F10BACD318}" v="182" dt="2025-07-11T20:04:25.803"/>
    <p1510:client id="{9EEB4149-4BB9-4FC4-841D-FE99F8FCA9CF}" v="1482" dt="2025-07-11T17:21:28.660"/>
    <p1510:client id="{B8515488-2EF9-4BDD-9FBA-807AA00F8D49}" v="4" dt="2025-07-11T14:34:49.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37"/>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8/10/relationships/authors" Target="authors.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acia.scavone\AppData\Local\Microsoft\Windows\INetCache\Content.Outlook\M609MVQ2\2020%20CHARTS%20FOR%20NEW%20DE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23123654371881E-2"/>
          <c:y val="5.1153786772128597E-2"/>
          <c:w val="0.89511819910311352"/>
          <c:h val="0.73254141874799583"/>
        </c:manualLayout>
      </c:layout>
      <c:lineChart>
        <c:grouping val="standard"/>
        <c:varyColors val="0"/>
        <c:ser>
          <c:idx val="0"/>
          <c:order val="0"/>
          <c:spPr>
            <a:ln w="57150" cap="rnd">
              <a:solidFill>
                <a:srgbClr val="041128"/>
              </a:solidFill>
              <a:round/>
            </a:ln>
            <a:effectLst/>
          </c:spPr>
          <c:marker>
            <c:symbol val="none"/>
          </c:marker>
          <c:dLbls>
            <c:delete val="1"/>
          </c:dLbls>
          <c:cat>
            <c:strLit>
              <c:ptCount val="1"/>
              <c:pt idx="0">
                <c:v>Strategies</c:v>
              </c:pt>
            </c:strLit>
          </c:cat>
          <c:val>
            <c:numRef>
              <c:f>Stategies!$E$3:$E$6</c:f>
              <c:numCache>
                <c:formatCode>0.00%</c:formatCode>
                <c:ptCount val="4"/>
                <c:pt idx="0">
                  <c:v>1.5633333333333332E-2</c:v>
                </c:pt>
                <c:pt idx="1">
                  <c:v>1.7200000000000003E-2</c:v>
                </c:pt>
                <c:pt idx="2">
                  <c:v>1.8200000000000001E-2</c:v>
                </c:pt>
                <c:pt idx="3">
                  <c:v>2.0300000000000002E-2</c:v>
                </c:pt>
              </c:numCache>
            </c:numRef>
          </c:val>
          <c:smooth val="0"/>
          <c:extLst>
            <c:ext xmlns:c16="http://schemas.microsoft.com/office/drawing/2014/chart" uri="{C3380CC4-5D6E-409C-BE32-E72D297353CC}">
              <c16:uniqueId val="{00000000-B2ED-4667-94D3-A0AF72561F64}"/>
            </c:ext>
          </c:extLst>
        </c:ser>
        <c:dLbls>
          <c:dLblPos val="t"/>
          <c:showLegendKey val="0"/>
          <c:showVal val="1"/>
          <c:showCatName val="0"/>
          <c:showSerName val="0"/>
          <c:showPercent val="0"/>
          <c:showBubbleSize val="0"/>
        </c:dLbls>
        <c:upDownBars>
          <c:gapWidth val="150"/>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smooth val="0"/>
        <c:axId val="438558784"/>
        <c:axId val="438559112"/>
      </c:lineChart>
      <c:catAx>
        <c:axId val="438558784"/>
        <c:scaling>
          <c:orientation val="minMax"/>
        </c:scaling>
        <c:delete val="1"/>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US" sz="1400" b="0">
                    <a:solidFill>
                      <a:sysClr val="windowText" lastClr="000000"/>
                    </a:solidFill>
                    <a:latin typeface="Arial" panose="020B0604020202020204" pitchFamily="34" charset="0"/>
                    <a:cs typeface="Arial" panose="020B0604020202020204" pitchFamily="34" charset="0"/>
                  </a:rPr>
                  <a:t>Sample Strategies Based Upon</a:t>
                </a:r>
                <a:r>
                  <a:rPr lang="en-US" sz="1400" b="0" baseline="0">
                    <a:solidFill>
                      <a:sysClr val="windowText" lastClr="000000"/>
                    </a:solidFill>
                    <a:latin typeface="Arial" panose="020B0604020202020204" pitchFamily="34" charset="0"/>
                    <a:cs typeface="Arial" panose="020B0604020202020204" pitchFamily="34" charset="0"/>
                  </a:rPr>
                  <a:t> Liquidity Needs</a:t>
                </a:r>
                <a:endParaRPr lang="en-US" sz="1400" b="0">
                  <a:solidFill>
                    <a:sysClr val="windowText" lastClr="000000"/>
                  </a:solidFill>
                  <a:latin typeface="Arial" panose="020B0604020202020204" pitchFamily="34" charset="0"/>
                  <a:cs typeface="Arial" panose="020B0604020202020204" pitchFamily="34" charset="0"/>
                </a:endParaRPr>
              </a:p>
            </c:rich>
          </c:tx>
          <c:layout>
            <c:manualLayout>
              <c:xMode val="edge"/>
              <c:yMode val="edge"/>
              <c:x val="0.35381538103155169"/>
              <c:y val="0.81663638199071276"/>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crossAx val="438559112"/>
        <c:crosses val="autoZero"/>
        <c:auto val="1"/>
        <c:lblAlgn val="ctr"/>
        <c:lblOffset val="100"/>
        <c:noMultiLvlLbl val="0"/>
      </c:catAx>
      <c:valAx>
        <c:axId val="438559112"/>
        <c:scaling>
          <c:orientation val="minMax"/>
          <c:min val="1.5000000000000003E-2"/>
        </c:scaling>
        <c:delete val="0"/>
        <c:axPos val="l"/>
        <c:majorGridlines>
          <c:spPr>
            <a:ln w="9525" cap="flat" cmpd="sng" algn="ctr">
              <a:solidFill>
                <a:schemeClr val="bg2">
                  <a:lumMod val="65000"/>
                </a:schemeClr>
              </a:solidFill>
              <a:prstDash val="lgDashDotDot"/>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latin typeface="Arial" panose="020B0604020202020204" pitchFamily="34" charset="0"/>
                    <a:cs typeface="Arial" panose="020B0604020202020204" pitchFamily="34" charset="0"/>
                  </a:rPr>
                  <a:t>Sample Returns</a:t>
                </a:r>
              </a:p>
            </c:rich>
          </c:tx>
          <c:layout>
            <c:manualLayout>
              <c:xMode val="edge"/>
              <c:yMode val="edge"/>
              <c:x val="2.0487909068529313E-3"/>
              <c:y val="0.27515065141744161"/>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0.00%" sourceLinked="1"/>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438558784"/>
        <c:crosses val="autoZero"/>
        <c:crossBetween val="between"/>
        <c:majorUnit val="2.0000000000000005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988807794421641E-2"/>
          <c:y val="6.3968559680709372E-2"/>
          <c:w val="0.81028278785302377"/>
          <c:h val="0.65969112355269788"/>
        </c:manualLayout>
      </c:layout>
      <c:barChart>
        <c:barDir val="col"/>
        <c:grouping val="clustered"/>
        <c:varyColors val="0"/>
        <c:ser>
          <c:idx val="1"/>
          <c:order val="1"/>
          <c:tx>
            <c:strRef>
              <c:f>Sheet1!$B$1</c:f>
              <c:strCache>
                <c:ptCount val="1"/>
                <c:pt idx="0">
                  <c:v>#Hikes/Cuts (RHS)</c:v>
                </c:pt>
              </c:strCache>
            </c:strRef>
          </c:tx>
          <c:spPr>
            <a:solidFill>
              <a:srgbClr val="C9CDD3"/>
            </a:solidFill>
            <a:ln>
              <a:solidFill>
                <a:srgbClr val="808285"/>
              </a:solid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Jul-25</c:v>
                </c:pt>
                <c:pt idx="1">
                  <c:v>Aug-25</c:v>
                </c:pt>
                <c:pt idx="2">
                  <c:v>Sep-25</c:v>
                </c:pt>
                <c:pt idx="3">
                  <c:v>Oct-25</c:v>
                </c:pt>
                <c:pt idx="4">
                  <c:v>Nov-25</c:v>
                </c:pt>
                <c:pt idx="5">
                  <c:v>Dec-25</c:v>
                </c:pt>
                <c:pt idx="6">
                  <c:v>Jan-26</c:v>
                </c:pt>
                <c:pt idx="7">
                  <c:v>Jan-26</c:v>
                </c:pt>
                <c:pt idx="8">
                  <c:v>Feb-26</c:v>
                </c:pt>
                <c:pt idx="9">
                  <c:v>Mar-26</c:v>
                </c:pt>
                <c:pt idx="10">
                  <c:v>Apr-26</c:v>
                </c:pt>
                <c:pt idx="11">
                  <c:v>May-26</c:v>
                </c:pt>
                <c:pt idx="12">
                  <c:v>Jun-26</c:v>
                </c:pt>
                <c:pt idx="13">
                  <c:v>Jul-26</c:v>
                </c:pt>
                <c:pt idx="14">
                  <c:v>Aug-26</c:v>
                </c:pt>
              </c:strCache>
            </c:strRef>
          </c:cat>
          <c:val>
            <c:numRef>
              <c:f>Sheet1!$B$2:$B$16</c:f>
              <c:numCache>
                <c:formatCode>General</c:formatCode>
                <c:ptCount val="15"/>
                <c:pt idx="0" formatCode="0.00">
                  <c:v>-7.0000000000000007E-2</c:v>
                </c:pt>
                <c:pt idx="2" formatCode="0.00">
                  <c:v>-0.74</c:v>
                </c:pt>
                <c:pt idx="3" formatCode="0.00">
                  <c:v>-1.35</c:v>
                </c:pt>
                <c:pt idx="5" formatCode="0.00">
                  <c:v>-2.06</c:v>
                </c:pt>
                <c:pt idx="7" formatCode="0.00">
                  <c:v>-2.4900000000000002</c:v>
                </c:pt>
                <c:pt idx="9" formatCode="0.00">
                  <c:v>-3.04</c:v>
                </c:pt>
                <c:pt idx="10" formatCode="0.00">
                  <c:v>-3.35</c:v>
                </c:pt>
                <c:pt idx="12" formatCode="0.00">
                  <c:v>-3.86</c:v>
                </c:pt>
                <c:pt idx="13" formatCode="0.00">
                  <c:v>-4.18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38-4F94-BF21-98E1D764CC5A}"/>
            </c:ext>
          </c:extLst>
        </c:ser>
        <c:dLbls>
          <c:showLegendKey val="0"/>
          <c:showVal val="0"/>
          <c:showCatName val="0"/>
          <c:showSerName val="0"/>
          <c:showPercent val="0"/>
          <c:showBubbleSize val="0"/>
        </c:dLbls>
        <c:gapWidth val="21"/>
        <c:axId val="38576256"/>
        <c:axId val="38595808"/>
      </c:barChart>
      <c:lineChart>
        <c:grouping val="standard"/>
        <c:varyColors val="0"/>
        <c:ser>
          <c:idx val="0"/>
          <c:order val="0"/>
          <c:tx>
            <c:strRef>
              <c:f>Sheet1!$B$1</c:f>
              <c:strCache>
                <c:ptCount val="1"/>
                <c:pt idx="0">
                  <c:v>Implied Rate</c:v>
                </c:pt>
              </c:strCache>
            </c:strRef>
          </c:tx>
          <c:spPr>
            <a:ln w="28575" cap="rnd">
              <a:solidFill>
                <a:srgbClr val="003862"/>
              </a:solidFill>
              <a:round/>
            </a:ln>
            <a:effectLst/>
          </c:spPr>
          <c:marker>
            <c:symbol val="none"/>
          </c:marker>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dLblPos val="b"/>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Jul-25</c:v>
                </c:pt>
                <c:pt idx="1">
                  <c:v>Aug-25</c:v>
                </c:pt>
                <c:pt idx="2">
                  <c:v>Sep-25</c:v>
                </c:pt>
                <c:pt idx="3">
                  <c:v>Oct-25</c:v>
                </c:pt>
                <c:pt idx="4">
                  <c:v>Nov-25</c:v>
                </c:pt>
                <c:pt idx="5">
                  <c:v>Dec-25</c:v>
                </c:pt>
                <c:pt idx="6">
                  <c:v>Jan-26</c:v>
                </c:pt>
                <c:pt idx="7">
                  <c:v>Jan-26</c:v>
                </c:pt>
                <c:pt idx="8">
                  <c:v>Feb-26</c:v>
                </c:pt>
                <c:pt idx="9">
                  <c:v>Mar-26</c:v>
                </c:pt>
                <c:pt idx="10">
                  <c:v>Apr-26</c:v>
                </c:pt>
                <c:pt idx="11">
                  <c:v>May-26</c:v>
                </c:pt>
                <c:pt idx="12">
                  <c:v>Jun-26</c:v>
                </c:pt>
                <c:pt idx="13">
                  <c:v>Jul-26</c:v>
                </c:pt>
                <c:pt idx="14">
                  <c:v>Aug-26</c:v>
                </c:pt>
              </c:strCache>
            </c:strRef>
          </c:cat>
          <c:val>
            <c:numRef>
              <c:f>Sheet1!$B$2:$B$16</c:f>
              <c:numCache>
                <c:formatCode>0.00</c:formatCode>
                <c:ptCount val="15"/>
                <c:pt idx="0">
                  <c:v>4.3099999999999996</c:v>
                </c:pt>
                <c:pt idx="1">
                  <c:v>4.3099999999999996</c:v>
                </c:pt>
                <c:pt idx="2">
                  <c:v>4.1399999999999997</c:v>
                </c:pt>
                <c:pt idx="3">
                  <c:v>3.99</c:v>
                </c:pt>
                <c:pt idx="4">
                  <c:v>3.99</c:v>
                </c:pt>
                <c:pt idx="5">
                  <c:v>3.81</c:v>
                </c:pt>
                <c:pt idx="6">
                  <c:v>3.81</c:v>
                </c:pt>
                <c:pt idx="7">
                  <c:v>3.71</c:v>
                </c:pt>
                <c:pt idx="8">
                  <c:v>3.71</c:v>
                </c:pt>
                <c:pt idx="9">
                  <c:v>3.57</c:v>
                </c:pt>
                <c:pt idx="10">
                  <c:v>3.49</c:v>
                </c:pt>
                <c:pt idx="11">
                  <c:v>3.49</c:v>
                </c:pt>
                <c:pt idx="12">
                  <c:v>3.36</c:v>
                </c:pt>
                <c:pt idx="13">
                  <c:v>3.29</c:v>
                </c:pt>
                <c:pt idx="14">
                  <c:v>3.29</c:v>
                </c:pt>
              </c:numCache>
            </c:numRef>
          </c:val>
          <c:smooth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38-4F94-BF21-98E1D764CC5A}"/>
            </c:ext>
          </c:extLst>
        </c:ser>
        <c:dLbls>
          <c:showLegendKey val="0"/>
          <c:showVal val="0"/>
          <c:showCatName val="0"/>
          <c:showSerName val="0"/>
          <c:showPercent val="0"/>
          <c:showBubbleSize val="0"/>
        </c:dLbls>
        <c:marker val="1"/>
        <c:smooth val="0"/>
        <c:axId val="1349860511"/>
        <c:axId val="1349857183"/>
      </c:lineChart>
      <c:catAx>
        <c:axId val="1349860511"/>
        <c:scaling>
          <c:orientation val="minMax"/>
        </c:scaling>
        <c:delete val="0"/>
        <c:axPos val="b"/>
        <c:numFmt formatCode="[$-409]m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349857183"/>
        <c:crosses val="autoZero"/>
        <c:auto val="1"/>
        <c:lblAlgn val="ctr"/>
        <c:lblOffset val="100"/>
        <c:noMultiLvlLbl val="1"/>
      </c:catAx>
      <c:valAx>
        <c:axId val="1349857183"/>
        <c:scaling>
          <c:orientation val="minMax"/>
          <c:max val="5.5"/>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400" b="1">
                    <a:solidFill>
                      <a:srgbClr val="403F42"/>
                    </a:solidFill>
                    <a:latin typeface="Arial" panose="020B0604020202020204" pitchFamily="34" charset="0"/>
                    <a:ea typeface="Verdana" panose="020B0604030504040204" pitchFamily="34" charset="0"/>
                    <a:cs typeface="Arial" panose="020B0604020202020204" pitchFamily="34" charset="0"/>
                  </a:rPr>
                  <a:t>Percent</a:t>
                </a:r>
              </a:p>
            </c:rich>
          </c:tx>
          <c:layout>
            <c:manualLayout>
              <c:xMode val="edge"/>
              <c:yMode val="edge"/>
              <c:x val="4.7842342599751092E-3"/>
              <c:y val="0.3389565566743189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0.00"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349860511"/>
        <c:crosses val="autoZero"/>
        <c:crossBetween val="between"/>
      </c:valAx>
      <c:valAx>
        <c:axId val="38595808"/>
        <c:scaling>
          <c:orientation val="minMax"/>
          <c:max val="0.5"/>
          <c:min val="-7.2"/>
        </c:scaling>
        <c:delete val="0"/>
        <c:axPos val="r"/>
        <c:title>
          <c:tx>
            <c:rich>
              <a:bodyPr rot="5400000" spcFirstLastPara="1" vertOverflow="ellipsis"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400" b="1">
                    <a:solidFill>
                      <a:srgbClr val="403F42"/>
                    </a:solidFill>
                    <a:latin typeface="Arial" panose="020B0604020202020204" pitchFamily="34" charset="0"/>
                    <a:ea typeface="Verdana" panose="020B0604030504040204" pitchFamily="34" charset="0"/>
                    <a:cs typeface="Arial" panose="020B0604020202020204" pitchFamily="34" charset="0"/>
                  </a:rPr>
                  <a:t>Cumulative Number of Hikes/Cuts</a:t>
                </a:r>
              </a:p>
            </c:rich>
          </c:tx>
          <c:layout>
            <c:manualLayout>
              <c:xMode val="edge"/>
              <c:yMode val="edge"/>
              <c:x val="0.97345389966492224"/>
              <c:y val="0.13471707020832338"/>
            </c:manualLayout>
          </c:layout>
          <c:overlay val="0"/>
          <c:spPr>
            <a:noFill/>
            <a:ln>
              <a:noFill/>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Verdana" panose="020B0604030504040204" pitchFamily="34" charset="0"/>
                <a:cs typeface="Arial" panose="020B0604020202020204" pitchFamily="34" charset="0"/>
              </a:defRPr>
            </a:pPr>
            <a:endParaRPr lang="en-US"/>
          </a:p>
        </c:txPr>
        <c:crossAx val="38576256"/>
        <c:crosses val="max"/>
        <c:crossBetween val="between"/>
      </c:valAx>
      <c:catAx>
        <c:axId val="38576256"/>
        <c:scaling>
          <c:orientation val="minMax"/>
        </c:scaling>
        <c:delete val="1"/>
        <c:axPos val="b"/>
        <c:numFmt formatCode="General" sourceLinked="1"/>
        <c:majorTickMark val="out"/>
        <c:minorTickMark val="none"/>
        <c:tickLblPos val="nextTo"/>
        <c:crossAx val="38595808"/>
        <c:crosses val="autoZero"/>
        <c:auto val="1"/>
        <c:lblAlgn val="ctr"/>
        <c:lblOffset val="100"/>
        <c:noMultiLvlLbl val="0"/>
      </c:catAx>
      <c:spPr>
        <a:noFill/>
        <a:ln>
          <a:noFill/>
        </a:ln>
        <a:effectLst/>
      </c:spPr>
    </c:plotArea>
    <c:legend>
      <c:legendPos val="b"/>
      <c:layout>
        <c:manualLayout>
          <c:xMode val="edge"/>
          <c:yMode val="edge"/>
          <c:x val="0.31708181633393734"/>
          <c:y val="0.93621811264617538"/>
          <c:w val="0.41864551794334687"/>
          <c:h val="6.3781887353824465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8391744781852239E-2"/>
          <c:y val="3.5588060703157981E-2"/>
          <c:w val="0.81993510321559004"/>
          <c:h val="0.79195819021210356"/>
        </c:manualLayout>
      </c:layout>
      <c:barChart>
        <c:barDir val="col"/>
        <c:grouping val="clustered"/>
        <c:varyColors val="0"/>
        <c:ser>
          <c:idx val="2"/>
          <c:order val="2"/>
          <c:tx>
            <c:strRef>
              <c:f>Sheet1!$B$1</c:f>
              <c:strCache>
                <c:ptCount val="1"/>
                <c:pt idx="0">
                  <c:v>Change in BPs (RHS)</c:v>
                </c:pt>
              </c:strCache>
            </c:strRef>
          </c:tx>
          <c:spPr>
            <a:solidFill>
              <a:srgbClr val="808285"/>
            </a:solidFill>
            <a:ln>
              <a:noFill/>
            </a:ln>
            <a:effectLst/>
          </c:spPr>
          <c:invertIfNegative val="0"/>
          <c:cat>
            <c:strRef>
              <c:f>Sheet1!$A$2:$A$8</c:f>
              <c:strCache>
                <c:ptCount val="7"/>
                <c:pt idx="0">
                  <c:v>4M</c:v>
                </c:pt>
                <c:pt idx="1">
                  <c:v>6M</c:v>
                </c:pt>
                <c:pt idx="2">
                  <c:v>1Y</c:v>
                </c:pt>
                <c:pt idx="3">
                  <c:v>2Y</c:v>
                </c:pt>
                <c:pt idx="4">
                  <c:v>3Y</c:v>
                </c:pt>
                <c:pt idx="5">
                  <c:v>5Y</c:v>
                </c:pt>
                <c:pt idx="6">
                  <c:v>7Y</c:v>
                </c:pt>
              </c:strCache>
            </c:strRef>
          </c:cat>
          <c:val>
            <c:numRef>
              <c:f>Sheet1!$B$2:$B$8</c:f>
              <c:numCache>
                <c:formatCode>0</c:formatCode>
                <c:ptCount val="7"/>
                <c:pt idx="0">
                  <c:v>0.8</c:v>
                </c:pt>
                <c:pt idx="1">
                  <c:v>-2.8</c:v>
                </c:pt>
                <c:pt idx="2">
                  <c:v>-5</c:v>
                </c:pt>
                <c:pt idx="3">
                  <c:v>-14.5</c:v>
                </c:pt>
                <c:pt idx="4">
                  <c:v>-14.4</c:v>
                </c:pt>
                <c:pt idx="5">
                  <c:v>-14.2</c:v>
                </c:pt>
                <c:pt idx="6">
                  <c:v>-13.2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1F4-401D-9924-A88D240C4B48}"/>
            </c:ext>
          </c:extLst>
        </c:ser>
        <c:dLbls>
          <c:showLegendKey val="0"/>
          <c:showVal val="0"/>
          <c:showCatName val="0"/>
          <c:showSerName val="0"/>
          <c:showPercent val="0"/>
          <c:showBubbleSize val="0"/>
        </c:dLbls>
        <c:gapWidth val="50"/>
        <c:axId val="1790649231"/>
        <c:axId val="1790646735"/>
      </c:barChart>
      <c:lineChart>
        <c:grouping val="standard"/>
        <c:varyColors val="0"/>
        <c:ser>
          <c:idx val="0"/>
          <c:order val="0"/>
          <c:tx>
            <c:strRef>
              <c:f>Sheet1!$B$1</c:f>
              <c:strCache>
                <c:ptCount val="1"/>
                <c:pt idx="0">
                  <c:v>07/10/2025</c:v>
                </c:pt>
              </c:strCache>
            </c:strRef>
          </c:tx>
          <c:spPr>
            <a:ln w="38100" cap="rnd">
              <a:solidFill>
                <a:srgbClr val="003862"/>
              </a:solidFill>
              <a:round/>
            </a:ln>
            <a:effectLst/>
          </c:spPr>
          <c:marker>
            <c:symbol val="none"/>
          </c:marker>
          <c:cat>
            <c:strRef>
              <c:f>Sheet1!$A$2:$A$8</c:f>
              <c:strCache>
                <c:ptCount val="7"/>
                <c:pt idx="0">
                  <c:v>4M</c:v>
                </c:pt>
                <c:pt idx="1">
                  <c:v>6M</c:v>
                </c:pt>
                <c:pt idx="2">
                  <c:v>1Y</c:v>
                </c:pt>
                <c:pt idx="3">
                  <c:v>2Y</c:v>
                </c:pt>
                <c:pt idx="4">
                  <c:v>3Y</c:v>
                </c:pt>
                <c:pt idx="5">
                  <c:v>5Y</c:v>
                </c:pt>
                <c:pt idx="6">
                  <c:v>7Y</c:v>
                </c:pt>
              </c:strCache>
            </c:strRef>
          </c:cat>
          <c:val>
            <c:numRef>
              <c:f>Sheet1!$B$2:$B$8</c:f>
              <c:numCache>
                <c:formatCode>General</c:formatCode>
                <c:ptCount val="7"/>
                <c:pt idx="0">
                  <c:v>4.3470000000000004</c:v>
                </c:pt>
                <c:pt idx="1">
                  <c:v>4.274</c:v>
                </c:pt>
                <c:pt idx="2">
                  <c:v>4.0720000000000001</c:v>
                </c:pt>
                <c:pt idx="3">
                  <c:v>3.875</c:v>
                </c:pt>
                <c:pt idx="4">
                  <c:v>3.8460000000000001</c:v>
                </c:pt>
                <c:pt idx="5">
                  <c:v>3.9449999999999998</c:v>
                </c:pt>
                <c:pt idx="6">
                  <c:v>4.1390000000000002</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1F4-401D-9924-A88D240C4B48}"/>
            </c:ext>
          </c:extLst>
        </c:ser>
        <c:ser>
          <c:idx val="1"/>
          <c:order val="1"/>
          <c:tx>
            <c:strRef>
              <c:f>Sheet1!$C$1</c:f>
              <c:strCache>
                <c:ptCount val="1"/>
                <c:pt idx="0">
                  <c:v>06/10/2025</c:v>
                </c:pt>
              </c:strCache>
            </c:strRef>
          </c:tx>
          <c:spPr>
            <a:ln w="38100" cap="rnd">
              <a:solidFill>
                <a:srgbClr val="31D3AE"/>
              </a:solidFill>
              <a:round/>
            </a:ln>
            <a:effectLst/>
          </c:spPr>
          <c:marker>
            <c:symbol val="none"/>
          </c:marker>
          <c:cat>
            <c:strRef>
              <c:f>Sheet1!$A$2:$A$8</c:f>
              <c:strCache>
                <c:ptCount val="7"/>
                <c:pt idx="0">
                  <c:v>4M</c:v>
                </c:pt>
                <c:pt idx="1">
                  <c:v>6M</c:v>
                </c:pt>
                <c:pt idx="2">
                  <c:v>1Y</c:v>
                </c:pt>
                <c:pt idx="3">
                  <c:v>2Y</c:v>
                </c:pt>
                <c:pt idx="4">
                  <c:v>3Y</c:v>
                </c:pt>
                <c:pt idx="5">
                  <c:v>5Y</c:v>
                </c:pt>
                <c:pt idx="6">
                  <c:v>7Y</c:v>
                </c:pt>
              </c:strCache>
            </c:strRef>
          </c:cat>
          <c:val>
            <c:numRef>
              <c:f>Sheet1!$C$2:$C$8</c:f>
              <c:numCache>
                <c:formatCode>General</c:formatCode>
                <c:ptCount val="7"/>
                <c:pt idx="0">
                  <c:v>4.3390000000000004</c:v>
                </c:pt>
                <c:pt idx="1">
                  <c:v>4.3019999999999996</c:v>
                </c:pt>
                <c:pt idx="2">
                  <c:v>4.1219999999999999</c:v>
                </c:pt>
                <c:pt idx="3">
                  <c:v>4.0199999999999996</c:v>
                </c:pt>
                <c:pt idx="4">
                  <c:v>3.99</c:v>
                </c:pt>
                <c:pt idx="5">
                  <c:v>4.0869999999999997</c:v>
                </c:pt>
                <c:pt idx="6">
                  <c:v>4.2709999999999999</c:v>
                </c:pt>
              </c:numCache>
            </c:numRef>
          </c:val>
          <c:smooth val="0"/>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1F4-401D-9924-A88D240C4B48}"/>
            </c:ext>
          </c:extLst>
        </c:ser>
        <c:dLbls>
          <c:showLegendKey val="0"/>
          <c:showVal val="0"/>
          <c:showCatName val="0"/>
          <c:showSerName val="0"/>
          <c:showPercent val="0"/>
          <c:showBubbleSize val="0"/>
        </c:dLbls>
        <c:marker val="1"/>
        <c:smooth val="0"/>
        <c:axId val="1648748671"/>
        <c:axId val="1648759487"/>
      </c:lineChart>
      <c:catAx>
        <c:axId val="164874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648759487"/>
        <c:crosses val="autoZero"/>
        <c:auto val="1"/>
        <c:lblAlgn val="ctr"/>
        <c:lblOffset val="100"/>
        <c:noMultiLvlLbl val="0"/>
      </c:catAx>
      <c:valAx>
        <c:axId val="1648759487"/>
        <c:scaling>
          <c:orientation val="minMax"/>
          <c:max val="4.4000000000000004"/>
          <c:min val="3.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r>
                  <a:rPr lang="en-US" sz="1400" b="1">
                    <a:solidFill>
                      <a:srgbClr val="403F42"/>
                    </a:solidFill>
                    <a:latin typeface="Arial" panose="020B0604020202020204" pitchFamily="34" charset="0"/>
                    <a:cs typeface="Arial" panose="020B0604020202020204" pitchFamily="34" charset="0"/>
                  </a:rPr>
                  <a:t>Percent</a:t>
                </a:r>
              </a:p>
            </c:rich>
          </c:tx>
          <c:layout>
            <c:manualLayout>
              <c:xMode val="edge"/>
              <c:yMode val="edge"/>
              <c:x val="4.1777419776114696E-3"/>
              <c:y val="0.3537252400652514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title>
        <c:numFmt formatCode="#,##0.00"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648748671"/>
        <c:crosses val="autoZero"/>
        <c:crossBetween val="between"/>
        <c:majorUnit val="0.1"/>
      </c:valAx>
      <c:valAx>
        <c:axId val="1790646735"/>
        <c:scaling>
          <c:orientation val="minMax"/>
          <c:max val="2"/>
          <c:min val="-16"/>
        </c:scaling>
        <c:delete val="0"/>
        <c:axPos val="r"/>
        <c:title>
          <c:tx>
            <c:rich>
              <a:bodyPr rot="5400000" spcFirstLastPara="1" vertOverflow="ellipsis" wrap="square" anchor="ctr" anchorCtr="1"/>
              <a:lstStyle/>
              <a:p>
                <a:pPr>
                  <a:defRPr sz="14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r>
                  <a:rPr lang="en-US" sz="1400" b="1">
                    <a:solidFill>
                      <a:srgbClr val="403F42"/>
                    </a:solidFill>
                    <a:latin typeface="Arial" panose="020B0604020202020204" pitchFamily="34" charset="0"/>
                    <a:cs typeface="Arial" panose="020B0604020202020204" pitchFamily="34" charset="0"/>
                  </a:rPr>
                  <a:t>Basis Points</a:t>
                </a:r>
              </a:p>
            </c:rich>
          </c:tx>
          <c:layout>
            <c:manualLayout>
              <c:xMode val="edge"/>
              <c:yMode val="edge"/>
              <c:x val="0.96859342026390116"/>
              <c:y val="0.30148306572284927"/>
            </c:manualLayout>
          </c:layout>
          <c:overlay val="0"/>
          <c:spPr>
            <a:noFill/>
            <a:ln>
              <a:noFill/>
            </a:ln>
            <a:effectLst/>
          </c:spPr>
          <c:txPr>
            <a:bodyPr rot="5400000" spcFirstLastPara="1" vertOverflow="ellipsis" wrap="square" anchor="ctr" anchorCtr="1"/>
            <a:lstStyle/>
            <a:p>
              <a:pPr>
                <a:defRPr sz="14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title>
        <c:numFmt formatCode="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790649231"/>
        <c:crosses val="max"/>
        <c:crossBetween val="between"/>
        <c:majorUnit val="2"/>
      </c:valAx>
      <c:catAx>
        <c:axId val="1790649231"/>
        <c:scaling>
          <c:orientation val="minMax"/>
        </c:scaling>
        <c:delete val="1"/>
        <c:axPos val="b"/>
        <c:numFmt formatCode="General" sourceLinked="1"/>
        <c:majorTickMark val="out"/>
        <c:minorTickMark val="none"/>
        <c:tickLblPos val="nextTo"/>
        <c:crossAx val="17906467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span"/>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2"/>
          <c:tx>
            <c:strRef>
              <c:f>Sheet1!$B$1</c:f>
              <c:strCache>
                <c:ptCount val="1"/>
                <c:pt idx="0">
                  <c:v>Spread Over T-bills (RHS)</c:v>
                </c:pt>
              </c:strCache>
            </c:strRef>
          </c:tx>
          <c:spPr>
            <a:solidFill>
              <a:srgbClr val="80828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1M</c:v>
                </c:pt>
                <c:pt idx="1">
                  <c:v>2M</c:v>
                </c:pt>
                <c:pt idx="2">
                  <c:v>3M</c:v>
                </c:pt>
                <c:pt idx="3">
                  <c:v>4M</c:v>
                </c:pt>
                <c:pt idx="4">
                  <c:v>5M</c:v>
                </c:pt>
                <c:pt idx="5">
                  <c:v>6M</c:v>
                </c:pt>
              </c:strCache>
            </c:strRef>
          </c:cat>
          <c:val>
            <c:numRef>
              <c:f>Sheet1!$B$2:$B$7</c:f>
              <c:numCache>
                <c:formatCode>General</c:formatCode>
                <c:ptCount val="6"/>
                <c:pt idx="0">
                  <c:v>11.4</c:v>
                </c:pt>
                <c:pt idx="1">
                  <c:v>12</c:v>
                </c:pt>
                <c:pt idx="2">
                  <c:v>13.3</c:v>
                </c:pt>
                <c:pt idx="3">
                  <c:v>14.3</c:v>
                </c:pt>
                <c:pt idx="4">
                  <c:v>15.9</c:v>
                </c:pt>
                <c:pt idx="5">
                  <c:v>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953-48B8-A345-E7F25931F33A}"/>
            </c:ext>
          </c:extLst>
        </c:ser>
        <c:dLbls>
          <c:showLegendKey val="0"/>
          <c:showVal val="0"/>
          <c:showCatName val="0"/>
          <c:showSerName val="0"/>
          <c:showPercent val="0"/>
          <c:showBubbleSize val="0"/>
        </c:dLbls>
        <c:gapWidth val="35"/>
        <c:axId val="1790649231"/>
        <c:axId val="1790646735"/>
      </c:barChart>
      <c:lineChart>
        <c:grouping val="standard"/>
        <c:varyColors val="0"/>
        <c:ser>
          <c:idx val="0"/>
          <c:order val="0"/>
          <c:tx>
            <c:strRef>
              <c:f>Sheet1!$B$1</c:f>
              <c:strCache>
                <c:ptCount val="1"/>
                <c:pt idx="0">
                  <c:v>Current T-bills Curve</c:v>
                </c:pt>
              </c:strCache>
            </c:strRef>
          </c:tx>
          <c:spPr>
            <a:ln w="38100" cap="rnd">
              <a:solidFill>
                <a:srgbClr val="003862"/>
              </a:solidFill>
              <a:round/>
            </a:ln>
            <a:effectLst/>
          </c:spPr>
          <c:marker>
            <c:symbol val="none"/>
          </c:marker>
          <c:cat>
            <c:strRef>
              <c:f>Sheet1!$A$2:$A$7</c:f>
              <c:strCache>
                <c:ptCount val="6"/>
                <c:pt idx="0">
                  <c:v>1M</c:v>
                </c:pt>
                <c:pt idx="1">
                  <c:v>2M</c:v>
                </c:pt>
                <c:pt idx="2">
                  <c:v>3M</c:v>
                </c:pt>
                <c:pt idx="3">
                  <c:v>4M</c:v>
                </c:pt>
                <c:pt idx="4">
                  <c:v>5M</c:v>
                </c:pt>
                <c:pt idx="5">
                  <c:v>6M</c:v>
                </c:pt>
              </c:strCache>
            </c:strRef>
          </c:cat>
          <c:val>
            <c:numRef>
              <c:f>Sheet1!$B$2:$B$7</c:f>
              <c:numCache>
                <c:formatCode>General</c:formatCode>
                <c:ptCount val="6"/>
                <c:pt idx="0">
                  <c:v>4.2300000000000004</c:v>
                </c:pt>
                <c:pt idx="1">
                  <c:v>4.2699999999999996</c:v>
                </c:pt>
                <c:pt idx="2">
                  <c:v>4.2699999999999996</c:v>
                </c:pt>
                <c:pt idx="3">
                  <c:v>4.25</c:v>
                </c:pt>
                <c:pt idx="4">
                  <c:v>4.22</c:v>
                </c:pt>
                <c:pt idx="5">
                  <c:v>4.17</c:v>
                </c:pt>
              </c:numCache>
            </c:numRef>
          </c:val>
          <c:smooth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953-48B8-A345-E7F25931F33A}"/>
            </c:ext>
          </c:extLst>
        </c:ser>
        <c:ser>
          <c:idx val="1"/>
          <c:order val="1"/>
          <c:tx>
            <c:strRef>
              <c:f>Sheet1!$C$1</c:f>
              <c:strCache>
                <c:ptCount val="1"/>
                <c:pt idx="0">
                  <c:v>Current USD CP (A1/P1) Curve</c:v>
                </c:pt>
              </c:strCache>
            </c:strRef>
          </c:tx>
          <c:spPr>
            <a:ln w="38100" cap="rnd">
              <a:solidFill>
                <a:srgbClr val="31D3AE"/>
              </a:solidFill>
              <a:round/>
            </a:ln>
            <a:effectLst/>
          </c:spPr>
          <c:marker>
            <c:symbol val="none"/>
          </c:marker>
          <c:cat>
            <c:strRef>
              <c:f>Sheet1!$A$2:$A$7</c:f>
              <c:strCache>
                <c:ptCount val="6"/>
                <c:pt idx="0">
                  <c:v>1M</c:v>
                </c:pt>
                <c:pt idx="1">
                  <c:v>2M</c:v>
                </c:pt>
                <c:pt idx="2">
                  <c:v>3M</c:v>
                </c:pt>
                <c:pt idx="3">
                  <c:v>4M</c:v>
                </c:pt>
                <c:pt idx="4">
                  <c:v>5M</c:v>
                </c:pt>
                <c:pt idx="5">
                  <c:v>6M</c:v>
                </c:pt>
              </c:strCache>
            </c:strRef>
          </c:cat>
          <c:val>
            <c:numRef>
              <c:f>Sheet1!$C$2:$C$7</c:f>
              <c:numCache>
                <c:formatCode>General</c:formatCode>
                <c:ptCount val="6"/>
                <c:pt idx="0">
                  <c:v>4.3419999999999996</c:v>
                </c:pt>
                <c:pt idx="1">
                  <c:v>4.3869999999999996</c:v>
                </c:pt>
                <c:pt idx="2">
                  <c:v>4.407</c:v>
                </c:pt>
                <c:pt idx="3">
                  <c:v>4.3979999999999997</c:v>
                </c:pt>
                <c:pt idx="4">
                  <c:v>4.3780000000000001</c:v>
                </c:pt>
                <c:pt idx="5">
                  <c:v>4.3730000000000002</c:v>
                </c:pt>
              </c:numCache>
            </c:numRef>
          </c:val>
          <c:smooth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953-48B8-A345-E7F25931F33A}"/>
            </c:ext>
          </c:extLst>
        </c:ser>
        <c:dLbls>
          <c:showLegendKey val="0"/>
          <c:showVal val="0"/>
          <c:showCatName val="0"/>
          <c:showSerName val="0"/>
          <c:showPercent val="0"/>
          <c:showBubbleSize val="0"/>
        </c:dLbls>
        <c:marker val="1"/>
        <c:smooth val="0"/>
        <c:axId val="1648748671"/>
        <c:axId val="1648759487"/>
      </c:lineChart>
      <c:catAx>
        <c:axId val="1648748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en-US"/>
          </a:p>
        </c:txPr>
        <c:crossAx val="1648759487"/>
        <c:crosses val="autoZero"/>
        <c:auto val="1"/>
        <c:lblAlgn val="ctr"/>
        <c:lblOffset val="100"/>
        <c:noMultiLvlLbl val="0"/>
      </c:catAx>
      <c:valAx>
        <c:axId val="1648759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pPr>
                <a:r>
                  <a:rPr lang="en-US" sz="1400" b="1">
                    <a:solidFill>
                      <a:srgbClr val="403F42"/>
                    </a:solidFill>
                    <a:latin typeface="Arial" panose="020B0604020202020204" pitchFamily="34" charset="0"/>
                    <a:cs typeface="Arial" panose="020B0604020202020204" pitchFamily="34" charset="0"/>
                  </a:rPr>
                  <a:t>Percent</a:t>
                </a:r>
              </a:p>
            </c:rich>
          </c:tx>
          <c:layout>
            <c:manualLayout>
              <c:xMode val="edge"/>
              <c:yMode val="edge"/>
              <c:x val="6.5975486002962979E-3"/>
              <c:y val="0.344845830140743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Verdana" panose="020B0604030504040204" pitchFamily="34" charset="0"/>
                  <a:cs typeface="Arial" panose="020B0604020202020204" pitchFamily="34" charset="0"/>
                </a:defRPr>
              </a:pPr>
              <a:endParaRPr lang="en-US"/>
            </a:p>
          </c:txPr>
        </c:title>
        <c:numFmt formatCode="#,##0.0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648748671"/>
        <c:crosses val="autoZero"/>
        <c:crossBetween val="between"/>
      </c:valAx>
      <c:valAx>
        <c:axId val="1790646735"/>
        <c:scaling>
          <c:orientation val="minMax"/>
        </c:scaling>
        <c:delete val="0"/>
        <c:axPos val="r"/>
        <c:title>
          <c:tx>
            <c:rich>
              <a:bodyPr rot="5400000" spcFirstLastPara="1" vertOverflow="ellipsis" wrap="square" anchor="ctr" anchorCtr="1"/>
              <a:lstStyle/>
              <a:p>
                <a:pPr algn="ctr" rtl="0">
                  <a:defRPr lang="en-US" sz="1400" b="1" i="0" u="none" strike="noStrike" kern="1200" baseline="0" dirty="0">
                    <a:solidFill>
                      <a:srgbClr val="403F42"/>
                    </a:solidFill>
                    <a:latin typeface="Arial" panose="020B0604020202020204" pitchFamily="34" charset="0"/>
                    <a:ea typeface="Verdana" panose="020B0604030504040204" pitchFamily="34" charset="0"/>
                    <a:cs typeface="Arial" panose="020B0604020202020204" pitchFamily="34" charset="0"/>
                  </a:defRPr>
                </a:pPr>
                <a:r>
                  <a:rPr lang="en-US" sz="1400" b="1"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rPr>
                  <a:t>Basis Points</a:t>
                </a:r>
              </a:p>
            </c:rich>
          </c:tx>
          <c:layout>
            <c:manualLayout>
              <c:xMode val="edge"/>
              <c:yMode val="edge"/>
              <c:x val="0.97415735018343785"/>
              <c:y val="0.30413314589777002"/>
            </c:manualLayout>
          </c:layout>
          <c:overlay val="0"/>
          <c:spPr>
            <a:noFill/>
            <a:ln>
              <a:noFill/>
            </a:ln>
            <a:effectLst/>
          </c:spPr>
          <c:txPr>
            <a:bodyPr rot="5400000" spcFirstLastPara="1" vertOverflow="ellipsis" wrap="square" anchor="ctr" anchorCtr="1"/>
            <a:lstStyle/>
            <a:p>
              <a:pPr algn="ctr" rtl="0">
                <a:defRPr lang="en-US" sz="1400" b="1" i="0" u="none" strike="noStrike" kern="1200" baseline="0" dirty="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title>
        <c:numFmt formatCode="General"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crossAx val="1790649231"/>
        <c:crosses val="max"/>
        <c:crossBetween val="between"/>
      </c:valAx>
      <c:catAx>
        <c:axId val="1790649231"/>
        <c:scaling>
          <c:orientation val="minMax"/>
        </c:scaling>
        <c:delete val="1"/>
        <c:axPos val="b"/>
        <c:numFmt formatCode="General" sourceLinked="1"/>
        <c:majorTickMark val="out"/>
        <c:minorTickMark val="none"/>
        <c:tickLblPos val="nextTo"/>
        <c:crossAx val="179064673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403F42"/>
              </a:solidFill>
              <a:latin typeface="Arial" panose="020B0604020202020204" pitchFamily="34" charset="0"/>
              <a:ea typeface="Verdana" panose="020B0604030504040204" pitchFamily="34" charset="0"/>
              <a:cs typeface="Arial" panose="020B0604020202020204" pitchFamily="34" charset="0"/>
            </a:defRPr>
          </a:pPr>
          <a:endParaRPr lang="en-US"/>
        </a:p>
      </c:txPr>
    </c:legend>
    <c:plotVisOnly val="1"/>
    <c:dispBlanksAs val="span"/>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61_40434D10.xml><?xml version="1.0" encoding="utf-8"?>
<p188:cmLst xmlns:a="http://schemas.openxmlformats.org/drawingml/2006/main" xmlns:r="http://schemas.openxmlformats.org/officeDocument/2006/relationships" xmlns:p188="http://schemas.microsoft.com/office/powerpoint/2018/8/main">
  <p188:cm id="{A2DEDEEB-61DB-41E2-9683-8878E101FFA1}" authorId="{6046425E-BA96-B665-B7C8-42E5AA5ABCC8}" status="resolved" created="2025-07-11T16:00:36.942" complete="100000">
    <pc:sldMkLst xmlns:pc="http://schemas.microsoft.com/office/powerpoint/2013/main/command">
      <pc:docMk/>
      <pc:sldMk cId="1078152464" sldId="353"/>
    </pc:sldMkLst>
    <p188:txBody>
      <a:bodyPr/>
      <a:lstStyle/>
      <a:p>
        <a:r>
          <a:rPr lang="en-US"/>
          <a:t>sample for informational purposes only </a:t>
        </a:r>
      </a:p>
    </p188:txBody>
    <p188:extLst>
      <p:ext xmlns:p="http://schemas.openxmlformats.org/presentationml/2006/main" uri="{57CB4572-C831-44C2-8A1C-0ADB6CCDFE69}">
        <p223:reactions xmlns:p223="http://schemas.microsoft.com/office/powerpoint/2022/03/main">
          <p223:rxn type="👍">
            <p223:instance time="2025-07-11T16:08:15.969" authorId="{9ED433DA-2356-5ECF-3BA0-D9719E45402E}"/>
          </p223:rxn>
        </p223:reactions>
      </p:ext>
    </p188:extLst>
  </p188:cm>
</p188:cmLst>
</file>

<file path=ppt/comments/modernComment_162_D85B3046.xml><?xml version="1.0" encoding="utf-8"?>
<p188:cmLst xmlns:a="http://schemas.openxmlformats.org/drawingml/2006/main" xmlns:r="http://schemas.openxmlformats.org/officeDocument/2006/relationships" xmlns:p188="http://schemas.microsoft.com/office/powerpoint/2018/8/main">
  <p188:cm id="{9B68714C-17F8-46C3-9756-EC77740CE129}" authorId="{6046425E-BA96-B665-B7C8-42E5AA5ABCC8}" status="resolved" created="2025-07-11T16:02:45.568" complete="100000">
    <ac:deMkLst xmlns:ac="http://schemas.microsoft.com/office/drawing/2013/main/command">
      <pc:docMk xmlns:pc="http://schemas.microsoft.com/office/powerpoint/2013/main/command"/>
      <pc:sldMk xmlns:pc="http://schemas.microsoft.com/office/powerpoint/2013/main/command" cId="3629854790" sldId="354"/>
      <ac:spMk id="2" creationId="{7FE49C9C-1947-B3CB-6683-35F122435019}"/>
    </ac:deMkLst>
    <p188:txBody>
      <a:bodyPr/>
      <a:lstStyle/>
      <a:p>
        <a:r>
          <a:rPr lang="en-US"/>
          <a:t>"Risk and Diversification Considerations" </a:t>
        </a:r>
      </a:p>
    </p188:txBody>
    <p188:extLst>
      <p:ext xmlns:p="http://schemas.openxmlformats.org/presentationml/2006/main" uri="{57CB4572-C831-44C2-8A1C-0ADB6CCDFE69}">
        <p223:reactions xmlns:p223="http://schemas.microsoft.com/office/powerpoint/2022/03/main">
          <p223:rxn type="👍">
            <p223:instance time="2025-07-11T16:44:23.766" authorId="{9ED433DA-2356-5ECF-3BA0-D9719E45402E}"/>
          </p223:rxn>
        </p223:reactions>
      </p:ext>
    </p188:extLst>
  </p188:cm>
  <p188:cm id="{430CA3F7-5959-4883-B175-EA2405676733}" authorId="{6046425E-BA96-B665-B7C8-42E5AA5ABCC8}" status="resolved" created="2025-07-11T16:03:06.506" complete="100000">
    <ac:txMkLst xmlns:ac="http://schemas.microsoft.com/office/drawing/2013/main/command">
      <pc:docMk xmlns:pc="http://schemas.microsoft.com/office/powerpoint/2013/main/command"/>
      <pc:sldMk xmlns:pc="http://schemas.microsoft.com/office/powerpoint/2013/main/command" cId="3629854790" sldId="354"/>
      <ac:spMk id="15" creationId="{8A728F4C-7B7C-02BF-32AD-53D8BD09AEE4}"/>
      <ac:txMk cp="29" len="6">
        <ac:context len="121" hash="2457446493"/>
      </ac:txMk>
    </ac:txMkLst>
    <p188:pos x="2809875" y="190500"/>
    <p188:txBody>
      <a:bodyPr/>
      <a:lstStyle/>
      <a:p>
        <a:r>
          <a:rPr lang="en-US"/>
          <a:t>helps ensure</a:t>
        </a:r>
      </a:p>
    </p188:txBody>
    <p188:extLst>
      <p:ext xmlns:p="http://schemas.openxmlformats.org/presentationml/2006/main" uri="{57CB4572-C831-44C2-8A1C-0ADB6CCDFE69}">
        <p223:reactions xmlns:p223="http://schemas.microsoft.com/office/powerpoint/2022/03/main">
          <p223:rxn type="👍">
            <p223:instance time="2025-07-11T16:44:40.832" authorId="{9ED433DA-2356-5ECF-3BA0-D9719E45402E}"/>
          </p223:rxn>
        </p223:reactions>
      </p:ext>
    </p188:extLst>
  </p188:cm>
  <p188:cm id="{881EBAC2-EE53-4524-A341-DC6D50DF6F17}" authorId="{6046425E-BA96-B665-B7C8-42E5AA5ABCC8}" status="resolved" created="2025-07-11T16:03:18.819" complete="100000">
    <ac:txMkLst xmlns:ac="http://schemas.microsoft.com/office/drawing/2013/main/command">
      <pc:docMk xmlns:pc="http://schemas.microsoft.com/office/powerpoint/2013/main/command"/>
      <pc:sldMk xmlns:pc="http://schemas.microsoft.com/office/powerpoint/2013/main/command" cId="3629854790" sldId="354"/>
      <ac:spMk id="15" creationId="{8A728F4C-7B7C-02BF-32AD-53D8BD09AEE4}"/>
      <ac:txMk cp="72">
        <ac:context len="121" hash="2457446493"/>
      </ac:txMk>
    </ac:txMkLst>
    <p188:pos x="1843087" y="476250"/>
    <p188:txBody>
      <a:bodyPr/>
      <a:lstStyle/>
      <a:p>
        <a:r>
          <a:rPr lang="en-US"/>
          <a:t>remove</a:t>
        </a:r>
      </a:p>
    </p188:txBody>
    <p188:extLst>
      <p:ext xmlns:p="http://schemas.openxmlformats.org/presentationml/2006/main" uri="{57CB4572-C831-44C2-8A1C-0ADB6CCDFE69}">
        <p223:reactions xmlns:p223="http://schemas.microsoft.com/office/powerpoint/2022/03/main">
          <p223:rxn type="👍">
            <p223:instance time="2025-07-11T16:44:56.205" authorId="{9ED433DA-2356-5ECF-3BA0-D9719E45402E}"/>
          </p223:rxn>
        </p223:reactions>
      </p:ext>
    </p188:extLst>
  </p188:cm>
</p188:cmLst>
</file>

<file path=ppt/comments/modernComment_169_81704791.xml><?xml version="1.0" encoding="utf-8"?>
<p188:cmLst xmlns:a="http://schemas.openxmlformats.org/drawingml/2006/main" xmlns:r="http://schemas.openxmlformats.org/officeDocument/2006/relationships" xmlns:p188="http://schemas.microsoft.com/office/powerpoint/2018/8/main">
  <p188:cm id="{B645C20F-80D2-4CFD-AB39-266788A27C72}" authorId="{6046425E-BA96-B665-B7C8-42E5AA5ABCC8}" status="resolved" created="2025-07-11T16:05:04.789" complete="100000">
    <ac:deMkLst xmlns:ac="http://schemas.microsoft.com/office/drawing/2013/main/command">
      <pc:docMk xmlns:pc="http://schemas.microsoft.com/office/powerpoint/2013/main/command"/>
      <pc:sldMk xmlns:pc="http://schemas.microsoft.com/office/powerpoint/2013/main/command" cId="2171619217" sldId="361"/>
      <ac:spMk id="3" creationId="{AA7F62C6-C842-A223-7BC8-372CA065CE54}"/>
    </ac:deMkLst>
    <p188:txBody>
      <a:bodyPr/>
      <a:lstStyle/>
      <a:p>
        <a:r>
          <a:rPr lang="en-US"/>
          <a:t>Is this sample language from an investment policy? If so, please add "sample for informational purposes only" </a:t>
        </a:r>
      </a:p>
    </p188:txBody>
    <p188:extLst>
      <p:ext xmlns:p="http://schemas.openxmlformats.org/presentationml/2006/main" uri="{57CB4572-C831-44C2-8A1C-0ADB6CCDFE69}">
        <p223:reactions xmlns:p223="http://schemas.microsoft.com/office/powerpoint/2022/03/main">
          <p223:rxn type="👍">
            <p223:instance time="2025-07-11T16:45:30.937" authorId="{9ED433DA-2356-5ECF-3BA0-D9719E45402E}"/>
          </p223:rxn>
        </p223:reactions>
      </p:ext>
    </p188:extLst>
  </p188:cm>
</p188:cmLst>
</file>

<file path=ppt/comments/modernComment_16E_75111E9B.xml><?xml version="1.0" encoding="utf-8"?>
<p188:cmLst xmlns:a="http://schemas.openxmlformats.org/drawingml/2006/main" xmlns:r="http://schemas.openxmlformats.org/officeDocument/2006/relationships" xmlns:p188="http://schemas.microsoft.com/office/powerpoint/2018/8/main">
  <p188:cm id="{83E62057-C10A-4705-A1B6-A77127028993}" authorId="{6046425E-BA96-B665-B7C8-42E5AA5ABCC8}" status="resolved" created="2025-07-11T16:07:54.337" complete="100000">
    <ac:txMkLst xmlns:ac="http://schemas.microsoft.com/office/drawing/2013/main/command">
      <pc:docMk xmlns:pc="http://schemas.microsoft.com/office/powerpoint/2013/main/command"/>
      <pc:sldMk xmlns:pc="http://schemas.microsoft.com/office/powerpoint/2013/main/command" cId="1964056219" sldId="366"/>
      <ac:spMk id="3" creationId="{D09A07F1-E0D9-8022-F334-D57721F2CB83}"/>
      <ac:txMk cp="0">
        <ac:context len="24" hash="1462886158"/>
      </ac:txMk>
    </ac:txMkLst>
    <p188:pos x="3567112" y="123825"/>
    <p188:replyLst>
      <p188:reply id="{49814E5C-523E-445C-ABE7-4A89E6552968}" authorId="{9ED433DA-2356-5ECF-3BA0-D9719E45402E}" created="2025-07-11T16:48:04.961">
        <p188:txBody>
          <a:bodyPr/>
          <a:lstStyle/>
          <a:p>
            <a:r>
              <a:rPr lang="en-US"/>
              <a:t>I believe this page is not so much “investments” as presenting an option for where to keep funds - I’ve updated the main title!</a:t>
            </a:r>
          </a:p>
        </p188:txBody>
      </p188:reply>
    </p188:replyLst>
    <p188:txBody>
      <a:bodyPr/>
      <a:lstStyle/>
      <a:p>
        <a:r>
          <a:rPr lang="en-US"/>
          <a:t>Is the title supposed to be "Demand Deposit Accounts"? The "Investment Types" title doesn't really make sense here </a:t>
        </a:r>
      </a:p>
    </p188:txBody>
  </p188:cm>
</p188:cmLst>
</file>

<file path=ppt/comments/modernComment_174_DEBACECA.xml><?xml version="1.0" encoding="utf-8"?>
<p188:cmLst xmlns:a="http://schemas.openxmlformats.org/drawingml/2006/main" xmlns:r="http://schemas.openxmlformats.org/officeDocument/2006/relationships" xmlns:p188="http://schemas.microsoft.com/office/powerpoint/2018/8/main">
  <p188:cm id="{EC55BB55-624B-4BAD-9677-4CEABBDFF1D1}" authorId="{6046425E-BA96-B665-B7C8-42E5AA5ABCC8}" status="resolved" created="2025-07-11T16:13:22.122" complete="100000">
    <ac:txMkLst xmlns:ac="http://schemas.microsoft.com/office/drawing/2013/main/command">
      <pc:docMk xmlns:pc="http://schemas.microsoft.com/office/powerpoint/2013/main/command"/>
      <pc:sldMk xmlns:pc="http://schemas.microsoft.com/office/powerpoint/2013/main/command" cId="3736784586" sldId="372"/>
      <ac:spMk id="6" creationId="{FDD9E46E-CDA7-4F8B-3640-9BC3A7E8F0F4}"/>
      <ac:txMk cp="0" len="1">
        <ac:context len="94" hash="3389654749"/>
      </ac:txMk>
    </ac:txMkLst>
    <p188:pos x="1014412" y="1076325"/>
    <p188:txBody>
      <a:bodyPr/>
      <a:lstStyle/>
      <a:p>
        <a:r>
          <a:rPr lang="en-US"/>
          <a:t>Seek to maintain </a:t>
        </a:r>
      </a:p>
    </p188:txBody>
    <p188:extLst>
      <p:ext xmlns:p="http://schemas.openxmlformats.org/presentationml/2006/main" uri="{57CB4572-C831-44C2-8A1C-0ADB6CCDFE69}">
        <p223:reactions xmlns:p223="http://schemas.microsoft.com/office/powerpoint/2022/03/main">
          <p223:rxn type="👍">
            <p223:instance time="2025-07-11T16:45:56.947" authorId="{9ED433DA-2356-5ECF-3BA0-D9719E45402E}"/>
          </p223:rxn>
        </p223:reactions>
      </p:ext>
    </p188:extLst>
  </p188:cm>
  <p188:cm id="{2BA5D23D-809E-424C-8D24-D8DF52D9586F}" authorId="{6046425E-BA96-B665-B7C8-42E5AA5ABCC8}" status="resolved" created="2025-07-11T16:14:03.998" complete="100000">
    <ac:txMkLst xmlns:ac="http://schemas.microsoft.com/office/drawing/2013/main/command">
      <pc:docMk xmlns:pc="http://schemas.microsoft.com/office/powerpoint/2013/main/command"/>
      <pc:sldMk xmlns:pc="http://schemas.microsoft.com/office/powerpoint/2013/main/command" cId="3736784586" sldId="372"/>
      <ac:spMk id="8" creationId="{C6ACA87B-88E3-A44D-5893-A4A242412241}"/>
      <ac:txMk cp="16" len="3">
        <ac:context len="156" hash="2434777297"/>
      </ac:txMk>
    </ac:txMkLst>
    <p188:pos x="609600" y="833437"/>
    <p188:txBody>
      <a:bodyPr/>
      <a:lstStyle/>
      <a:p>
        <a:r>
          <a:rPr lang="en-US"/>
          <a:t>added?</a:t>
        </a:r>
      </a:p>
    </p188:txBody>
    <p188:extLst>
      <p:ext xmlns:p="http://schemas.openxmlformats.org/presentationml/2006/main" uri="{57CB4572-C831-44C2-8A1C-0ADB6CCDFE69}">
        <p223:reactions xmlns:p223="http://schemas.microsoft.com/office/powerpoint/2022/03/main">
          <p223:rxn type="👍">
            <p223:instance time="2025-07-11T16:46:08.464" authorId="{9ED433DA-2356-5ECF-3BA0-D9719E45402E}"/>
          </p223:rxn>
        </p223:reactions>
      </p:ext>
    </p188:extLst>
  </p188:cm>
</p188:cmLst>
</file>

<file path=ppt/comments/modernComment_178_1D72B452.xml><?xml version="1.0" encoding="utf-8"?>
<p188:cmLst xmlns:a="http://schemas.openxmlformats.org/drawingml/2006/main" xmlns:r="http://schemas.openxmlformats.org/officeDocument/2006/relationships" xmlns:p188="http://schemas.microsoft.com/office/powerpoint/2018/8/main">
  <p188:cm id="{FC50AB24-5840-4E05-A298-70CC317BC174}" authorId="{6046425E-BA96-B665-B7C8-42E5AA5ABCC8}" status="resolved" created="2025-07-11T16:16:23.108" complete="100000">
    <ac:deMkLst xmlns:ac="http://schemas.microsoft.com/office/drawing/2013/main/command">
      <pc:docMk xmlns:pc="http://schemas.microsoft.com/office/powerpoint/2013/main/command"/>
      <pc:sldMk xmlns:pc="http://schemas.microsoft.com/office/powerpoint/2013/main/command" cId="494056530" sldId="376"/>
      <ac:spMk id="9" creationId="{21B48954-D9F6-187B-4DFA-983E10B84521}"/>
    </ac:deMkLst>
    <p188:txBody>
      <a:bodyPr/>
      <a:lstStyle/>
      <a:p>
        <a:r>
          <a:rPr lang="en-US"/>
          <a:t>"typically, higher returns"</a:t>
        </a:r>
      </a:p>
    </p188:txBody>
    <p188:extLst>
      <p:ext xmlns:p="http://schemas.openxmlformats.org/presentationml/2006/main" uri="{57CB4572-C831-44C2-8A1C-0ADB6CCDFE69}">
        <p223:reactions xmlns:p223="http://schemas.microsoft.com/office/powerpoint/2022/03/main">
          <p223:rxn type="👍">
            <p223:instance time="2025-07-11T16:46:24.406" authorId="{9ED433DA-2356-5ECF-3BA0-D9719E45402E}"/>
          </p223:rxn>
        </p223:reactions>
      </p:ext>
    </p188:extLst>
  </p188:cm>
</p188:cmLst>
</file>

<file path=ppt/comments/modernComment_1C2F_5CF5BC3.xml><?xml version="1.0" encoding="utf-8"?>
<p188:cmLst xmlns:a="http://schemas.openxmlformats.org/drawingml/2006/main" xmlns:r="http://schemas.openxmlformats.org/officeDocument/2006/relationships" xmlns:p188="http://schemas.microsoft.com/office/powerpoint/2018/8/main">
  <p188:cm id="{A96C7632-6F3B-4AEA-9D48-E1C7C67A8B35}" authorId="{6046425E-BA96-B665-B7C8-42E5AA5ABCC8}" status="resolved" created="2025-07-11T16:21:35.846" complete="100000">
    <ac:txMkLst xmlns:ac="http://schemas.microsoft.com/office/drawing/2013/main/command">
      <pc:docMk xmlns:pc="http://schemas.microsoft.com/office/powerpoint/2013/main/command"/>
      <pc:sldMk xmlns:pc="http://schemas.microsoft.com/office/powerpoint/2013/main/command" cId="97475523" sldId="7215"/>
      <ac:spMk id="13" creationId="{5BEC38F2-9FD5-73D4-67CB-A42439911706}"/>
      <ac:txMk cp="229">
        <ac:context len="324" hash="3727782227"/>
      </ac:txMk>
    </ac:txMkLst>
    <p188:pos x="2247900" y="1543050"/>
    <p188:txBody>
      <a:bodyPr/>
      <a:lstStyle/>
      <a:p>
        <a:r>
          <a:rPr lang="en-US"/>
          <a:t>"designed to provide"</a:t>
        </a:r>
      </a:p>
    </p188:txBody>
    <p188:extLst>
      <p:ext xmlns:p="http://schemas.openxmlformats.org/presentationml/2006/main" uri="{57CB4572-C831-44C2-8A1C-0ADB6CCDFE69}">
        <p223:reactions xmlns:p223="http://schemas.microsoft.com/office/powerpoint/2022/03/main">
          <p223:rxn type="👍">
            <p223:instance time="2025-07-11T16:46:43.264" authorId="{9ED433DA-2356-5ECF-3BA0-D9719E45402E}"/>
          </p223:rxn>
        </p223:reactions>
      </p:ext>
    </p188:extLst>
  </p188:cm>
</p188:cmLst>
</file>

<file path=ppt/comments/modernComment_3AA_81D53AB7.xml><?xml version="1.0" encoding="utf-8"?>
<p188:cmLst xmlns:a="http://schemas.openxmlformats.org/drawingml/2006/main" xmlns:r="http://schemas.openxmlformats.org/officeDocument/2006/relationships" xmlns:p188="http://schemas.microsoft.com/office/powerpoint/2018/8/main">
  <p188:cm id="{D58DF2EC-0611-4B6B-BCC7-D48411D72AB4}" authorId="{6046425E-BA96-B665-B7C8-42E5AA5ABCC8}" status="resolved" created="2025-07-11T16:10:26.495" complete="100000">
    <pc:sldMkLst xmlns:pc="http://schemas.microsoft.com/office/powerpoint/2013/main/command">
      <pc:docMk/>
      <pc:sldMk cId="2178235063" sldId="938"/>
    </pc:sldMkLst>
    <p188:replyLst>
      <p188:reply id="{5133BB97-2AAD-4199-AB79-1EBB4892A813}" authorId="{9ED433DA-2356-5ECF-3BA0-D9719E45402E}" created="2025-07-11T16:56:00.204">
        <p188:txBody>
          <a:bodyPr/>
          <a:lstStyle/>
          <a:p>
            <a:r>
              <a:rPr lang="en-US"/>
              <a:t>Checking on this!</a:t>
            </a:r>
          </a:p>
        </p188:txBody>
      </p188:reply>
      <p188:reply id="{47BACB85-069A-4DBA-9F4C-60F1C42998D1}" authorId="{9ED433DA-2356-5ECF-3BA0-D9719E45402E}" created="2025-07-11T17:17:45.530">
        <p188:txBody>
          <a:bodyPr/>
          <a:lstStyle/>
          <a:p>
            <a:r>
              <a:rPr lang="en-US"/>
              <a:t>Added source</a:t>
            </a:r>
          </a:p>
        </p188:txBody>
      </p188:reply>
    </p188:replyLst>
    <p188:txBody>
      <a:bodyPr/>
      <a:lstStyle/>
      <a:p>
        <a:r>
          <a:rPr lang="en-US"/>
          <a:t>Can we source this language? Is it from GFOA?</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486860-CE72-44A5-A5B0-06C1C4B93884}" type="doc">
      <dgm:prSet loTypeId="urn:microsoft.com/office/officeart/2005/8/layout/radial6" loCatId="cycle" qsTypeId="urn:microsoft.com/office/officeart/2005/8/quickstyle/simple2" qsCatId="simple" csTypeId="urn:microsoft.com/office/officeart/2005/8/colors/colorful2" csCatId="colorful" phldr="1"/>
      <dgm:spPr/>
      <dgm:t>
        <a:bodyPr/>
        <a:lstStyle/>
        <a:p>
          <a:endParaRPr lang="en-US"/>
        </a:p>
      </dgm:t>
    </dgm:pt>
    <dgm:pt modelId="{36065BED-9BE2-47BD-9B0F-BEEA7643C47B}">
      <dgm:prSet phldrT="[Text]"/>
      <dgm:spPr/>
      <dgm:t>
        <a:bodyPr/>
        <a:lstStyle/>
        <a:p>
          <a:r>
            <a:rPr lang="en-US">
              <a:latin typeface="Arial" panose="020B0604020202020204" pitchFamily="34" charset="0"/>
              <a:cs typeface="Arial" panose="020B0604020202020204" pitchFamily="34" charset="0"/>
            </a:rPr>
            <a:t>The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Cash Flow Effect</a:t>
          </a:r>
        </a:p>
      </dgm:t>
    </dgm:pt>
    <dgm:pt modelId="{2CE4D6C0-90FF-4C57-BE42-C73DB31656B9}" type="parTrans" cxnId="{195F9F66-1E0B-47C3-B565-14CD24EB72CB}">
      <dgm:prSet/>
      <dgm:spPr/>
      <dgm:t>
        <a:bodyPr/>
        <a:lstStyle/>
        <a:p>
          <a:endParaRPr lang="en-US"/>
        </a:p>
      </dgm:t>
    </dgm:pt>
    <dgm:pt modelId="{4DDC652B-7B38-4D7B-9348-A5465A2FAF24}" type="sibTrans" cxnId="{195F9F66-1E0B-47C3-B565-14CD24EB72CB}">
      <dgm:prSet/>
      <dgm:spPr/>
      <dgm:t>
        <a:bodyPr/>
        <a:lstStyle/>
        <a:p>
          <a:endParaRPr lang="en-US"/>
        </a:p>
      </dgm:t>
    </dgm:pt>
    <dgm:pt modelId="{D1B2B029-45B4-474C-AC81-89608B2A71DC}">
      <dgm:prSet phldrT="[Text]"/>
      <dgm:spPr/>
      <dgm:t>
        <a:bodyPr/>
        <a:lstStyle/>
        <a:p>
          <a:r>
            <a:rPr lang="en-US">
              <a:latin typeface="Arial" panose="020B0604020202020204" pitchFamily="34" charset="0"/>
              <a:cs typeface="Arial" panose="020B0604020202020204" pitchFamily="34" charset="0"/>
            </a:rPr>
            <a:t>Liquidity Management</a:t>
          </a:r>
        </a:p>
      </dgm:t>
    </dgm:pt>
    <dgm:pt modelId="{EDB40F30-1142-4693-8D53-21DD7B457218}" type="parTrans" cxnId="{953B889C-D6D5-4902-87C7-C3E883FC9A90}">
      <dgm:prSet/>
      <dgm:spPr/>
      <dgm:t>
        <a:bodyPr/>
        <a:lstStyle/>
        <a:p>
          <a:endParaRPr lang="en-US"/>
        </a:p>
      </dgm:t>
    </dgm:pt>
    <dgm:pt modelId="{F8FF145E-3A00-4C60-883D-71705F32940A}" type="sibTrans" cxnId="{953B889C-D6D5-4902-87C7-C3E883FC9A90}">
      <dgm:prSet/>
      <dgm:spPr/>
      <dgm:t>
        <a:bodyPr/>
        <a:lstStyle/>
        <a:p>
          <a:endParaRPr lang="en-US"/>
        </a:p>
      </dgm:t>
    </dgm:pt>
    <dgm:pt modelId="{60D77720-C49D-4AAE-AC74-C0F0EC417F55}">
      <dgm:prSet phldrT="[Text]"/>
      <dgm:spPr/>
      <dgm:t>
        <a:bodyPr/>
        <a:lstStyle/>
        <a:p>
          <a:r>
            <a:rPr lang="en-US">
              <a:latin typeface="Arial" panose="020B0604020202020204" pitchFamily="34" charset="0"/>
              <a:cs typeface="Arial" panose="020B0604020202020204" pitchFamily="34" charset="0"/>
            </a:rPr>
            <a:t>Budgeting and Planning</a:t>
          </a:r>
        </a:p>
      </dgm:t>
    </dgm:pt>
    <dgm:pt modelId="{9E431E0B-974A-4743-B606-75D6E2E63933}" type="parTrans" cxnId="{90B81DE5-AADD-4046-81CA-6459815A04DC}">
      <dgm:prSet/>
      <dgm:spPr/>
      <dgm:t>
        <a:bodyPr/>
        <a:lstStyle/>
        <a:p>
          <a:endParaRPr lang="en-US"/>
        </a:p>
      </dgm:t>
    </dgm:pt>
    <dgm:pt modelId="{88CB822B-F725-4175-96A4-B4966C133524}" type="sibTrans" cxnId="{90B81DE5-AADD-4046-81CA-6459815A04DC}">
      <dgm:prSet/>
      <dgm:spPr/>
      <dgm:t>
        <a:bodyPr/>
        <a:lstStyle/>
        <a:p>
          <a:endParaRPr lang="en-US"/>
        </a:p>
      </dgm:t>
    </dgm:pt>
    <dgm:pt modelId="{847A8080-0E05-4C8E-8532-EB0D93DA4089}">
      <dgm:prSet phldrT="[Text]"/>
      <dgm:spPr/>
      <dgm:t>
        <a:bodyPr/>
        <a:lstStyle/>
        <a:p>
          <a:r>
            <a:rPr lang="en-US">
              <a:latin typeface="Arial" panose="020B0604020202020204" pitchFamily="34" charset="0"/>
              <a:cs typeface="Arial" panose="020B0604020202020204" pitchFamily="34" charset="0"/>
            </a:rPr>
            <a:t>Debt Service</a:t>
          </a:r>
        </a:p>
      </dgm:t>
    </dgm:pt>
    <dgm:pt modelId="{4825B26E-67BC-4251-AA15-C75A4979D86D}" type="parTrans" cxnId="{D2CA806B-E975-4E53-80F0-C182490CE20D}">
      <dgm:prSet/>
      <dgm:spPr/>
      <dgm:t>
        <a:bodyPr/>
        <a:lstStyle/>
        <a:p>
          <a:endParaRPr lang="en-US"/>
        </a:p>
      </dgm:t>
    </dgm:pt>
    <dgm:pt modelId="{BB8B3B08-4C1E-4563-8A4C-7DD4BEC147E8}" type="sibTrans" cxnId="{D2CA806B-E975-4E53-80F0-C182490CE20D}">
      <dgm:prSet/>
      <dgm:spPr/>
      <dgm:t>
        <a:bodyPr/>
        <a:lstStyle/>
        <a:p>
          <a:endParaRPr lang="en-US"/>
        </a:p>
      </dgm:t>
    </dgm:pt>
    <dgm:pt modelId="{1AFD7311-55F5-4126-9CBC-5FE9BE46E8EF}">
      <dgm:prSet phldrT="[Text]"/>
      <dgm:spPr/>
      <dgm:t>
        <a:bodyPr/>
        <a:lstStyle/>
        <a:p>
          <a:r>
            <a:rPr lang="en-US">
              <a:latin typeface="Arial" panose="020B0604020202020204" pitchFamily="34" charset="0"/>
              <a:cs typeface="Arial" panose="020B0604020202020204" pitchFamily="34" charset="0"/>
            </a:rPr>
            <a:t>Capital Investments</a:t>
          </a:r>
        </a:p>
      </dgm:t>
    </dgm:pt>
    <dgm:pt modelId="{DBC8EB38-C5B8-4785-9DA1-3D8D3D642929}" type="parTrans" cxnId="{E6A2A15E-F477-467E-A17F-06E3D037BB22}">
      <dgm:prSet/>
      <dgm:spPr/>
      <dgm:t>
        <a:bodyPr/>
        <a:lstStyle/>
        <a:p>
          <a:endParaRPr lang="en-US"/>
        </a:p>
      </dgm:t>
    </dgm:pt>
    <dgm:pt modelId="{FC82E8D5-139F-43FB-845C-8A583AEB514E}" type="sibTrans" cxnId="{E6A2A15E-F477-467E-A17F-06E3D037BB22}">
      <dgm:prSet/>
      <dgm:spPr/>
      <dgm:t>
        <a:bodyPr/>
        <a:lstStyle/>
        <a:p>
          <a:endParaRPr lang="en-US"/>
        </a:p>
      </dgm:t>
    </dgm:pt>
    <dgm:pt modelId="{8BB85FFA-7D29-4F19-82AE-D68640AB1AA4}">
      <dgm:prSet phldrT="[Text]"/>
      <dgm:spPr/>
      <dgm:t>
        <a:bodyPr/>
        <a:lstStyle/>
        <a:p>
          <a:r>
            <a:rPr lang="en-US">
              <a:latin typeface="Arial" panose="020B0604020202020204" pitchFamily="34" charset="0"/>
              <a:cs typeface="Arial" panose="020B0604020202020204" pitchFamily="34" charset="0"/>
            </a:rPr>
            <a:t>Risk Management</a:t>
          </a:r>
        </a:p>
      </dgm:t>
    </dgm:pt>
    <dgm:pt modelId="{CF1BF3E5-C9EC-4AB3-8850-9379D045C283}" type="parTrans" cxnId="{CF47C3EE-8610-4129-A458-2A911E87B4D2}">
      <dgm:prSet/>
      <dgm:spPr/>
      <dgm:t>
        <a:bodyPr/>
        <a:lstStyle/>
        <a:p>
          <a:endParaRPr lang="en-US"/>
        </a:p>
      </dgm:t>
    </dgm:pt>
    <dgm:pt modelId="{DC4E9CD4-4DD8-44B6-9FDD-BB0F862FFFFF}" type="sibTrans" cxnId="{CF47C3EE-8610-4129-A458-2A911E87B4D2}">
      <dgm:prSet/>
      <dgm:spPr/>
      <dgm:t>
        <a:bodyPr/>
        <a:lstStyle/>
        <a:p>
          <a:endParaRPr lang="en-US"/>
        </a:p>
      </dgm:t>
    </dgm:pt>
    <dgm:pt modelId="{CF61D7E1-C8F9-4721-B0CE-5B5FA4D72CEE}">
      <dgm:prSet phldrT="[Text]"/>
      <dgm:spPr/>
      <dgm:t>
        <a:bodyPr/>
        <a:lstStyle/>
        <a:p>
          <a:r>
            <a:rPr lang="en-US">
              <a:latin typeface="Arial" panose="020B0604020202020204" pitchFamily="34" charset="0"/>
              <a:cs typeface="Arial" panose="020B0604020202020204" pitchFamily="34" charset="0"/>
            </a:rPr>
            <a:t>Credit Rating</a:t>
          </a:r>
        </a:p>
      </dgm:t>
    </dgm:pt>
    <dgm:pt modelId="{EB86886F-66F4-4BB5-8412-60FE60E22252}" type="parTrans" cxnId="{6C912B3E-84A9-4FFE-AA51-D58B7F809AA2}">
      <dgm:prSet/>
      <dgm:spPr/>
      <dgm:t>
        <a:bodyPr/>
        <a:lstStyle/>
        <a:p>
          <a:endParaRPr lang="en-US"/>
        </a:p>
      </dgm:t>
    </dgm:pt>
    <dgm:pt modelId="{3A9910EB-544B-4651-97D8-EEA3685CFF99}" type="sibTrans" cxnId="{6C912B3E-84A9-4FFE-AA51-D58B7F809AA2}">
      <dgm:prSet/>
      <dgm:spPr/>
      <dgm:t>
        <a:bodyPr/>
        <a:lstStyle/>
        <a:p>
          <a:endParaRPr lang="en-US"/>
        </a:p>
      </dgm:t>
    </dgm:pt>
    <dgm:pt modelId="{56BFCB9A-6E34-4D9E-A94C-3521DE6B19C4}">
      <dgm:prSet/>
      <dgm:spPr/>
      <dgm:t>
        <a:bodyPr/>
        <a:lstStyle/>
        <a:p>
          <a:r>
            <a:rPr lang="en-US">
              <a:latin typeface="Arial" panose="020B0604020202020204" pitchFamily="34" charset="0"/>
              <a:cs typeface="Arial" panose="020B0604020202020204" pitchFamily="34" charset="0"/>
            </a:rPr>
            <a:t>Reporting</a:t>
          </a:r>
        </a:p>
      </dgm:t>
    </dgm:pt>
    <dgm:pt modelId="{C7A8187F-83F7-4FAC-BBA4-F7BE0173516E}" type="parTrans" cxnId="{1DE8AA94-00BE-4593-BA33-80071975D1D0}">
      <dgm:prSet/>
      <dgm:spPr/>
      <dgm:t>
        <a:bodyPr/>
        <a:lstStyle/>
        <a:p>
          <a:endParaRPr lang="en-US"/>
        </a:p>
      </dgm:t>
    </dgm:pt>
    <dgm:pt modelId="{8123801B-D7D1-4374-AD89-CF3E3C051CCA}" type="sibTrans" cxnId="{1DE8AA94-00BE-4593-BA33-80071975D1D0}">
      <dgm:prSet/>
      <dgm:spPr/>
      <dgm:t>
        <a:bodyPr/>
        <a:lstStyle/>
        <a:p>
          <a:endParaRPr lang="en-US"/>
        </a:p>
      </dgm:t>
    </dgm:pt>
    <dgm:pt modelId="{C734E0D3-FA66-4EF5-BCA3-F020454638BB}" type="pres">
      <dgm:prSet presAssocID="{ED486860-CE72-44A5-A5B0-06C1C4B93884}" presName="Name0" presStyleCnt="0">
        <dgm:presLayoutVars>
          <dgm:chMax val="1"/>
          <dgm:dir/>
          <dgm:animLvl val="ctr"/>
          <dgm:resizeHandles val="exact"/>
        </dgm:presLayoutVars>
      </dgm:prSet>
      <dgm:spPr/>
    </dgm:pt>
    <dgm:pt modelId="{77D02518-0542-4844-B86F-95FCFB8B3BAB}" type="pres">
      <dgm:prSet presAssocID="{36065BED-9BE2-47BD-9B0F-BEEA7643C47B}" presName="centerShape" presStyleLbl="node0" presStyleIdx="0" presStyleCnt="1" custScaleX="129021" custScaleY="120794"/>
      <dgm:spPr/>
    </dgm:pt>
    <dgm:pt modelId="{5155FAC7-AA4D-4FA1-924B-AA0A09A5E783}" type="pres">
      <dgm:prSet presAssocID="{D1B2B029-45B4-474C-AC81-89608B2A71DC}" presName="node" presStyleLbl="node1" presStyleIdx="0" presStyleCnt="7">
        <dgm:presLayoutVars>
          <dgm:bulletEnabled val="1"/>
        </dgm:presLayoutVars>
      </dgm:prSet>
      <dgm:spPr/>
    </dgm:pt>
    <dgm:pt modelId="{F18409C4-5911-423E-99A2-95E47DB963F1}" type="pres">
      <dgm:prSet presAssocID="{D1B2B029-45B4-474C-AC81-89608B2A71DC}" presName="dummy" presStyleCnt="0"/>
      <dgm:spPr/>
    </dgm:pt>
    <dgm:pt modelId="{389DE84E-22A7-4C34-89B5-92059A9F120E}" type="pres">
      <dgm:prSet presAssocID="{F8FF145E-3A00-4C60-883D-71705F32940A}" presName="sibTrans" presStyleLbl="sibTrans2D1" presStyleIdx="0" presStyleCnt="7"/>
      <dgm:spPr/>
    </dgm:pt>
    <dgm:pt modelId="{D72EC68C-8799-4288-A933-782CB3916555}" type="pres">
      <dgm:prSet presAssocID="{60D77720-C49D-4AAE-AC74-C0F0EC417F55}" presName="node" presStyleLbl="node1" presStyleIdx="1" presStyleCnt="7">
        <dgm:presLayoutVars>
          <dgm:bulletEnabled val="1"/>
        </dgm:presLayoutVars>
      </dgm:prSet>
      <dgm:spPr/>
    </dgm:pt>
    <dgm:pt modelId="{04FB9693-E8EE-44DC-B511-0627597E542B}" type="pres">
      <dgm:prSet presAssocID="{60D77720-C49D-4AAE-AC74-C0F0EC417F55}" presName="dummy" presStyleCnt="0"/>
      <dgm:spPr/>
    </dgm:pt>
    <dgm:pt modelId="{794F4C20-7F2C-49CF-88EB-6398D0FBA562}" type="pres">
      <dgm:prSet presAssocID="{88CB822B-F725-4175-96A4-B4966C133524}" presName="sibTrans" presStyleLbl="sibTrans2D1" presStyleIdx="1" presStyleCnt="7"/>
      <dgm:spPr/>
    </dgm:pt>
    <dgm:pt modelId="{C7D9DA45-AABF-4229-85F5-E802006EAF23}" type="pres">
      <dgm:prSet presAssocID="{56BFCB9A-6E34-4D9E-A94C-3521DE6B19C4}" presName="node" presStyleLbl="node1" presStyleIdx="2" presStyleCnt="7">
        <dgm:presLayoutVars>
          <dgm:bulletEnabled val="1"/>
        </dgm:presLayoutVars>
      </dgm:prSet>
      <dgm:spPr/>
    </dgm:pt>
    <dgm:pt modelId="{843401A4-322E-4CB1-AD5B-A711AB014B88}" type="pres">
      <dgm:prSet presAssocID="{56BFCB9A-6E34-4D9E-A94C-3521DE6B19C4}" presName="dummy" presStyleCnt="0"/>
      <dgm:spPr/>
    </dgm:pt>
    <dgm:pt modelId="{DE9AF9E2-D45F-4C2B-908C-EC19E60D8433}" type="pres">
      <dgm:prSet presAssocID="{8123801B-D7D1-4374-AD89-CF3E3C051CCA}" presName="sibTrans" presStyleLbl="sibTrans2D1" presStyleIdx="2" presStyleCnt="7"/>
      <dgm:spPr/>
    </dgm:pt>
    <dgm:pt modelId="{45EAF07E-A65F-4427-A06F-00240C718131}" type="pres">
      <dgm:prSet presAssocID="{847A8080-0E05-4C8E-8532-EB0D93DA4089}" presName="node" presStyleLbl="node1" presStyleIdx="3" presStyleCnt="7">
        <dgm:presLayoutVars>
          <dgm:bulletEnabled val="1"/>
        </dgm:presLayoutVars>
      </dgm:prSet>
      <dgm:spPr/>
    </dgm:pt>
    <dgm:pt modelId="{77EE6AB3-6AB9-4A52-8768-2E5D90D4E389}" type="pres">
      <dgm:prSet presAssocID="{847A8080-0E05-4C8E-8532-EB0D93DA4089}" presName="dummy" presStyleCnt="0"/>
      <dgm:spPr/>
    </dgm:pt>
    <dgm:pt modelId="{AEC85C7F-37AB-4BA1-AA95-248DEC8DBC60}" type="pres">
      <dgm:prSet presAssocID="{BB8B3B08-4C1E-4563-8A4C-7DD4BEC147E8}" presName="sibTrans" presStyleLbl="sibTrans2D1" presStyleIdx="3" presStyleCnt="7"/>
      <dgm:spPr/>
    </dgm:pt>
    <dgm:pt modelId="{7176E045-C97C-4DB9-B626-D5899D59E238}" type="pres">
      <dgm:prSet presAssocID="{1AFD7311-55F5-4126-9CBC-5FE9BE46E8EF}" presName="node" presStyleLbl="node1" presStyleIdx="4" presStyleCnt="7">
        <dgm:presLayoutVars>
          <dgm:bulletEnabled val="1"/>
        </dgm:presLayoutVars>
      </dgm:prSet>
      <dgm:spPr/>
    </dgm:pt>
    <dgm:pt modelId="{CACA3172-7DC0-4ED2-9E01-DD9361E41A2C}" type="pres">
      <dgm:prSet presAssocID="{1AFD7311-55F5-4126-9CBC-5FE9BE46E8EF}" presName="dummy" presStyleCnt="0"/>
      <dgm:spPr/>
    </dgm:pt>
    <dgm:pt modelId="{E2EDA467-EBE2-4F6B-8EBD-A952C6FF1D8B}" type="pres">
      <dgm:prSet presAssocID="{FC82E8D5-139F-43FB-845C-8A583AEB514E}" presName="sibTrans" presStyleLbl="sibTrans2D1" presStyleIdx="4" presStyleCnt="7"/>
      <dgm:spPr/>
    </dgm:pt>
    <dgm:pt modelId="{8124D415-8CF2-4F41-BCAE-D0480AD27B31}" type="pres">
      <dgm:prSet presAssocID="{8BB85FFA-7D29-4F19-82AE-D68640AB1AA4}" presName="node" presStyleLbl="node1" presStyleIdx="5" presStyleCnt="7">
        <dgm:presLayoutVars>
          <dgm:bulletEnabled val="1"/>
        </dgm:presLayoutVars>
      </dgm:prSet>
      <dgm:spPr/>
    </dgm:pt>
    <dgm:pt modelId="{A6045C05-64B1-4C32-B52A-901D63E6C779}" type="pres">
      <dgm:prSet presAssocID="{8BB85FFA-7D29-4F19-82AE-D68640AB1AA4}" presName="dummy" presStyleCnt="0"/>
      <dgm:spPr/>
    </dgm:pt>
    <dgm:pt modelId="{4E370944-4E3B-4BDB-BB37-B50FD84DFD23}" type="pres">
      <dgm:prSet presAssocID="{DC4E9CD4-4DD8-44B6-9FDD-BB0F862FFFFF}" presName="sibTrans" presStyleLbl="sibTrans2D1" presStyleIdx="5" presStyleCnt="7"/>
      <dgm:spPr/>
    </dgm:pt>
    <dgm:pt modelId="{CD0F16B0-94CE-40B2-A566-9932763AF297}" type="pres">
      <dgm:prSet presAssocID="{CF61D7E1-C8F9-4721-B0CE-5B5FA4D72CEE}" presName="node" presStyleLbl="node1" presStyleIdx="6" presStyleCnt="7">
        <dgm:presLayoutVars>
          <dgm:bulletEnabled val="1"/>
        </dgm:presLayoutVars>
      </dgm:prSet>
      <dgm:spPr/>
    </dgm:pt>
    <dgm:pt modelId="{7185D4A6-B8B8-44F6-A4FA-BBA952FAC5C0}" type="pres">
      <dgm:prSet presAssocID="{CF61D7E1-C8F9-4721-B0CE-5B5FA4D72CEE}" presName="dummy" presStyleCnt="0"/>
      <dgm:spPr/>
    </dgm:pt>
    <dgm:pt modelId="{F5FC26F0-4AAB-4339-A91D-2F59ACB06C95}" type="pres">
      <dgm:prSet presAssocID="{3A9910EB-544B-4651-97D8-EEA3685CFF99}" presName="sibTrans" presStyleLbl="sibTrans2D1" presStyleIdx="6" presStyleCnt="7"/>
      <dgm:spPr/>
    </dgm:pt>
  </dgm:ptLst>
  <dgm:cxnLst>
    <dgm:cxn modelId="{B6892C09-2A97-43D6-95C5-BDF214B4144F}" type="presOf" srcId="{88CB822B-F725-4175-96A4-B4966C133524}" destId="{794F4C20-7F2C-49CF-88EB-6398D0FBA562}" srcOrd="0" destOrd="0" presId="urn:microsoft.com/office/officeart/2005/8/layout/radial6"/>
    <dgm:cxn modelId="{CB144015-580F-4DBF-A1F3-A5F046A756F4}" type="presOf" srcId="{F8FF145E-3A00-4C60-883D-71705F32940A}" destId="{389DE84E-22A7-4C34-89B5-92059A9F120E}" srcOrd="0" destOrd="0" presId="urn:microsoft.com/office/officeart/2005/8/layout/radial6"/>
    <dgm:cxn modelId="{21500134-18DC-4C87-96CE-D3DF680F0C82}" type="presOf" srcId="{36065BED-9BE2-47BD-9B0F-BEEA7643C47B}" destId="{77D02518-0542-4844-B86F-95FCFB8B3BAB}" srcOrd="0" destOrd="0" presId="urn:microsoft.com/office/officeart/2005/8/layout/radial6"/>
    <dgm:cxn modelId="{8D5DC635-0420-4B6E-A983-D4D41AA4FFAD}" type="presOf" srcId="{DC4E9CD4-4DD8-44B6-9FDD-BB0F862FFFFF}" destId="{4E370944-4E3B-4BDB-BB37-B50FD84DFD23}" srcOrd="0" destOrd="0" presId="urn:microsoft.com/office/officeart/2005/8/layout/radial6"/>
    <dgm:cxn modelId="{6C912B3E-84A9-4FFE-AA51-D58B7F809AA2}" srcId="{36065BED-9BE2-47BD-9B0F-BEEA7643C47B}" destId="{CF61D7E1-C8F9-4721-B0CE-5B5FA4D72CEE}" srcOrd="6" destOrd="0" parTransId="{EB86886F-66F4-4BB5-8412-60FE60E22252}" sibTransId="{3A9910EB-544B-4651-97D8-EEA3685CFF99}"/>
    <dgm:cxn modelId="{4C2DEB40-BFF7-442B-B4DC-352C2FDC89BF}" type="presOf" srcId="{1AFD7311-55F5-4126-9CBC-5FE9BE46E8EF}" destId="{7176E045-C97C-4DB9-B626-D5899D59E238}" srcOrd="0" destOrd="0" presId="urn:microsoft.com/office/officeart/2005/8/layout/radial6"/>
    <dgm:cxn modelId="{E6A2A15E-F477-467E-A17F-06E3D037BB22}" srcId="{36065BED-9BE2-47BD-9B0F-BEEA7643C47B}" destId="{1AFD7311-55F5-4126-9CBC-5FE9BE46E8EF}" srcOrd="4" destOrd="0" parTransId="{DBC8EB38-C5B8-4785-9DA1-3D8D3D642929}" sibTransId="{FC82E8D5-139F-43FB-845C-8A583AEB514E}"/>
    <dgm:cxn modelId="{195F9F66-1E0B-47C3-B565-14CD24EB72CB}" srcId="{ED486860-CE72-44A5-A5B0-06C1C4B93884}" destId="{36065BED-9BE2-47BD-9B0F-BEEA7643C47B}" srcOrd="0" destOrd="0" parTransId="{2CE4D6C0-90FF-4C57-BE42-C73DB31656B9}" sibTransId="{4DDC652B-7B38-4D7B-9348-A5465A2FAF24}"/>
    <dgm:cxn modelId="{D2CA806B-E975-4E53-80F0-C182490CE20D}" srcId="{36065BED-9BE2-47BD-9B0F-BEEA7643C47B}" destId="{847A8080-0E05-4C8E-8532-EB0D93DA4089}" srcOrd="3" destOrd="0" parTransId="{4825B26E-67BC-4251-AA15-C75A4979D86D}" sibTransId="{BB8B3B08-4C1E-4563-8A4C-7DD4BEC147E8}"/>
    <dgm:cxn modelId="{41738F4F-252A-4336-BAEB-52E0E0E9A0A4}" type="presOf" srcId="{ED486860-CE72-44A5-A5B0-06C1C4B93884}" destId="{C734E0D3-FA66-4EF5-BCA3-F020454638BB}" srcOrd="0" destOrd="0" presId="urn:microsoft.com/office/officeart/2005/8/layout/radial6"/>
    <dgm:cxn modelId="{A75DB073-C284-4033-BAC2-7F15C7C998B8}" type="presOf" srcId="{847A8080-0E05-4C8E-8532-EB0D93DA4089}" destId="{45EAF07E-A65F-4427-A06F-00240C718131}" srcOrd="0" destOrd="0" presId="urn:microsoft.com/office/officeart/2005/8/layout/radial6"/>
    <dgm:cxn modelId="{D3CB8688-E67E-4AB1-B19A-122AA719FFE7}" type="presOf" srcId="{60D77720-C49D-4AAE-AC74-C0F0EC417F55}" destId="{D72EC68C-8799-4288-A933-782CB3916555}" srcOrd="0" destOrd="0" presId="urn:microsoft.com/office/officeart/2005/8/layout/radial6"/>
    <dgm:cxn modelId="{1DE8AA94-00BE-4593-BA33-80071975D1D0}" srcId="{36065BED-9BE2-47BD-9B0F-BEEA7643C47B}" destId="{56BFCB9A-6E34-4D9E-A94C-3521DE6B19C4}" srcOrd="2" destOrd="0" parTransId="{C7A8187F-83F7-4FAC-BBA4-F7BE0173516E}" sibTransId="{8123801B-D7D1-4374-AD89-CF3E3C051CCA}"/>
    <dgm:cxn modelId="{953B889C-D6D5-4902-87C7-C3E883FC9A90}" srcId="{36065BED-9BE2-47BD-9B0F-BEEA7643C47B}" destId="{D1B2B029-45B4-474C-AC81-89608B2A71DC}" srcOrd="0" destOrd="0" parTransId="{EDB40F30-1142-4693-8D53-21DD7B457218}" sibTransId="{F8FF145E-3A00-4C60-883D-71705F32940A}"/>
    <dgm:cxn modelId="{AC13C8AF-2B08-4E64-B46F-5589B8F66986}" type="presOf" srcId="{3A9910EB-544B-4651-97D8-EEA3685CFF99}" destId="{F5FC26F0-4AAB-4339-A91D-2F59ACB06C95}" srcOrd="0" destOrd="0" presId="urn:microsoft.com/office/officeart/2005/8/layout/radial6"/>
    <dgm:cxn modelId="{2CFDF8B3-84AB-47EA-9BE8-F946E1088CAE}" type="presOf" srcId="{BB8B3B08-4C1E-4563-8A4C-7DD4BEC147E8}" destId="{AEC85C7F-37AB-4BA1-AA95-248DEC8DBC60}" srcOrd="0" destOrd="0" presId="urn:microsoft.com/office/officeart/2005/8/layout/radial6"/>
    <dgm:cxn modelId="{66A08FB5-51C2-43F6-8AD8-B6238A4E6B76}" type="presOf" srcId="{CF61D7E1-C8F9-4721-B0CE-5B5FA4D72CEE}" destId="{CD0F16B0-94CE-40B2-A566-9932763AF297}" srcOrd="0" destOrd="0" presId="urn:microsoft.com/office/officeart/2005/8/layout/radial6"/>
    <dgm:cxn modelId="{A8465AC5-991A-4967-9E77-7639A1B86CCF}" type="presOf" srcId="{56BFCB9A-6E34-4D9E-A94C-3521DE6B19C4}" destId="{C7D9DA45-AABF-4229-85F5-E802006EAF23}" srcOrd="0" destOrd="0" presId="urn:microsoft.com/office/officeart/2005/8/layout/radial6"/>
    <dgm:cxn modelId="{84CBF5CD-2B54-4902-932D-58459F725E4F}" type="presOf" srcId="{FC82E8D5-139F-43FB-845C-8A583AEB514E}" destId="{E2EDA467-EBE2-4F6B-8EBD-A952C6FF1D8B}" srcOrd="0" destOrd="0" presId="urn:microsoft.com/office/officeart/2005/8/layout/radial6"/>
    <dgm:cxn modelId="{90B81DE5-AADD-4046-81CA-6459815A04DC}" srcId="{36065BED-9BE2-47BD-9B0F-BEEA7643C47B}" destId="{60D77720-C49D-4AAE-AC74-C0F0EC417F55}" srcOrd="1" destOrd="0" parTransId="{9E431E0B-974A-4743-B606-75D6E2E63933}" sibTransId="{88CB822B-F725-4175-96A4-B4966C133524}"/>
    <dgm:cxn modelId="{B9F4A2E6-D2BF-4833-B61B-D51947DCA3A6}" type="presOf" srcId="{D1B2B029-45B4-474C-AC81-89608B2A71DC}" destId="{5155FAC7-AA4D-4FA1-924B-AA0A09A5E783}" srcOrd="0" destOrd="0" presId="urn:microsoft.com/office/officeart/2005/8/layout/radial6"/>
    <dgm:cxn modelId="{CF47C3EE-8610-4129-A458-2A911E87B4D2}" srcId="{36065BED-9BE2-47BD-9B0F-BEEA7643C47B}" destId="{8BB85FFA-7D29-4F19-82AE-D68640AB1AA4}" srcOrd="5" destOrd="0" parTransId="{CF1BF3E5-C9EC-4AB3-8850-9379D045C283}" sibTransId="{DC4E9CD4-4DD8-44B6-9FDD-BB0F862FFFFF}"/>
    <dgm:cxn modelId="{ECEC60FD-61EA-4D38-822C-9588F4236B0E}" type="presOf" srcId="{8123801B-D7D1-4374-AD89-CF3E3C051CCA}" destId="{DE9AF9E2-D45F-4C2B-908C-EC19E60D8433}" srcOrd="0" destOrd="0" presId="urn:microsoft.com/office/officeart/2005/8/layout/radial6"/>
    <dgm:cxn modelId="{EE0BF8FE-E296-4F7A-A1E7-4F70630ED351}" type="presOf" srcId="{8BB85FFA-7D29-4F19-82AE-D68640AB1AA4}" destId="{8124D415-8CF2-4F41-BCAE-D0480AD27B31}" srcOrd="0" destOrd="0" presId="urn:microsoft.com/office/officeart/2005/8/layout/radial6"/>
    <dgm:cxn modelId="{F6C7AEAE-61A8-468F-B726-56A783DE50F9}" type="presParOf" srcId="{C734E0D3-FA66-4EF5-BCA3-F020454638BB}" destId="{77D02518-0542-4844-B86F-95FCFB8B3BAB}" srcOrd="0" destOrd="0" presId="urn:microsoft.com/office/officeart/2005/8/layout/radial6"/>
    <dgm:cxn modelId="{4DC50C44-5381-471C-B862-E9A0484F9DE2}" type="presParOf" srcId="{C734E0D3-FA66-4EF5-BCA3-F020454638BB}" destId="{5155FAC7-AA4D-4FA1-924B-AA0A09A5E783}" srcOrd="1" destOrd="0" presId="urn:microsoft.com/office/officeart/2005/8/layout/radial6"/>
    <dgm:cxn modelId="{E210A4D4-E337-41A0-9542-5F63F8302B38}" type="presParOf" srcId="{C734E0D3-FA66-4EF5-BCA3-F020454638BB}" destId="{F18409C4-5911-423E-99A2-95E47DB963F1}" srcOrd="2" destOrd="0" presId="urn:microsoft.com/office/officeart/2005/8/layout/radial6"/>
    <dgm:cxn modelId="{02DDF97B-8D93-4F69-A014-ABB7D76D3A3F}" type="presParOf" srcId="{C734E0D3-FA66-4EF5-BCA3-F020454638BB}" destId="{389DE84E-22A7-4C34-89B5-92059A9F120E}" srcOrd="3" destOrd="0" presId="urn:microsoft.com/office/officeart/2005/8/layout/radial6"/>
    <dgm:cxn modelId="{9A86AEB3-8198-447C-906B-387E439DE07A}" type="presParOf" srcId="{C734E0D3-FA66-4EF5-BCA3-F020454638BB}" destId="{D72EC68C-8799-4288-A933-782CB3916555}" srcOrd="4" destOrd="0" presId="urn:microsoft.com/office/officeart/2005/8/layout/radial6"/>
    <dgm:cxn modelId="{723773A3-82EF-4BF3-9DED-4E2F797F811D}" type="presParOf" srcId="{C734E0D3-FA66-4EF5-BCA3-F020454638BB}" destId="{04FB9693-E8EE-44DC-B511-0627597E542B}" srcOrd="5" destOrd="0" presId="urn:microsoft.com/office/officeart/2005/8/layout/radial6"/>
    <dgm:cxn modelId="{4BD0F782-4E2B-4A51-BCB9-A8F396E2F283}" type="presParOf" srcId="{C734E0D3-FA66-4EF5-BCA3-F020454638BB}" destId="{794F4C20-7F2C-49CF-88EB-6398D0FBA562}" srcOrd="6" destOrd="0" presId="urn:microsoft.com/office/officeart/2005/8/layout/radial6"/>
    <dgm:cxn modelId="{569BCDE4-6BCD-4673-BA48-30BADB8311D5}" type="presParOf" srcId="{C734E0D3-FA66-4EF5-BCA3-F020454638BB}" destId="{C7D9DA45-AABF-4229-85F5-E802006EAF23}" srcOrd="7" destOrd="0" presId="urn:microsoft.com/office/officeart/2005/8/layout/radial6"/>
    <dgm:cxn modelId="{B4E4D6A1-6C51-486D-A1AC-1535C4A46B30}" type="presParOf" srcId="{C734E0D3-FA66-4EF5-BCA3-F020454638BB}" destId="{843401A4-322E-4CB1-AD5B-A711AB014B88}" srcOrd="8" destOrd="0" presId="urn:microsoft.com/office/officeart/2005/8/layout/radial6"/>
    <dgm:cxn modelId="{94C9939F-5B09-4756-A134-677AD86A7057}" type="presParOf" srcId="{C734E0D3-FA66-4EF5-BCA3-F020454638BB}" destId="{DE9AF9E2-D45F-4C2B-908C-EC19E60D8433}" srcOrd="9" destOrd="0" presId="urn:microsoft.com/office/officeart/2005/8/layout/radial6"/>
    <dgm:cxn modelId="{B66B69CD-E67D-49FD-B92F-821159B1908A}" type="presParOf" srcId="{C734E0D3-FA66-4EF5-BCA3-F020454638BB}" destId="{45EAF07E-A65F-4427-A06F-00240C718131}" srcOrd="10" destOrd="0" presId="urn:microsoft.com/office/officeart/2005/8/layout/radial6"/>
    <dgm:cxn modelId="{337D7E7E-40FE-4B38-AA8A-12F2A8CCE2C6}" type="presParOf" srcId="{C734E0D3-FA66-4EF5-BCA3-F020454638BB}" destId="{77EE6AB3-6AB9-4A52-8768-2E5D90D4E389}" srcOrd="11" destOrd="0" presId="urn:microsoft.com/office/officeart/2005/8/layout/radial6"/>
    <dgm:cxn modelId="{1FF32CD8-CFCB-4300-94D0-D45BEB18C8E3}" type="presParOf" srcId="{C734E0D3-FA66-4EF5-BCA3-F020454638BB}" destId="{AEC85C7F-37AB-4BA1-AA95-248DEC8DBC60}" srcOrd="12" destOrd="0" presId="urn:microsoft.com/office/officeart/2005/8/layout/radial6"/>
    <dgm:cxn modelId="{92FFF13C-A0CD-449D-AF8E-D49A8B2C5FD2}" type="presParOf" srcId="{C734E0D3-FA66-4EF5-BCA3-F020454638BB}" destId="{7176E045-C97C-4DB9-B626-D5899D59E238}" srcOrd="13" destOrd="0" presId="urn:microsoft.com/office/officeart/2005/8/layout/radial6"/>
    <dgm:cxn modelId="{457937E1-2306-41AE-BE0C-7BC850288A2E}" type="presParOf" srcId="{C734E0D3-FA66-4EF5-BCA3-F020454638BB}" destId="{CACA3172-7DC0-4ED2-9E01-DD9361E41A2C}" srcOrd="14" destOrd="0" presId="urn:microsoft.com/office/officeart/2005/8/layout/radial6"/>
    <dgm:cxn modelId="{EEC35CF6-C8FD-49F1-A4AB-A7164CA7F256}" type="presParOf" srcId="{C734E0D3-FA66-4EF5-BCA3-F020454638BB}" destId="{E2EDA467-EBE2-4F6B-8EBD-A952C6FF1D8B}" srcOrd="15" destOrd="0" presId="urn:microsoft.com/office/officeart/2005/8/layout/radial6"/>
    <dgm:cxn modelId="{B676D409-A54E-48AA-8727-95A87502D786}" type="presParOf" srcId="{C734E0D3-FA66-4EF5-BCA3-F020454638BB}" destId="{8124D415-8CF2-4F41-BCAE-D0480AD27B31}" srcOrd="16" destOrd="0" presId="urn:microsoft.com/office/officeart/2005/8/layout/radial6"/>
    <dgm:cxn modelId="{5E741279-B200-44F3-9E69-FC8033F3EFA8}" type="presParOf" srcId="{C734E0D3-FA66-4EF5-BCA3-F020454638BB}" destId="{A6045C05-64B1-4C32-B52A-901D63E6C779}" srcOrd="17" destOrd="0" presId="urn:microsoft.com/office/officeart/2005/8/layout/radial6"/>
    <dgm:cxn modelId="{7940D700-6587-4EFE-BED0-34397C53CB74}" type="presParOf" srcId="{C734E0D3-FA66-4EF5-BCA3-F020454638BB}" destId="{4E370944-4E3B-4BDB-BB37-B50FD84DFD23}" srcOrd="18" destOrd="0" presId="urn:microsoft.com/office/officeart/2005/8/layout/radial6"/>
    <dgm:cxn modelId="{7A8416B3-84CC-44EA-B48E-7CF6A801E6F8}" type="presParOf" srcId="{C734E0D3-FA66-4EF5-BCA3-F020454638BB}" destId="{CD0F16B0-94CE-40B2-A566-9932763AF297}" srcOrd="19" destOrd="0" presId="urn:microsoft.com/office/officeart/2005/8/layout/radial6"/>
    <dgm:cxn modelId="{778611C5-5692-4600-9B4E-6FF2BF8BA60B}" type="presParOf" srcId="{C734E0D3-FA66-4EF5-BCA3-F020454638BB}" destId="{7185D4A6-B8B8-44F6-A4FA-BBA952FAC5C0}" srcOrd="20" destOrd="0" presId="urn:microsoft.com/office/officeart/2005/8/layout/radial6"/>
    <dgm:cxn modelId="{22FF016C-F432-4473-BDEB-EED68EA981FC}" type="presParOf" srcId="{C734E0D3-FA66-4EF5-BCA3-F020454638BB}" destId="{F5FC26F0-4AAB-4339-A91D-2F59ACB06C95}" srcOrd="21"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F6A58-8C30-41F2-962F-A2E6607FC193}"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67446E1B-83B0-4AB8-BCC0-BFE2C4D7AAC6}">
      <dgm:prSet/>
      <dgm:spPr>
        <a:ln>
          <a:solidFill>
            <a:srgbClr val="005480"/>
          </a:solidFill>
        </a:ln>
      </dgm:spPr>
      <dgm:t>
        <a:bodyPr/>
        <a:lstStyle/>
        <a:p>
          <a:r>
            <a:rPr lang="en-US">
              <a:latin typeface="Arial" panose="020B0604020202020204" pitchFamily="34" charset="0"/>
              <a:cs typeface="Arial" panose="020B0604020202020204" pitchFamily="34" charset="0"/>
            </a:rPr>
            <a:t>Increase investment earnings</a:t>
          </a:r>
        </a:p>
      </dgm:t>
    </dgm:pt>
    <dgm:pt modelId="{003C1F67-D1C6-4EB7-BB2E-26ADA261D54C}" type="parTrans" cxnId="{679A9656-AA90-4A7B-97E7-B8AB9B4993E1}">
      <dgm:prSet/>
      <dgm:spPr/>
      <dgm:t>
        <a:bodyPr/>
        <a:lstStyle/>
        <a:p>
          <a:endParaRPr lang="en-US"/>
        </a:p>
      </dgm:t>
    </dgm:pt>
    <dgm:pt modelId="{9EE65251-F95B-47D0-A27B-FC91E01FD083}" type="sibTrans" cxnId="{679A9656-AA90-4A7B-97E7-B8AB9B4993E1}">
      <dgm:prSet/>
      <dgm:spPr/>
      <dgm:t>
        <a:bodyPr/>
        <a:lstStyle/>
        <a:p>
          <a:endParaRPr lang="en-US"/>
        </a:p>
      </dgm:t>
    </dgm:pt>
    <dgm:pt modelId="{92261EE5-FF7A-4972-83DF-C3E1BCB31111}">
      <dgm:prSet/>
      <dgm:spPr>
        <a:ln>
          <a:solidFill>
            <a:srgbClr val="005480"/>
          </a:solidFill>
        </a:ln>
      </dgm:spPr>
      <dgm:t>
        <a:bodyPr/>
        <a:lstStyle/>
        <a:p>
          <a:r>
            <a:rPr lang="en-US">
              <a:latin typeface="Arial" panose="020B0604020202020204" pitchFamily="34" charset="0"/>
              <a:cs typeface="Arial" panose="020B0604020202020204" pitchFamily="34" charset="0"/>
            </a:rPr>
            <a:t>Reduce idle cash</a:t>
          </a:r>
        </a:p>
      </dgm:t>
    </dgm:pt>
    <dgm:pt modelId="{98A5DB9E-AB98-4045-9F9E-EB233B6CC34E}" type="parTrans" cxnId="{7DDC0473-13C2-49E2-97B1-33397FBD9721}">
      <dgm:prSet/>
      <dgm:spPr/>
      <dgm:t>
        <a:bodyPr/>
        <a:lstStyle/>
        <a:p>
          <a:endParaRPr lang="en-US"/>
        </a:p>
      </dgm:t>
    </dgm:pt>
    <dgm:pt modelId="{39ACBB95-3F64-471F-8E76-5B3FB1874BCC}" type="sibTrans" cxnId="{7DDC0473-13C2-49E2-97B1-33397FBD9721}">
      <dgm:prSet/>
      <dgm:spPr/>
      <dgm:t>
        <a:bodyPr/>
        <a:lstStyle/>
        <a:p>
          <a:endParaRPr lang="en-US"/>
        </a:p>
      </dgm:t>
    </dgm:pt>
    <dgm:pt modelId="{2B920F0F-A294-4E80-9B95-3103E1C87C8A}">
      <dgm:prSet/>
      <dgm:spPr>
        <a:ln>
          <a:solidFill>
            <a:srgbClr val="005480"/>
          </a:solidFill>
        </a:ln>
      </dgm:spPr>
      <dgm:t>
        <a:bodyPr/>
        <a:lstStyle/>
        <a:p>
          <a:r>
            <a:rPr lang="en-US">
              <a:latin typeface="Arial" panose="020B0604020202020204" pitchFamily="34" charset="0"/>
              <a:cs typeface="Arial" panose="020B0604020202020204" pitchFamily="34" charset="0"/>
            </a:rPr>
            <a:t>Reduce liquidity risk</a:t>
          </a:r>
        </a:p>
      </dgm:t>
    </dgm:pt>
    <dgm:pt modelId="{60494BBB-5826-4148-8551-7E819BED70F6}" type="parTrans" cxnId="{69BE4024-F859-4CE7-88CB-95232EC07A49}">
      <dgm:prSet/>
      <dgm:spPr/>
      <dgm:t>
        <a:bodyPr/>
        <a:lstStyle/>
        <a:p>
          <a:endParaRPr lang="en-US"/>
        </a:p>
      </dgm:t>
    </dgm:pt>
    <dgm:pt modelId="{5EC2A9B4-FC16-4FDC-98FE-F884DA69730D}" type="sibTrans" cxnId="{69BE4024-F859-4CE7-88CB-95232EC07A49}">
      <dgm:prSet/>
      <dgm:spPr/>
      <dgm:t>
        <a:bodyPr/>
        <a:lstStyle/>
        <a:p>
          <a:endParaRPr lang="en-US"/>
        </a:p>
      </dgm:t>
    </dgm:pt>
    <dgm:pt modelId="{8E74E1EF-0367-4BA8-A44E-92A27FA2D60A}">
      <dgm:prSet/>
      <dgm:spPr>
        <a:ln>
          <a:solidFill>
            <a:srgbClr val="005480"/>
          </a:solidFill>
        </a:ln>
      </dgm:spPr>
      <dgm:t>
        <a:bodyPr/>
        <a:lstStyle/>
        <a:p>
          <a:r>
            <a:rPr lang="en-US">
              <a:latin typeface="Arial" panose="020B0604020202020204" pitchFamily="34" charset="0"/>
              <a:cs typeface="Arial" panose="020B0604020202020204" pitchFamily="34" charset="0"/>
            </a:rPr>
            <a:t>Reduce reinvestment risk</a:t>
          </a:r>
        </a:p>
      </dgm:t>
    </dgm:pt>
    <dgm:pt modelId="{B4CA83C5-5675-47C0-A424-107A2D1043D2}" type="parTrans" cxnId="{C272044D-1949-4F69-85FD-66BDD81C0581}">
      <dgm:prSet/>
      <dgm:spPr/>
      <dgm:t>
        <a:bodyPr/>
        <a:lstStyle/>
        <a:p>
          <a:endParaRPr lang="en-US"/>
        </a:p>
      </dgm:t>
    </dgm:pt>
    <dgm:pt modelId="{210C025F-5F2B-4302-9EA1-61D52225A5D0}" type="sibTrans" cxnId="{C272044D-1949-4F69-85FD-66BDD81C0581}">
      <dgm:prSet/>
      <dgm:spPr/>
      <dgm:t>
        <a:bodyPr/>
        <a:lstStyle/>
        <a:p>
          <a:endParaRPr lang="en-US"/>
        </a:p>
      </dgm:t>
    </dgm:pt>
    <dgm:pt modelId="{EC0EA189-52FD-4AA7-81F6-5FF562AD9D8E}" type="pres">
      <dgm:prSet presAssocID="{282F6A58-8C30-41F2-962F-A2E6607FC193}" presName="Name0" presStyleCnt="0">
        <dgm:presLayoutVars>
          <dgm:dir val="rev"/>
          <dgm:animLvl val="lvl"/>
          <dgm:resizeHandles val="exact"/>
        </dgm:presLayoutVars>
      </dgm:prSet>
      <dgm:spPr/>
    </dgm:pt>
    <dgm:pt modelId="{E1BEBCC1-7139-4B62-A1C8-B15082881BC5}" type="pres">
      <dgm:prSet presAssocID="{67446E1B-83B0-4AB8-BCC0-BFE2C4D7AAC6}" presName="linNode" presStyleCnt="0"/>
      <dgm:spPr/>
    </dgm:pt>
    <dgm:pt modelId="{F24E6AEB-68EA-4BCD-AF27-2A91DD6EFB84}" type="pres">
      <dgm:prSet presAssocID="{67446E1B-83B0-4AB8-BCC0-BFE2C4D7AAC6}" presName="parentText" presStyleLbl="solidFgAcc1" presStyleIdx="0" presStyleCnt="4" custScaleX="2000000">
        <dgm:presLayoutVars>
          <dgm:chMax val="1"/>
          <dgm:bulletEnabled/>
        </dgm:presLayoutVars>
      </dgm:prSet>
      <dgm:spPr/>
    </dgm:pt>
    <dgm:pt modelId="{559082A7-ED5A-4D4A-8F14-9F92E2AA80D7}" type="pres">
      <dgm:prSet presAssocID="{67446E1B-83B0-4AB8-BCC0-BFE2C4D7AAC6}" presName="descendantText" presStyleLbl="alignNode1" presStyleIdx="0" presStyleCnt="4" custScaleX="176742">
        <dgm:presLayoutVars>
          <dgm:bulletEnabled/>
        </dgm:presLayoutVars>
      </dgm:prSet>
      <dgm:spPr>
        <a:solidFill>
          <a:schemeClr val="accent1"/>
        </a:solidFill>
      </dgm:spPr>
    </dgm:pt>
    <dgm:pt modelId="{0EE21EAB-FD7C-4340-8196-1201718051D7}" type="pres">
      <dgm:prSet presAssocID="{9EE65251-F95B-47D0-A27B-FC91E01FD083}" presName="sp" presStyleCnt="0"/>
      <dgm:spPr/>
    </dgm:pt>
    <dgm:pt modelId="{060644E1-94AE-4456-B857-8A74E5359443}" type="pres">
      <dgm:prSet presAssocID="{92261EE5-FF7A-4972-83DF-C3E1BCB31111}" presName="linNode" presStyleCnt="0"/>
      <dgm:spPr/>
    </dgm:pt>
    <dgm:pt modelId="{51F1497C-4C88-42A4-BD5A-314145254570}" type="pres">
      <dgm:prSet presAssocID="{92261EE5-FF7A-4972-83DF-C3E1BCB31111}" presName="parentText" presStyleLbl="solidFgAcc1" presStyleIdx="1" presStyleCnt="4" custScaleX="2000000">
        <dgm:presLayoutVars>
          <dgm:chMax val="1"/>
          <dgm:bulletEnabled/>
        </dgm:presLayoutVars>
      </dgm:prSet>
      <dgm:spPr/>
    </dgm:pt>
    <dgm:pt modelId="{6F3CD39C-4A21-4F17-9EA5-9625C989CC68}" type="pres">
      <dgm:prSet presAssocID="{92261EE5-FF7A-4972-83DF-C3E1BCB31111}" presName="descendantText" presStyleLbl="alignNode1" presStyleIdx="1" presStyleCnt="4" custScaleX="176742">
        <dgm:presLayoutVars>
          <dgm:bulletEnabled/>
        </dgm:presLayoutVars>
      </dgm:prSet>
      <dgm:spPr>
        <a:solidFill>
          <a:schemeClr val="accent1"/>
        </a:solidFill>
      </dgm:spPr>
    </dgm:pt>
    <dgm:pt modelId="{AFE4B040-507E-4123-A653-24D136E133DE}" type="pres">
      <dgm:prSet presAssocID="{39ACBB95-3F64-471F-8E76-5B3FB1874BCC}" presName="sp" presStyleCnt="0"/>
      <dgm:spPr/>
    </dgm:pt>
    <dgm:pt modelId="{28BE9DAF-8855-4538-803D-9C94D8B88F82}" type="pres">
      <dgm:prSet presAssocID="{2B920F0F-A294-4E80-9B95-3103E1C87C8A}" presName="linNode" presStyleCnt="0"/>
      <dgm:spPr/>
    </dgm:pt>
    <dgm:pt modelId="{F140AAED-ECEB-4C79-9A23-74FAA33E30D0}" type="pres">
      <dgm:prSet presAssocID="{2B920F0F-A294-4E80-9B95-3103E1C87C8A}" presName="parentText" presStyleLbl="solidFgAcc1" presStyleIdx="2" presStyleCnt="4" custScaleX="2000000">
        <dgm:presLayoutVars>
          <dgm:chMax val="1"/>
          <dgm:bulletEnabled/>
        </dgm:presLayoutVars>
      </dgm:prSet>
      <dgm:spPr/>
    </dgm:pt>
    <dgm:pt modelId="{AE6C19F8-8DE1-4BED-98BD-5113A760182B}" type="pres">
      <dgm:prSet presAssocID="{2B920F0F-A294-4E80-9B95-3103E1C87C8A}" presName="descendantText" presStyleLbl="alignNode1" presStyleIdx="2" presStyleCnt="4" custScaleX="176742">
        <dgm:presLayoutVars>
          <dgm:bulletEnabled/>
        </dgm:presLayoutVars>
      </dgm:prSet>
      <dgm:spPr>
        <a:solidFill>
          <a:schemeClr val="accent1"/>
        </a:solidFill>
      </dgm:spPr>
    </dgm:pt>
    <dgm:pt modelId="{8F589BBC-3717-4B6B-96A4-08EC6A8C7255}" type="pres">
      <dgm:prSet presAssocID="{5EC2A9B4-FC16-4FDC-98FE-F884DA69730D}" presName="sp" presStyleCnt="0"/>
      <dgm:spPr/>
    </dgm:pt>
    <dgm:pt modelId="{2350A247-29B3-490C-BDA1-565AA830CA6B}" type="pres">
      <dgm:prSet presAssocID="{8E74E1EF-0367-4BA8-A44E-92A27FA2D60A}" presName="linNode" presStyleCnt="0"/>
      <dgm:spPr/>
    </dgm:pt>
    <dgm:pt modelId="{86223B37-8027-4559-9217-F2E9E52DD25D}" type="pres">
      <dgm:prSet presAssocID="{8E74E1EF-0367-4BA8-A44E-92A27FA2D60A}" presName="parentText" presStyleLbl="solidFgAcc1" presStyleIdx="3" presStyleCnt="4" custScaleX="2000000">
        <dgm:presLayoutVars>
          <dgm:chMax val="1"/>
          <dgm:bulletEnabled/>
        </dgm:presLayoutVars>
      </dgm:prSet>
      <dgm:spPr/>
    </dgm:pt>
    <dgm:pt modelId="{95968196-6665-4DB5-85CE-DDDAF25827F3}" type="pres">
      <dgm:prSet presAssocID="{8E74E1EF-0367-4BA8-A44E-92A27FA2D60A}" presName="descendantText" presStyleLbl="alignNode1" presStyleIdx="3" presStyleCnt="4" custScaleX="176742">
        <dgm:presLayoutVars>
          <dgm:bulletEnabled/>
        </dgm:presLayoutVars>
      </dgm:prSet>
      <dgm:spPr>
        <a:solidFill>
          <a:schemeClr val="accent1"/>
        </a:solidFill>
      </dgm:spPr>
    </dgm:pt>
  </dgm:ptLst>
  <dgm:cxnLst>
    <dgm:cxn modelId="{1DB09704-080C-4138-B108-D96EE91F55DB}" type="presOf" srcId="{8E74E1EF-0367-4BA8-A44E-92A27FA2D60A}" destId="{86223B37-8027-4559-9217-F2E9E52DD25D}" srcOrd="0" destOrd="0" presId="urn:microsoft.com/office/officeart/2016/7/layout/VerticalHollowActionList"/>
    <dgm:cxn modelId="{69BE4024-F859-4CE7-88CB-95232EC07A49}" srcId="{282F6A58-8C30-41F2-962F-A2E6607FC193}" destId="{2B920F0F-A294-4E80-9B95-3103E1C87C8A}" srcOrd="2" destOrd="0" parTransId="{60494BBB-5826-4148-8551-7E819BED70F6}" sibTransId="{5EC2A9B4-FC16-4FDC-98FE-F884DA69730D}"/>
    <dgm:cxn modelId="{C272044D-1949-4F69-85FD-66BDD81C0581}" srcId="{282F6A58-8C30-41F2-962F-A2E6607FC193}" destId="{8E74E1EF-0367-4BA8-A44E-92A27FA2D60A}" srcOrd="3" destOrd="0" parTransId="{B4CA83C5-5675-47C0-A424-107A2D1043D2}" sibTransId="{210C025F-5F2B-4302-9EA1-61D52225A5D0}"/>
    <dgm:cxn modelId="{7DDC0473-13C2-49E2-97B1-33397FBD9721}" srcId="{282F6A58-8C30-41F2-962F-A2E6607FC193}" destId="{92261EE5-FF7A-4972-83DF-C3E1BCB31111}" srcOrd="1" destOrd="0" parTransId="{98A5DB9E-AB98-4045-9F9E-EB233B6CC34E}" sibTransId="{39ACBB95-3F64-471F-8E76-5B3FB1874BCC}"/>
    <dgm:cxn modelId="{679A9656-AA90-4A7B-97E7-B8AB9B4993E1}" srcId="{282F6A58-8C30-41F2-962F-A2E6607FC193}" destId="{67446E1B-83B0-4AB8-BCC0-BFE2C4D7AAC6}" srcOrd="0" destOrd="0" parTransId="{003C1F67-D1C6-4EB7-BB2E-26ADA261D54C}" sibTransId="{9EE65251-F95B-47D0-A27B-FC91E01FD083}"/>
    <dgm:cxn modelId="{D0A62498-9E0C-4DA9-8F45-DEA325E51F6A}" type="presOf" srcId="{92261EE5-FF7A-4972-83DF-C3E1BCB31111}" destId="{51F1497C-4C88-42A4-BD5A-314145254570}" srcOrd="0" destOrd="0" presId="urn:microsoft.com/office/officeart/2016/7/layout/VerticalHollowActionList"/>
    <dgm:cxn modelId="{DA075DCD-F569-411D-843F-9A023C9C51FF}" type="presOf" srcId="{282F6A58-8C30-41F2-962F-A2E6607FC193}" destId="{EC0EA189-52FD-4AA7-81F6-5FF562AD9D8E}" srcOrd="0" destOrd="0" presId="urn:microsoft.com/office/officeart/2016/7/layout/VerticalHollowActionList"/>
    <dgm:cxn modelId="{F277B8CE-13DD-45E9-B6AB-E1E8E8CBFA13}" type="presOf" srcId="{67446E1B-83B0-4AB8-BCC0-BFE2C4D7AAC6}" destId="{F24E6AEB-68EA-4BCD-AF27-2A91DD6EFB84}" srcOrd="0" destOrd="0" presId="urn:microsoft.com/office/officeart/2016/7/layout/VerticalHollowActionList"/>
    <dgm:cxn modelId="{8CD075E8-EE8E-4EBD-B5F8-10D6361788C2}" type="presOf" srcId="{2B920F0F-A294-4E80-9B95-3103E1C87C8A}" destId="{F140AAED-ECEB-4C79-9A23-74FAA33E30D0}" srcOrd="0" destOrd="0" presId="urn:microsoft.com/office/officeart/2016/7/layout/VerticalHollowActionList"/>
    <dgm:cxn modelId="{AF47CB8A-568F-4E6A-A070-424F5BB7CE96}" type="presParOf" srcId="{EC0EA189-52FD-4AA7-81F6-5FF562AD9D8E}" destId="{E1BEBCC1-7139-4B62-A1C8-B15082881BC5}" srcOrd="0" destOrd="0" presId="urn:microsoft.com/office/officeart/2016/7/layout/VerticalHollowActionList"/>
    <dgm:cxn modelId="{BA8B1EA9-7078-4D71-88CA-3844507EB747}" type="presParOf" srcId="{E1BEBCC1-7139-4B62-A1C8-B15082881BC5}" destId="{F24E6AEB-68EA-4BCD-AF27-2A91DD6EFB84}" srcOrd="0" destOrd="0" presId="urn:microsoft.com/office/officeart/2016/7/layout/VerticalHollowActionList"/>
    <dgm:cxn modelId="{C7717FFE-EBE6-4F3E-A36E-B29DC690E0DB}" type="presParOf" srcId="{E1BEBCC1-7139-4B62-A1C8-B15082881BC5}" destId="{559082A7-ED5A-4D4A-8F14-9F92E2AA80D7}" srcOrd="1" destOrd="0" presId="urn:microsoft.com/office/officeart/2016/7/layout/VerticalHollowActionList"/>
    <dgm:cxn modelId="{B26BE792-9038-4A66-B454-A2B087C3722F}" type="presParOf" srcId="{EC0EA189-52FD-4AA7-81F6-5FF562AD9D8E}" destId="{0EE21EAB-FD7C-4340-8196-1201718051D7}" srcOrd="1" destOrd="0" presId="urn:microsoft.com/office/officeart/2016/7/layout/VerticalHollowActionList"/>
    <dgm:cxn modelId="{FABD884C-E480-46F7-856D-F0CD94E90F15}" type="presParOf" srcId="{EC0EA189-52FD-4AA7-81F6-5FF562AD9D8E}" destId="{060644E1-94AE-4456-B857-8A74E5359443}" srcOrd="2" destOrd="0" presId="urn:microsoft.com/office/officeart/2016/7/layout/VerticalHollowActionList"/>
    <dgm:cxn modelId="{5D010479-A511-47B1-B3E1-F49490BF849D}" type="presParOf" srcId="{060644E1-94AE-4456-B857-8A74E5359443}" destId="{51F1497C-4C88-42A4-BD5A-314145254570}" srcOrd="0" destOrd="0" presId="urn:microsoft.com/office/officeart/2016/7/layout/VerticalHollowActionList"/>
    <dgm:cxn modelId="{348A78C2-0CC1-470F-8FD9-7A2185EA4DCD}" type="presParOf" srcId="{060644E1-94AE-4456-B857-8A74E5359443}" destId="{6F3CD39C-4A21-4F17-9EA5-9625C989CC68}" srcOrd="1" destOrd="0" presId="urn:microsoft.com/office/officeart/2016/7/layout/VerticalHollowActionList"/>
    <dgm:cxn modelId="{A8098E09-27E6-4295-8B11-76587CD584DF}" type="presParOf" srcId="{EC0EA189-52FD-4AA7-81F6-5FF562AD9D8E}" destId="{AFE4B040-507E-4123-A653-24D136E133DE}" srcOrd="3" destOrd="0" presId="urn:microsoft.com/office/officeart/2016/7/layout/VerticalHollowActionList"/>
    <dgm:cxn modelId="{1C6C75B6-1355-49FF-BC60-20CFA64E40AC}" type="presParOf" srcId="{EC0EA189-52FD-4AA7-81F6-5FF562AD9D8E}" destId="{28BE9DAF-8855-4538-803D-9C94D8B88F82}" srcOrd="4" destOrd="0" presId="urn:microsoft.com/office/officeart/2016/7/layout/VerticalHollowActionList"/>
    <dgm:cxn modelId="{FB0D8855-D093-4630-A65F-8412E1987EC0}" type="presParOf" srcId="{28BE9DAF-8855-4538-803D-9C94D8B88F82}" destId="{F140AAED-ECEB-4C79-9A23-74FAA33E30D0}" srcOrd="0" destOrd="0" presId="urn:microsoft.com/office/officeart/2016/7/layout/VerticalHollowActionList"/>
    <dgm:cxn modelId="{0D72E364-4B6D-4FE5-804C-94C29D86A307}" type="presParOf" srcId="{28BE9DAF-8855-4538-803D-9C94D8B88F82}" destId="{AE6C19F8-8DE1-4BED-98BD-5113A760182B}" srcOrd="1" destOrd="0" presId="urn:microsoft.com/office/officeart/2016/7/layout/VerticalHollowActionList"/>
    <dgm:cxn modelId="{4722DDC7-5031-4B79-890B-54D848BB6C31}" type="presParOf" srcId="{EC0EA189-52FD-4AA7-81F6-5FF562AD9D8E}" destId="{8F589BBC-3717-4B6B-96A4-08EC6A8C7255}" srcOrd="5" destOrd="0" presId="urn:microsoft.com/office/officeart/2016/7/layout/VerticalHollowActionList"/>
    <dgm:cxn modelId="{618279D9-B3E0-4EA8-B6C2-BFCD85817D1F}" type="presParOf" srcId="{EC0EA189-52FD-4AA7-81F6-5FF562AD9D8E}" destId="{2350A247-29B3-490C-BDA1-565AA830CA6B}" srcOrd="6" destOrd="0" presId="urn:microsoft.com/office/officeart/2016/7/layout/VerticalHollowActionList"/>
    <dgm:cxn modelId="{9AC429D6-F67D-4D7C-9C9D-CD78466FBFF4}" type="presParOf" srcId="{2350A247-29B3-490C-BDA1-565AA830CA6B}" destId="{86223B37-8027-4559-9217-F2E9E52DD25D}" srcOrd="0" destOrd="0" presId="urn:microsoft.com/office/officeart/2016/7/layout/VerticalHollowActionList"/>
    <dgm:cxn modelId="{E6648384-A2CE-47B6-935E-6B4EB9CAD644}" type="presParOf" srcId="{2350A247-29B3-490C-BDA1-565AA830CA6B}" destId="{95968196-6665-4DB5-85CE-DDDAF25827F3}" srcOrd="1" destOrd="0" presId="urn:microsoft.com/office/officeart/2016/7/layout/VerticalHollowAc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C26F0-4AAB-4339-A91D-2F59ACB06C95}">
      <dsp:nvSpPr>
        <dsp:cNvPr id="0" name=""/>
        <dsp:cNvSpPr/>
      </dsp:nvSpPr>
      <dsp:spPr>
        <a:xfrm>
          <a:off x="1812494" y="567138"/>
          <a:ext cx="4503011" cy="4503011"/>
        </a:xfrm>
        <a:prstGeom prst="blockArc">
          <a:avLst>
            <a:gd name="adj1" fmla="val 13114286"/>
            <a:gd name="adj2" fmla="val 16200000"/>
            <a:gd name="adj3" fmla="val 3900"/>
          </a:avLst>
        </a:prstGeom>
        <a:solidFill>
          <a:schemeClr val="accent2">
            <a:hueOff val="-2772213"/>
            <a:satOff val="4801"/>
            <a:lumOff val="-1962"/>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4E370944-4E3B-4BDB-BB37-B50FD84DFD23}">
      <dsp:nvSpPr>
        <dsp:cNvPr id="0" name=""/>
        <dsp:cNvSpPr/>
      </dsp:nvSpPr>
      <dsp:spPr>
        <a:xfrm>
          <a:off x="1812494" y="567138"/>
          <a:ext cx="4503011" cy="4503011"/>
        </a:xfrm>
        <a:prstGeom prst="blockArc">
          <a:avLst>
            <a:gd name="adj1" fmla="val 10028571"/>
            <a:gd name="adj2" fmla="val 13114286"/>
            <a:gd name="adj3" fmla="val 3900"/>
          </a:avLst>
        </a:prstGeom>
        <a:solidFill>
          <a:schemeClr val="accent2">
            <a:hueOff val="-2310178"/>
            <a:satOff val="4001"/>
            <a:lumOff val="-1635"/>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2EDA467-EBE2-4F6B-8EBD-A952C6FF1D8B}">
      <dsp:nvSpPr>
        <dsp:cNvPr id="0" name=""/>
        <dsp:cNvSpPr/>
      </dsp:nvSpPr>
      <dsp:spPr>
        <a:xfrm>
          <a:off x="1812494" y="567138"/>
          <a:ext cx="4503011" cy="4503011"/>
        </a:xfrm>
        <a:prstGeom prst="blockArc">
          <a:avLst>
            <a:gd name="adj1" fmla="val 6942857"/>
            <a:gd name="adj2" fmla="val 10028571"/>
            <a:gd name="adj3" fmla="val 3900"/>
          </a:avLst>
        </a:prstGeom>
        <a:solidFill>
          <a:schemeClr val="accent2">
            <a:hueOff val="-1848142"/>
            <a:satOff val="3201"/>
            <a:lumOff val="-1308"/>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EC85C7F-37AB-4BA1-AA95-248DEC8DBC60}">
      <dsp:nvSpPr>
        <dsp:cNvPr id="0" name=""/>
        <dsp:cNvSpPr/>
      </dsp:nvSpPr>
      <dsp:spPr>
        <a:xfrm>
          <a:off x="1812494" y="567138"/>
          <a:ext cx="4503011" cy="4503011"/>
        </a:xfrm>
        <a:prstGeom prst="blockArc">
          <a:avLst>
            <a:gd name="adj1" fmla="val 3857143"/>
            <a:gd name="adj2" fmla="val 6942857"/>
            <a:gd name="adj3" fmla="val 3900"/>
          </a:avLst>
        </a:prstGeom>
        <a:solidFill>
          <a:schemeClr val="accent2">
            <a:hueOff val="-1386107"/>
            <a:satOff val="2400"/>
            <a:lumOff val="-981"/>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E9AF9E2-D45F-4C2B-908C-EC19E60D8433}">
      <dsp:nvSpPr>
        <dsp:cNvPr id="0" name=""/>
        <dsp:cNvSpPr/>
      </dsp:nvSpPr>
      <dsp:spPr>
        <a:xfrm>
          <a:off x="1812494" y="567138"/>
          <a:ext cx="4503011" cy="4503011"/>
        </a:xfrm>
        <a:prstGeom prst="blockArc">
          <a:avLst>
            <a:gd name="adj1" fmla="val 771429"/>
            <a:gd name="adj2" fmla="val 3857143"/>
            <a:gd name="adj3" fmla="val 3900"/>
          </a:avLst>
        </a:prstGeom>
        <a:solidFill>
          <a:schemeClr val="accent2">
            <a:hueOff val="-924071"/>
            <a:satOff val="1600"/>
            <a:lumOff val="-65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94F4C20-7F2C-49CF-88EB-6398D0FBA562}">
      <dsp:nvSpPr>
        <dsp:cNvPr id="0" name=""/>
        <dsp:cNvSpPr/>
      </dsp:nvSpPr>
      <dsp:spPr>
        <a:xfrm>
          <a:off x="1812494" y="567138"/>
          <a:ext cx="4503011" cy="4503011"/>
        </a:xfrm>
        <a:prstGeom prst="blockArc">
          <a:avLst>
            <a:gd name="adj1" fmla="val 19285714"/>
            <a:gd name="adj2" fmla="val 771429"/>
            <a:gd name="adj3" fmla="val 3900"/>
          </a:avLst>
        </a:prstGeom>
        <a:solidFill>
          <a:schemeClr val="accent2">
            <a:hueOff val="-462036"/>
            <a:satOff val="800"/>
            <a:lumOff val="-32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89DE84E-22A7-4C34-89B5-92059A9F120E}">
      <dsp:nvSpPr>
        <dsp:cNvPr id="0" name=""/>
        <dsp:cNvSpPr/>
      </dsp:nvSpPr>
      <dsp:spPr>
        <a:xfrm>
          <a:off x="1812494" y="567138"/>
          <a:ext cx="4503011" cy="4503011"/>
        </a:xfrm>
        <a:prstGeom prst="blockArc">
          <a:avLst>
            <a:gd name="adj1" fmla="val 16200000"/>
            <a:gd name="adj2" fmla="val 19285714"/>
            <a:gd name="adj3" fmla="val 39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77D02518-0542-4844-B86F-95FCFB8B3BAB}">
      <dsp:nvSpPr>
        <dsp:cNvPr id="0" name=""/>
        <dsp:cNvSpPr/>
      </dsp:nvSpPr>
      <dsp:spPr>
        <a:xfrm>
          <a:off x="2940045" y="1766358"/>
          <a:ext cx="2247908" cy="21045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The </a:t>
          </a:r>
          <a:br>
            <a:rPr lang="en-US" sz="2700" kern="1200">
              <a:latin typeface="Arial" panose="020B0604020202020204" pitchFamily="34" charset="0"/>
              <a:cs typeface="Arial" panose="020B0604020202020204" pitchFamily="34" charset="0"/>
            </a:rPr>
          </a:br>
          <a:r>
            <a:rPr lang="en-US" sz="2700" kern="1200">
              <a:latin typeface="Arial" panose="020B0604020202020204" pitchFamily="34" charset="0"/>
              <a:cs typeface="Arial" panose="020B0604020202020204" pitchFamily="34" charset="0"/>
            </a:rPr>
            <a:t>Cash Flow Effect</a:t>
          </a:r>
        </a:p>
      </dsp:txBody>
      <dsp:txXfrm>
        <a:off x="3269244" y="2074565"/>
        <a:ext cx="1589510" cy="1488157"/>
      </dsp:txXfrm>
    </dsp:sp>
    <dsp:sp modelId="{5155FAC7-AA4D-4FA1-924B-AA0A09A5E783}">
      <dsp:nvSpPr>
        <dsp:cNvPr id="0" name=""/>
        <dsp:cNvSpPr/>
      </dsp:nvSpPr>
      <dsp:spPr>
        <a:xfrm>
          <a:off x="3454201" y="1245"/>
          <a:ext cx="1219596" cy="121959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Liquidity Management</a:t>
          </a:r>
        </a:p>
      </dsp:txBody>
      <dsp:txXfrm>
        <a:off x="3632807" y="179851"/>
        <a:ext cx="862384" cy="862384"/>
      </dsp:txXfrm>
    </dsp:sp>
    <dsp:sp modelId="{D72EC68C-8799-4288-A933-782CB3916555}">
      <dsp:nvSpPr>
        <dsp:cNvPr id="0" name=""/>
        <dsp:cNvSpPr/>
      </dsp:nvSpPr>
      <dsp:spPr>
        <a:xfrm>
          <a:off x="5180172" y="832429"/>
          <a:ext cx="1219596" cy="1219596"/>
        </a:xfrm>
        <a:prstGeom prst="ellipse">
          <a:avLst/>
        </a:prstGeom>
        <a:solidFill>
          <a:schemeClr val="accent2">
            <a:hueOff val="-462036"/>
            <a:satOff val="800"/>
            <a:lumOff val="-327"/>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Budgeting and Planning</a:t>
          </a:r>
        </a:p>
      </dsp:txBody>
      <dsp:txXfrm>
        <a:off x="5358778" y="1011035"/>
        <a:ext cx="862384" cy="862384"/>
      </dsp:txXfrm>
    </dsp:sp>
    <dsp:sp modelId="{C7D9DA45-AABF-4229-85F5-E802006EAF23}">
      <dsp:nvSpPr>
        <dsp:cNvPr id="0" name=""/>
        <dsp:cNvSpPr/>
      </dsp:nvSpPr>
      <dsp:spPr>
        <a:xfrm>
          <a:off x="5606452" y="2700082"/>
          <a:ext cx="1219596" cy="1219596"/>
        </a:xfrm>
        <a:prstGeom prst="ellipse">
          <a:avLst/>
        </a:prstGeom>
        <a:solidFill>
          <a:schemeClr val="accent2">
            <a:hueOff val="-924071"/>
            <a:satOff val="1600"/>
            <a:lumOff val="-654"/>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Reporting</a:t>
          </a:r>
        </a:p>
      </dsp:txBody>
      <dsp:txXfrm>
        <a:off x="5785058" y="2878688"/>
        <a:ext cx="862384" cy="862384"/>
      </dsp:txXfrm>
    </dsp:sp>
    <dsp:sp modelId="{45EAF07E-A65F-4427-A06F-00240C718131}">
      <dsp:nvSpPr>
        <dsp:cNvPr id="0" name=""/>
        <dsp:cNvSpPr/>
      </dsp:nvSpPr>
      <dsp:spPr>
        <a:xfrm>
          <a:off x="4412043" y="4197824"/>
          <a:ext cx="1219596" cy="1219596"/>
        </a:xfrm>
        <a:prstGeom prst="ellipse">
          <a:avLst/>
        </a:prstGeom>
        <a:solidFill>
          <a:schemeClr val="accent2">
            <a:hueOff val="-1386107"/>
            <a:satOff val="2400"/>
            <a:lumOff val="-98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Debt Service</a:t>
          </a:r>
        </a:p>
      </dsp:txBody>
      <dsp:txXfrm>
        <a:off x="4590649" y="4376430"/>
        <a:ext cx="862384" cy="862384"/>
      </dsp:txXfrm>
    </dsp:sp>
    <dsp:sp modelId="{7176E045-C97C-4DB9-B626-D5899D59E238}">
      <dsp:nvSpPr>
        <dsp:cNvPr id="0" name=""/>
        <dsp:cNvSpPr/>
      </dsp:nvSpPr>
      <dsp:spPr>
        <a:xfrm>
          <a:off x="2496359" y="4197824"/>
          <a:ext cx="1219596" cy="1219596"/>
        </a:xfrm>
        <a:prstGeom prst="ellipse">
          <a:avLst/>
        </a:prstGeom>
        <a:solidFill>
          <a:schemeClr val="accent2">
            <a:hueOff val="-1848142"/>
            <a:satOff val="3201"/>
            <a:lumOff val="-1308"/>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Capital Investments</a:t>
          </a:r>
        </a:p>
      </dsp:txBody>
      <dsp:txXfrm>
        <a:off x="2674965" y="4376430"/>
        <a:ext cx="862384" cy="862384"/>
      </dsp:txXfrm>
    </dsp:sp>
    <dsp:sp modelId="{8124D415-8CF2-4F41-BCAE-D0480AD27B31}">
      <dsp:nvSpPr>
        <dsp:cNvPr id="0" name=""/>
        <dsp:cNvSpPr/>
      </dsp:nvSpPr>
      <dsp:spPr>
        <a:xfrm>
          <a:off x="1301950" y="2700082"/>
          <a:ext cx="1219596" cy="1219596"/>
        </a:xfrm>
        <a:prstGeom prst="ellipse">
          <a:avLst/>
        </a:prstGeom>
        <a:solidFill>
          <a:schemeClr val="accent2">
            <a:hueOff val="-2310178"/>
            <a:satOff val="4001"/>
            <a:lumOff val="-1635"/>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Risk Management</a:t>
          </a:r>
        </a:p>
      </dsp:txBody>
      <dsp:txXfrm>
        <a:off x="1480556" y="2878688"/>
        <a:ext cx="862384" cy="862384"/>
      </dsp:txXfrm>
    </dsp:sp>
    <dsp:sp modelId="{CD0F16B0-94CE-40B2-A566-9932763AF297}">
      <dsp:nvSpPr>
        <dsp:cNvPr id="0" name=""/>
        <dsp:cNvSpPr/>
      </dsp:nvSpPr>
      <dsp:spPr>
        <a:xfrm>
          <a:off x="1728230" y="832429"/>
          <a:ext cx="1219596" cy="1219596"/>
        </a:xfrm>
        <a:prstGeom prst="ellipse">
          <a:avLst/>
        </a:prstGeom>
        <a:solidFill>
          <a:schemeClr val="accent2">
            <a:hueOff val="-2772213"/>
            <a:satOff val="4801"/>
            <a:lumOff val="-1962"/>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Credit Rating</a:t>
          </a:r>
        </a:p>
      </dsp:txBody>
      <dsp:txXfrm>
        <a:off x="1906836" y="1011035"/>
        <a:ext cx="862384" cy="862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082A7-ED5A-4D4A-8F14-9F92E2AA80D7}">
      <dsp:nvSpPr>
        <dsp:cNvPr id="0" name=""/>
        <dsp:cNvSpPr/>
      </dsp:nvSpPr>
      <dsp:spPr>
        <a:xfrm>
          <a:off x="1694" y="1919"/>
          <a:ext cx="1182385" cy="994396"/>
        </a:xfrm>
        <a:prstGeom prst="rect">
          <a:avLst/>
        </a:prstGeom>
        <a:solidFill>
          <a:schemeClr val="accent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4E6AEB-68EA-4BCD-AF27-2A91DD6EFB84}">
      <dsp:nvSpPr>
        <dsp:cNvPr id="0" name=""/>
        <dsp:cNvSpPr/>
      </dsp:nvSpPr>
      <dsp:spPr>
        <a:xfrm>
          <a:off x="1184079" y="1919"/>
          <a:ext cx="3344946" cy="994396"/>
        </a:xfrm>
        <a:prstGeom prst="rect">
          <a:avLst/>
        </a:prstGeom>
        <a:solidFill>
          <a:schemeClr val="lt1">
            <a:hueOff val="0"/>
            <a:satOff val="0"/>
            <a:lumOff val="0"/>
            <a:alphaOff val="0"/>
          </a:schemeClr>
        </a:solidFill>
        <a:ln w="19050" cap="flat" cmpd="sng" algn="ctr">
          <a:solidFill>
            <a:srgbClr val="0054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0" tIns="98224" rIns="8850" bIns="98224"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Increase investment earnings</a:t>
          </a:r>
        </a:p>
      </dsp:txBody>
      <dsp:txXfrm>
        <a:off x="1184079" y="1919"/>
        <a:ext cx="3344946" cy="994396"/>
      </dsp:txXfrm>
    </dsp:sp>
    <dsp:sp modelId="{6F3CD39C-4A21-4F17-9EA5-9625C989CC68}">
      <dsp:nvSpPr>
        <dsp:cNvPr id="0" name=""/>
        <dsp:cNvSpPr/>
      </dsp:nvSpPr>
      <dsp:spPr>
        <a:xfrm>
          <a:off x="1694" y="1055979"/>
          <a:ext cx="1182385" cy="994396"/>
        </a:xfrm>
        <a:prstGeom prst="rect">
          <a:avLst/>
        </a:prstGeom>
        <a:solidFill>
          <a:schemeClr val="accent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1497C-4C88-42A4-BD5A-314145254570}">
      <dsp:nvSpPr>
        <dsp:cNvPr id="0" name=""/>
        <dsp:cNvSpPr/>
      </dsp:nvSpPr>
      <dsp:spPr>
        <a:xfrm>
          <a:off x="1184079" y="1055979"/>
          <a:ext cx="3344946" cy="994396"/>
        </a:xfrm>
        <a:prstGeom prst="rect">
          <a:avLst/>
        </a:prstGeom>
        <a:solidFill>
          <a:schemeClr val="lt1">
            <a:hueOff val="0"/>
            <a:satOff val="0"/>
            <a:lumOff val="0"/>
            <a:alphaOff val="0"/>
          </a:schemeClr>
        </a:solidFill>
        <a:ln w="19050" cap="flat" cmpd="sng" algn="ctr">
          <a:solidFill>
            <a:srgbClr val="0054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0" tIns="98224" rIns="8850" bIns="98224"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Reduce idle cash</a:t>
          </a:r>
        </a:p>
      </dsp:txBody>
      <dsp:txXfrm>
        <a:off x="1184079" y="1055979"/>
        <a:ext cx="3344946" cy="994396"/>
      </dsp:txXfrm>
    </dsp:sp>
    <dsp:sp modelId="{AE6C19F8-8DE1-4BED-98BD-5113A760182B}">
      <dsp:nvSpPr>
        <dsp:cNvPr id="0" name=""/>
        <dsp:cNvSpPr/>
      </dsp:nvSpPr>
      <dsp:spPr>
        <a:xfrm>
          <a:off x="1694" y="2110039"/>
          <a:ext cx="1182385" cy="994396"/>
        </a:xfrm>
        <a:prstGeom prst="rect">
          <a:avLst/>
        </a:prstGeom>
        <a:solidFill>
          <a:schemeClr val="accent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40AAED-ECEB-4C79-9A23-74FAA33E30D0}">
      <dsp:nvSpPr>
        <dsp:cNvPr id="0" name=""/>
        <dsp:cNvSpPr/>
      </dsp:nvSpPr>
      <dsp:spPr>
        <a:xfrm>
          <a:off x="1184079" y="2110039"/>
          <a:ext cx="3344946" cy="994396"/>
        </a:xfrm>
        <a:prstGeom prst="rect">
          <a:avLst/>
        </a:prstGeom>
        <a:solidFill>
          <a:schemeClr val="lt1">
            <a:hueOff val="0"/>
            <a:satOff val="0"/>
            <a:lumOff val="0"/>
            <a:alphaOff val="0"/>
          </a:schemeClr>
        </a:solidFill>
        <a:ln w="19050" cap="flat" cmpd="sng" algn="ctr">
          <a:solidFill>
            <a:srgbClr val="0054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0" tIns="98224" rIns="8850" bIns="98224"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Reduce liquidity risk</a:t>
          </a:r>
        </a:p>
      </dsp:txBody>
      <dsp:txXfrm>
        <a:off x="1184079" y="2110039"/>
        <a:ext cx="3344946" cy="994396"/>
      </dsp:txXfrm>
    </dsp:sp>
    <dsp:sp modelId="{95968196-6665-4DB5-85CE-DDDAF25827F3}">
      <dsp:nvSpPr>
        <dsp:cNvPr id="0" name=""/>
        <dsp:cNvSpPr/>
      </dsp:nvSpPr>
      <dsp:spPr>
        <a:xfrm>
          <a:off x="1694" y="3164099"/>
          <a:ext cx="1182385" cy="994396"/>
        </a:xfrm>
        <a:prstGeom prst="rect">
          <a:avLst/>
        </a:prstGeom>
        <a:solidFill>
          <a:schemeClr val="accent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223B37-8027-4559-9217-F2E9E52DD25D}">
      <dsp:nvSpPr>
        <dsp:cNvPr id="0" name=""/>
        <dsp:cNvSpPr/>
      </dsp:nvSpPr>
      <dsp:spPr>
        <a:xfrm>
          <a:off x="1184079" y="3164099"/>
          <a:ext cx="3344946" cy="994396"/>
        </a:xfrm>
        <a:prstGeom prst="rect">
          <a:avLst/>
        </a:prstGeom>
        <a:solidFill>
          <a:schemeClr val="lt1">
            <a:hueOff val="0"/>
            <a:satOff val="0"/>
            <a:lumOff val="0"/>
            <a:alphaOff val="0"/>
          </a:schemeClr>
        </a:solidFill>
        <a:ln w="19050" cap="flat" cmpd="sng" algn="ctr">
          <a:solidFill>
            <a:srgbClr val="0054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50" tIns="98224" rIns="8850" bIns="98224"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Reduce reinvestment risk</a:t>
          </a:r>
        </a:p>
      </dsp:txBody>
      <dsp:txXfrm>
        <a:off x="1184079" y="3164099"/>
        <a:ext cx="3344946" cy="994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2E0C5D-EE52-E98A-3F8B-CD01ECE4A5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A8770D-8C33-6049-3FB4-F698DF6C9A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D8F53A-1CC6-42D2-8A07-6D9E188B70AB}" type="datetimeFigureOut">
              <a:rPr lang="en-US" smtClean="0"/>
              <a:t>7/11/2025</a:t>
            </a:fld>
            <a:endParaRPr lang="en-US"/>
          </a:p>
        </p:txBody>
      </p:sp>
      <p:sp>
        <p:nvSpPr>
          <p:cNvPr id="4" name="Footer Placeholder 3">
            <a:extLst>
              <a:ext uri="{FF2B5EF4-FFF2-40B4-BE49-F238E27FC236}">
                <a16:creationId xmlns:a16="http://schemas.microsoft.com/office/drawing/2014/main" id="{59148E6A-CEC5-4F1C-ACA0-535BB5F1F8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295B17F-9868-70E7-F449-9F10F6DBE4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E3009B-F389-4D27-BD97-7EFC493D2F62}" type="slidenum">
              <a:rPr lang="en-US" smtClean="0"/>
              <a:t>‹#›</a:t>
            </a:fld>
            <a:endParaRPr lang="en-US"/>
          </a:p>
        </p:txBody>
      </p:sp>
    </p:spTree>
    <p:extLst>
      <p:ext uri="{BB962C8B-B14F-4D97-AF65-F5344CB8AC3E}">
        <p14:creationId xmlns:p14="http://schemas.microsoft.com/office/powerpoint/2010/main" val="943596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A5857-1B37-4085-BDCA-5642EE0514F4}"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B3367-A066-4D55-B2FF-123E72421CF9}" type="slidenum">
              <a:rPr lang="en-US" smtClean="0"/>
              <a:t>‹#›</a:t>
            </a:fld>
            <a:endParaRPr lang="en-US"/>
          </a:p>
        </p:txBody>
      </p:sp>
    </p:spTree>
    <p:extLst>
      <p:ext uri="{BB962C8B-B14F-4D97-AF65-F5344CB8AC3E}">
        <p14:creationId xmlns:p14="http://schemas.microsoft.com/office/powerpoint/2010/main" val="26790415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9B3367-A066-4D55-B2FF-123E72421CF9}" type="slidenum">
              <a:rPr lang="en-US" smtClean="0"/>
              <a:t>1</a:t>
            </a:fld>
            <a:endParaRPr lang="en-US"/>
          </a:p>
        </p:txBody>
      </p:sp>
    </p:spTree>
    <p:extLst>
      <p:ext uri="{BB962C8B-B14F-4D97-AF65-F5344CB8AC3E}">
        <p14:creationId xmlns:p14="http://schemas.microsoft.com/office/powerpoint/2010/main" val="159876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a:latin typeface="Aptos" panose="020B0004020202020204" pitchFamily="34" charset="0"/>
                <a:ea typeface="Calibri" panose="020F0502020204030204" pitchFamily="34" charset="0"/>
                <a:cs typeface="Times New Roman" panose="02020603050405020304" pitchFamily="18" charset="0"/>
              </a:rPr>
              <a:t> </a:t>
            </a:r>
          </a:p>
          <a:p>
            <a:r>
              <a:rPr lang="en-US" b="1" kern="100">
                <a:latin typeface="Aptos" panose="020B0004020202020204" pitchFamily="34" charset="0"/>
                <a:ea typeface="Calibri" panose="020F0502020204030204" pitchFamily="34" charset="0"/>
                <a:cs typeface="Times New Roman" panose="02020603050405020304" pitchFamily="18" charset="0"/>
              </a:rPr>
              <a:t>In Closing, a few Questions to Ask Yourself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Are you able to allocate investments across all asset classes you deem appropriate?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Has the entity’s risk profile evolved since your initial investment strategy was established?</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Do you have a clear understanding of your cash flow requirements? Are you strategically investing a portion of your core funds further along the yield curve?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Are you comfortable with a certain level of price volatility, particularly if you intend to hold investments until maturity?</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sz="900" kern="100">
              <a:latin typeface="Calibri" panose="020F0502020204030204" pitchFamily="34" charset="0"/>
              <a:ea typeface="Calibri" panose="020F0502020204030204" pitchFamily="34" charset="0"/>
              <a:cs typeface="Times New Roman" panose="02020603050405020304" pitchFamily="18" charset="0"/>
            </a:endParaRPr>
          </a:p>
          <a:p>
            <a:r>
              <a:rPr lang="en-US" sz="1400" kern="100">
                <a:latin typeface="Aptos" panose="020B0004020202020204" pitchFamily="34" charset="0"/>
                <a:ea typeface="Calibri" panose="020F0502020204030204" pitchFamily="34" charset="0"/>
                <a:cs typeface="Times New Roman" panose="02020603050405020304" pitchFamily="18" charset="0"/>
              </a:rPr>
              <a:t> </a:t>
            </a:r>
            <a:endParaRPr lang="en-US" sz="9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20</a:t>
            </a:fld>
            <a:endParaRPr lang="en-US"/>
          </a:p>
        </p:txBody>
      </p:sp>
    </p:spTree>
    <p:extLst>
      <p:ext uri="{BB962C8B-B14F-4D97-AF65-F5344CB8AC3E}">
        <p14:creationId xmlns:p14="http://schemas.microsoft.com/office/powerpoint/2010/main" val="154710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Demand Deposit Accounts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Transactional Checking Accounts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Payroll, A/P</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Earnings Credit Rate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Rates applied to non-interest-bearing balances to offset services charges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Used to calculate compensating balance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Typically settles monthly</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Savings/Money Market Accounts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Compounding, frequency varies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224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a:extLst>
            <a:ext uri="{FF2B5EF4-FFF2-40B4-BE49-F238E27FC236}">
              <a16:creationId xmlns:a16="http://schemas.microsoft.com/office/drawing/2014/main" id="{951DEFFE-1E82-F92C-B1FF-7D2502FE0F6D}"/>
            </a:ext>
          </a:extLst>
        </p:cNvPr>
        <p:cNvGrpSpPr/>
        <p:nvPr/>
      </p:nvGrpSpPr>
      <p:grpSpPr>
        <a:xfrm>
          <a:off x="0" y="0"/>
          <a:ext cx="0" cy="0"/>
          <a:chOff x="0" y="0"/>
          <a:chExt cx="0" cy="0"/>
        </a:xfrm>
      </p:grpSpPr>
      <p:sp>
        <p:nvSpPr>
          <p:cNvPr id="219" name="Google Shape;219;g2c4f058181e_0_591:notes">
            <a:extLst>
              <a:ext uri="{FF2B5EF4-FFF2-40B4-BE49-F238E27FC236}">
                <a16:creationId xmlns:a16="http://schemas.microsoft.com/office/drawing/2014/main" id="{D28E049C-2744-5A6F-BBDF-DCEA486BA6F4}"/>
              </a:ext>
            </a:extLst>
          </p:cNvPr>
          <p:cNvSpPr txBox="1">
            <a:spLocks noGrp="1"/>
          </p:cNvSpPr>
          <p:nvPr>
            <p:ph type="sldNum" idx="12"/>
          </p:nvPr>
        </p:nvSpPr>
        <p:spPr>
          <a:xfrm>
            <a:off x="3722754" y="8354922"/>
            <a:ext cx="2847975" cy="439813"/>
          </a:xfrm>
          <a:prstGeom prst="rect">
            <a:avLst/>
          </a:prstGeom>
          <a:noFill/>
          <a:ln>
            <a:noFill/>
          </a:ln>
        </p:spPr>
        <p:txBody>
          <a:bodyPr spcFirstLastPara="1" wrap="square" lIns="87795" tIns="43886" rIns="87795" bIns="43886" anchor="b" anchorCtr="0">
            <a:noAutofit/>
          </a:bodyPr>
          <a:lstStyle/>
          <a:p>
            <a:pPr>
              <a:buSzPts val="1200"/>
            </a:pPr>
            <a:fld id="{00000000-1234-1234-1234-123412341234}" type="slidenum">
              <a:rPr lang="en">
                <a:solidFill>
                  <a:schemeClr val="dk1"/>
                </a:solidFill>
                <a:latin typeface="Arial"/>
                <a:ea typeface="Arial"/>
                <a:cs typeface="Arial"/>
                <a:sym typeface="Arial"/>
              </a:rPr>
              <a:pPr>
                <a:buSzPts val="1200"/>
              </a:pPr>
              <a:t>23</a:t>
            </a:fld>
            <a:endParaRPr>
              <a:solidFill>
                <a:schemeClr val="dk1"/>
              </a:solidFill>
              <a:latin typeface="Arial"/>
              <a:ea typeface="Arial"/>
              <a:cs typeface="Arial"/>
              <a:sym typeface="Arial"/>
            </a:endParaRPr>
          </a:p>
        </p:txBody>
      </p:sp>
      <p:sp>
        <p:nvSpPr>
          <p:cNvPr id="220" name="Google Shape;220;g2c4f058181e_0_591:notes">
            <a:extLst>
              <a:ext uri="{FF2B5EF4-FFF2-40B4-BE49-F238E27FC236}">
                <a16:creationId xmlns:a16="http://schemas.microsoft.com/office/drawing/2014/main" id="{F9B76CF6-0807-B410-8F9D-AC0D73F3D6B2}"/>
              </a:ext>
            </a:extLst>
          </p:cNvPr>
          <p:cNvSpPr>
            <a:spLocks noGrp="1" noRot="1" noChangeAspect="1"/>
          </p:cNvSpPr>
          <p:nvPr>
            <p:ph type="sldImg" idx="2"/>
          </p:nvPr>
        </p:nvSpPr>
        <p:spPr>
          <a:xfrm>
            <a:off x="355600" y="660400"/>
            <a:ext cx="5861050" cy="32972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g2c4f058181e_0_591:notes">
            <a:extLst>
              <a:ext uri="{FF2B5EF4-FFF2-40B4-BE49-F238E27FC236}">
                <a16:creationId xmlns:a16="http://schemas.microsoft.com/office/drawing/2014/main" id="{BCCFBD8E-2574-F6B8-BAE8-7B5348D8DAC7}"/>
              </a:ext>
            </a:extLst>
          </p:cNvPr>
          <p:cNvSpPr txBox="1">
            <a:spLocks noGrp="1"/>
          </p:cNvSpPr>
          <p:nvPr>
            <p:ph type="body" idx="1"/>
          </p:nvPr>
        </p:nvSpPr>
        <p:spPr>
          <a:xfrm>
            <a:off x="657225" y="4178224"/>
            <a:ext cx="5257800" cy="3958318"/>
          </a:xfrm>
          <a:prstGeom prst="rect">
            <a:avLst/>
          </a:prstGeom>
          <a:noFill/>
          <a:ln>
            <a:noFill/>
          </a:ln>
        </p:spPr>
        <p:txBody>
          <a:bodyPr spcFirstLastPara="1" wrap="square" lIns="87795" tIns="43886" rIns="87795" bIns="43886" anchor="t" anchorCtr="0">
            <a:noAutofit/>
          </a:bodyPr>
          <a:lstStyle/>
          <a:p>
            <a:pPr>
              <a:buSzPts val="1400"/>
            </a:pPr>
            <a:endParaRPr/>
          </a:p>
        </p:txBody>
      </p:sp>
    </p:spTree>
    <p:extLst>
      <p:ext uri="{BB962C8B-B14F-4D97-AF65-F5344CB8AC3E}">
        <p14:creationId xmlns:p14="http://schemas.microsoft.com/office/powerpoint/2010/main" val="2914847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US Treasury Securities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Treasury Bills</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Issued by US. Treasury – maturities of 1-year or less; discount of face value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Government Notes</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Maturities of 2 to 10 years – Purchase at par, premium or discount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Interest (Coupons) paid semi-annually</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Government Bonds</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Maturities of 10 to 30 years – Purchase at par, premium or discount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Interest (Coupons) paid semi-annually</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66577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Government-Sponsored Enterprises (GSEs) – </a:t>
            </a:r>
          </a:p>
          <a:p>
            <a:endParaRPr lang="en-US" b="1"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Financing entities established to support lending to specific sectors of the economy, such as housing, agriculture, and home finance.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Unsecured debt obligations with implied guarantee of US Government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Federal National Mortgage Association (Fannie Mae)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Federal Home Loan Mortgage Corporation (Freddie Mac)</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Federal Home Loan Bank (FHLB)</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Federal Farm Credit System (FFC)</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Generally higher interest rates compared to treasuries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8048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Local Government Investment Pools (LGIPs) – </a:t>
            </a: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Pooling resources to potentially achieve higher rates of return</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Styles – Government &amp; Prime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Own shares of beneficial interest in the pool / fund</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Not a bank deposit; not FDIC insured</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24423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Local Government Investment Pools (LGIPs) – </a:t>
            </a:r>
          </a:p>
          <a:p>
            <a:endParaRPr lang="en-US" b="1" kern="100">
              <a:latin typeface="Aptos" panose="020B000402020202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Stable NAV</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Maintain $1 in/ $1 out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Highest S&amp;P rating is “</a:t>
            </a:r>
            <a:r>
              <a:rPr lang="en-US" kern="100" err="1">
                <a:latin typeface="Aptos" panose="020B0004020202020204" pitchFamily="34" charset="0"/>
                <a:ea typeface="Calibri" panose="020F0502020204030204" pitchFamily="34" charset="0"/>
                <a:cs typeface="Times New Roman" panose="02020603050405020304" pitchFamily="18" charset="0"/>
              </a:rPr>
              <a:t>AAAm</a:t>
            </a:r>
            <a:r>
              <a:rPr lang="en-US" kern="100">
                <a:latin typeface="Aptos" panose="020B0004020202020204" pitchFamily="34" charset="0"/>
                <a:ea typeface="Calibri" panose="020F0502020204030204" pitchFamily="34" charset="0"/>
                <a:cs typeface="Times New Roman" panose="02020603050405020304" pitchFamily="18" charset="0"/>
              </a:rPr>
              <a: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Short-term</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WAM to Reset &lt; 60 days </a:t>
            </a:r>
            <a:endParaRPr lang="en-US" b="1" kern="10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a:defRPr/>
            </a:pPr>
            <a:endParaRPr lang="en-US" b="1" kern="100">
              <a:solidFill>
                <a:prstClr val="black"/>
              </a:solidFill>
              <a:latin typeface="Aptos" panose="020B0004020202020204" pitchFamily="34" charset="0"/>
              <a:ea typeface="Calibri" panose="020F0502020204030204" pitchFamily="34" charset="0"/>
              <a:cs typeface="Times New Roman" panose="02020603050405020304" pitchFamily="18" charset="0"/>
            </a:endParaRPr>
          </a:p>
          <a:p>
            <a:pPr>
              <a:defRPr/>
            </a:pPr>
            <a:r>
              <a:rPr lang="en-US" b="1" kern="100">
                <a:solidFill>
                  <a:prstClr val="black"/>
                </a:solidFill>
                <a:latin typeface="Aptos" panose="020B0004020202020204" pitchFamily="34" charset="0"/>
                <a:ea typeface="Calibri" panose="020F0502020204030204" pitchFamily="34" charset="0"/>
                <a:cs typeface="Times New Roman" panose="02020603050405020304" pitchFamily="18" charset="0"/>
              </a:rPr>
              <a:t>Variable NAV  </a:t>
            </a:r>
            <a:endParaRPr lang="en-US" sz="800" b="1"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NAV fluctuates</a:t>
            </a:r>
            <a:endParaRPr lang="en-US" sz="8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Add Interest Rate Risk / Duration</a:t>
            </a:r>
            <a:endParaRPr lang="en-US" sz="8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Designed to outperform overtime</a:t>
            </a:r>
            <a:endParaRPr lang="en-US" sz="8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Highest S&amp;P rating is “</a:t>
            </a:r>
            <a:r>
              <a:rPr lang="en-US" kern="100" err="1">
                <a:solidFill>
                  <a:prstClr val="black"/>
                </a:solidFill>
                <a:latin typeface="Aptos" panose="020B0004020202020204" pitchFamily="34" charset="0"/>
                <a:ea typeface="Calibri" panose="020F0502020204030204" pitchFamily="34" charset="0"/>
                <a:cs typeface="Times New Roman" panose="02020603050405020304" pitchFamily="18" charset="0"/>
              </a:rPr>
              <a:t>AAAf</a:t>
            </a: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 / S1”</a:t>
            </a:r>
            <a:endParaRPr lang="en-US" sz="8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Intermediate</a:t>
            </a:r>
            <a:endParaRPr lang="en-US" sz="800" kern="1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r>
              <a:rPr lang="en-US" kern="100">
                <a:solidFill>
                  <a:prstClr val="black"/>
                </a:solidFill>
                <a:latin typeface="Aptos" panose="020B0004020202020204" pitchFamily="34" charset="0"/>
                <a:ea typeface="Calibri" panose="020F0502020204030204" pitchFamily="34" charset="0"/>
                <a:cs typeface="Times New Roman" panose="02020603050405020304" pitchFamily="18" charset="0"/>
              </a:rPr>
              <a:t>WAM for bond fund &gt; 90 days</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34054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SEC Registered Money Market Funds (2A-7s) –</a:t>
            </a:r>
          </a:p>
          <a:p>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Styles – Government, Prime and Muni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Market rate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Safe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a:latin typeface="Aptos" panose="020B0004020202020204" pitchFamily="34" charset="0"/>
                <a:ea typeface="Calibri" panose="020F0502020204030204" pitchFamily="34" charset="0"/>
                <a:cs typeface="Times New Roman" panose="02020603050405020304" pitchFamily="18" charset="0"/>
              </a:rPr>
              <a:t>Easy to get in and get out</a:t>
            </a:r>
          </a:p>
          <a:p>
            <a:endParaRPr lang="en-US">
              <a:latin typeface="Aptos" panose="020B0004020202020204" pitchFamily="34" charset="0"/>
              <a:ea typeface="Calibri" panose="020F0502020204030204" pitchFamily="34" charset="0"/>
              <a:cs typeface="Times New Roman" panose="02020603050405020304" pitchFamily="18" charset="0"/>
            </a:endParaRPr>
          </a:p>
          <a:p>
            <a:r>
              <a:rPr lang="en-US">
                <a:latin typeface="Aptos" panose="020B0004020202020204" pitchFamily="34" charset="0"/>
                <a:ea typeface="Calibri" panose="020F0502020204030204" pitchFamily="34" charset="0"/>
                <a:cs typeface="Times New Roman" panose="02020603050405020304" pitchFamily="18" charset="0"/>
              </a:rPr>
              <a:t>Also, not a bank deposit or FDIC insured</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949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Municipal Securities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Obligation of a State, County, City, Village, School District or other special purpose district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General Obligation</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Not all GO bonds are the same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Limited versus Unlimited Tax</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Some GO bonds have no separate tax levy Revenue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Essential service revenue bonds (water &amp; sewer) - also, toll roads,</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a:latin typeface="Aptos" panose="020B0004020202020204" pitchFamily="34" charset="0"/>
                <a:ea typeface="Calibri" panose="020F0502020204030204" pitchFamily="34" charset="0"/>
                <a:cs typeface="Times New Roman" panose="02020603050405020304" pitchFamily="18" charset="0"/>
              </a:rPr>
              <a:t>airports, parking and many others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7161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Commercial Paper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Short-term unsecured promissory note Default risk present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Industrial &amp; financial firms are issuers of CP</a:t>
            </a:r>
          </a:p>
          <a:p>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CP usually offers a higher return compared to other short-term investments, compensating for the slightly higher risk</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Corporate Notes / Bonds –</a:t>
            </a:r>
            <a:endParaRPr lang="en-US"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Similar to commercial paper, but with maturities greater than 1 year</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Can offer higher returns compared to government securities</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Credit risk is generally higher</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Risk and return can vary greatly depending on the specific security and the issuing corporation's financial health</a:t>
            </a:r>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0081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00">
                <a:latin typeface="Aptos Display" panose="020B0004020202020204" pitchFamily="34" charset="0"/>
                <a:ea typeface="Calibri" panose="020F0502020204030204" pitchFamily="34" charset="0"/>
                <a:cs typeface="Times New Roman" panose="02020603050405020304" pitchFamily="18" charset="0"/>
              </a:rPr>
              <a:t>We’ll go over Florida statute requirements for Local Government Investment Policies:</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Areas of focus for written investment policies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Types of authorized investments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Risks associated with investments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Benefits of a cash flow analysis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Primer on investing bond proceeds and arbitrage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Trivia questions  </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Questions?</a:t>
            </a:r>
          </a:p>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4</a:t>
            </a:fld>
            <a:endParaRPr lang="en-US"/>
          </a:p>
        </p:txBody>
      </p:sp>
    </p:spTree>
    <p:extLst>
      <p:ext uri="{BB962C8B-B14F-4D97-AF65-F5344CB8AC3E}">
        <p14:creationId xmlns:p14="http://schemas.microsoft.com/office/powerpoint/2010/main" val="1608851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00">
                <a:latin typeface="Aptos" panose="020B0004020202020204" pitchFamily="34" charset="0"/>
                <a:ea typeface="Calibri" panose="020F0502020204030204" pitchFamily="34" charset="0"/>
                <a:cs typeface="Times New Roman" panose="02020603050405020304" pitchFamily="18" charset="0"/>
              </a:rPr>
              <a:t>Credit Risk – </a:t>
            </a:r>
            <a:endParaRPr lang="en-US" sz="1200" b="1"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Broad term that includes multiple factors that</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may impact an issuer’s ability to meet its</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obligations:</a:t>
            </a:r>
          </a:p>
          <a:p>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Default risk</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Downgrades in credit ratings</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Shifts in economic conditions</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Changes in an issuer’s financial position</a:t>
            </a:r>
          </a:p>
          <a:p>
            <a:pPr marL="285750" indent="-285750">
              <a:buFont typeface="Arial" panose="020B0604020202020204" pitchFamily="34" charset="0"/>
              <a:buChar char="•"/>
            </a:pPr>
            <a:endParaRPr lang="en-US" sz="1200" kern="100">
              <a:latin typeface="Aptos" panose="020B0004020202020204" pitchFamily="34" charset="0"/>
              <a:ea typeface="Calibri" panose="020F0502020204030204" pitchFamily="34" charset="0"/>
              <a:cs typeface="Times New Roman" panose="02020603050405020304" pitchFamily="18" charset="0"/>
            </a:endParaRPr>
          </a:p>
          <a:p>
            <a:r>
              <a:rPr lang="en-US" sz="1200" b="1" kern="100">
                <a:latin typeface="Aptos" panose="020B0004020202020204" pitchFamily="34" charset="0"/>
                <a:ea typeface="Calibri" panose="020F0502020204030204" pitchFamily="34" charset="0"/>
                <a:cs typeface="Times New Roman" panose="02020603050405020304" pitchFamily="18" charset="0"/>
              </a:rPr>
              <a:t>Default Risk – </a:t>
            </a:r>
            <a:endParaRPr lang="en-US" sz="1200" b="1"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Risk of an issuer failing to make timely payments of</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interest or principal on its outstanding obligations</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Happens occasionally but it is rare for investment</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grade securities</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Securities are more likely to be downgraded than to</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default</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Must monitor security credit quality and ratings on an</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ongoing basis to make sure they remain appropriate</a:t>
            </a:r>
            <a:r>
              <a:rPr lang="en-US" sz="1200" kern="100">
                <a:latin typeface="Calibri" panose="020F0502020204030204" pitchFamily="34" charset="0"/>
                <a:ea typeface="Calibri" panose="020F0502020204030204" pitchFamily="34" charset="0"/>
                <a:cs typeface="Times New Roman" panose="02020603050405020304" pitchFamily="18" charset="0"/>
              </a:rPr>
              <a:t> </a:t>
            </a:r>
            <a:r>
              <a:rPr lang="en-US" sz="1200" kern="100">
                <a:latin typeface="Aptos" panose="020B0004020202020204" pitchFamily="34" charset="0"/>
                <a:ea typeface="Calibri" panose="020F0502020204030204" pitchFamily="34" charset="0"/>
                <a:cs typeface="Times New Roman" panose="02020603050405020304" pitchFamily="18" charset="0"/>
              </a:rPr>
              <a:t>investments</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5453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56BCE-FD11-B459-449C-277500B6B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93F32-55A0-45C9-274D-661ACF6C0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78A49B-9926-8E0B-66DC-6453DC5BD09B}"/>
              </a:ext>
            </a:extLst>
          </p:cNvPr>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Interest Rate Risk – </a:t>
            </a:r>
            <a:endParaRPr lang="en-US"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Potential for the value of an investment to decrease as a result of changes in the level of interest rates</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Affects fixed income investments such as bonds, where a rise in interest rates makes existing bonds less attractive, leading to a decrease in their prices</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Measured through duration - the sensitivity of a bond’s or portfolio’s price to a change in interest rates</a:t>
            </a: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Market Risk – </a:t>
            </a: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Refers to the possibility of experiencing losses due to factors that affect the overall performance of financial markets.</a:t>
            </a: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Market risk is considered systematic risk, meaning it cannot be eliminated through diversification and affects the entire market or a broad segment of it.</a:t>
            </a: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Includes economic recessions, geopolitical events, monetary policy changes, and natural disasters - essentially, any factor that can broadly impact investor sentiment or market stability.</a:t>
            </a:r>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4" name="Slide Number Placeholder 3">
            <a:extLst>
              <a:ext uri="{FF2B5EF4-FFF2-40B4-BE49-F238E27FC236}">
                <a16:creationId xmlns:a16="http://schemas.microsoft.com/office/drawing/2014/main" id="{AB4617DA-A859-8B61-5892-13009EFE39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1269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Reinvestment Risk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The risk that yields will be lower when reinvesting cash flows such as maturities, calls, paydowns or coupons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Callable bonds may hold higher reinvestment risk because these bonds are typically called when interest rates decline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Investing to a shorter maturity than needed increases reinvestment risk</a:t>
            </a:r>
          </a:p>
          <a:p>
            <a:endParaRPr lang="en-US" sz="800" kern="100">
              <a:latin typeface="Aptos" panose="020B0004020202020204" pitchFamily="34" charset="0"/>
              <a:ea typeface="Calibri" panose="020F0502020204030204" pitchFamily="34" charset="0"/>
              <a:cs typeface="Times New Roman" panose="02020603050405020304" pitchFamily="18" charset="0"/>
            </a:endParaRPr>
          </a:p>
          <a:p>
            <a:r>
              <a:rPr lang="en-US" sz="1050" b="1" kern="100">
                <a:latin typeface="Aptos" panose="020B0004020202020204" pitchFamily="34" charset="0"/>
                <a:ea typeface="Calibri" panose="020F0502020204030204" pitchFamily="34" charset="0"/>
                <a:cs typeface="Times New Roman" panose="02020603050405020304" pitchFamily="18" charset="0"/>
              </a:rPr>
              <a:t>Timing Risk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Many investors try to “time the market”, meaning they</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sz="1050" kern="100">
                <a:latin typeface="Aptos" panose="020B0004020202020204" pitchFamily="34" charset="0"/>
                <a:ea typeface="Calibri" panose="020F0502020204030204" pitchFamily="34" charset="0"/>
                <a:cs typeface="Times New Roman" panose="02020603050405020304" pitchFamily="18" charset="0"/>
              </a:rPr>
              <a:t>attempt to predict when the market will rise or fall</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This extremely challenging even for the best and brightest in the industry</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“Time In” the market typically produces better results over time than trying to time the market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sz="1050" kern="100">
                <a:latin typeface="Aptos" panose="020B0004020202020204" pitchFamily="34" charset="0"/>
                <a:ea typeface="Calibri" panose="020F0502020204030204" pitchFamily="34" charset="0"/>
                <a:cs typeface="Times New Roman" panose="02020603050405020304" pitchFamily="18" charset="0"/>
              </a:rPr>
              <a:t>It is important to invest to a plan and maintain commitment over time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kern="100">
              <a:latin typeface="Aptos" panose="020B000402020202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942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Liquidity Risk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Can you sell a security? At what price?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Must understand the liquidity of each investment you</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kern="100">
                <a:latin typeface="Aptos" panose="020B0004020202020204" pitchFamily="34" charset="0"/>
                <a:ea typeface="Calibri" panose="020F0502020204030204" pitchFamily="34" charset="0"/>
                <a:cs typeface="Times New Roman" panose="02020603050405020304" pitchFamily="18" charset="0"/>
              </a:rPr>
              <a:t>make</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Factors that may contribute to liquidity risk include low trading volume, market disruptions, changes in</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kern="100">
                <a:latin typeface="Aptos" panose="020B0004020202020204" pitchFamily="34" charset="0"/>
                <a:ea typeface="Calibri" panose="020F0502020204030204" pitchFamily="34" charset="0"/>
                <a:cs typeface="Times New Roman" panose="02020603050405020304" pitchFamily="18" charset="0"/>
              </a:rPr>
              <a:t>investor sentiment or economic conditions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kern="100">
              <a:latin typeface="Aptos" panose="020B000402020202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Some investments (think CDs) have penalties for</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kern="100">
                <a:latin typeface="Aptos" panose="020B0004020202020204" pitchFamily="34" charset="0"/>
                <a:ea typeface="Calibri" panose="020F0502020204030204" pitchFamily="34" charset="0"/>
                <a:cs typeface="Times New Roman" panose="02020603050405020304" pitchFamily="18" charset="0"/>
              </a:rPr>
              <a:t>early withdrawals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a:p>
            <a:r>
              <a:rPr lang="en-US" b="1" kern="100">
                <a:latin typeface="Aptos" panose="020B0004020202020204" pitchFamily="34" charset="0"/>
                <a:ea typeface="Calibri" panose="020F0502020204030204" pitchFamily="34" charset="0"/>
                <a:cs typeface="Times New Roman" panose="02020603050405020304" pitchFamily="18" charset="0"/>
              </a:rPr>
              <a:t>Headline Risk – </a:t>
            </a:r>
            <a:endParaRPr lang="en-US" sz="800"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Risk that news can negatively affect investment</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kern="100">
                <a:latin typeface="Aptos" panose="020B0004020202020204" pitchFamily="34" charset="0"/>
                <a:ea typeface="Calibri" panose="020F0502020204030204" pitchFamily="34" charset="0"/>
                <a:cs typeface="Times New Roman" panose="02020603050405020304" pitchFamily="18" charset="0"/>
              </a:rPr>
              <a:t>performance or public perception.</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Information can spread through various channels</a:t>
            </a:r>
            <a:r>
              <a:rPr lang="en-US" sz="800" kern="100">
                <a:latin typeface="Calibri" panose="020F0502020204030204" pitchFamily="34" charset="0"/>
                <a:ea typeface="Calibri" panose="020F0502020204030204" pitchFamily="34" charset="0"/>
                <a:cs typeface="Times New Roman" panose="02020603050405020304" pitchFamily="18" charset="0"/>
              </a:rPr>
              <a:t> </a:t>
            </a:r>
            <a:r>
              <a:rPr lang="en-US" kern="100">
                <a:latin typeface="Aptos" panose="020B0004020202020204" pitchFamily="34" charset="0"/>
                <a:ea typeface="Calibri" panose="020F0502020204030204" pitchFamily="34" charset="0"/>
                <a:cs typeface="Times New Roman" panose="02020603050405020304" pitchFamily="18" charset="0"/>
              </a:rPr>
              <a:t>faster than ever.</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a:latin typeface="Aptos" panose="020B0004020202020204" pitchFamily="34" charset="0"/>
                <a:ea typeface="Calibri" panose="020F0502020204030204" pitchFamily="34" charset="0"/>
                <a:cs typeface="Times New Roman" panose="02020603050405020304" pitchFamily="18" charset="0"/>
              </a:rPr>
              <a:t>Recent example: Silicon Valley Bank</a:t>
            </a:r>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34856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kern="100">
              <a:latin typeface="Aptos" panose="020B0004020202020204" pitchFamily="34" charset="0"/>
              <a:ea typeface="Calibri" panose="020F0502020204030204" pitchFamily="34" charset="0"/>
              <a:cs typeface="Times New Roman" panose="02020603050405020304" pitchFamily="18" charset="0"/>
            </a:endParaRPr>
          </a:p>
          <a:p>
            <a:r>
              <a:rPr lang="en-US" b="1" kern="100">
                <a:latin typeface="Aptos" panose="020B0004020202020204" pitchFamily="34" charset="0"/>
                <a:ea typeface="Calibri" panose="020F0502020204030204" pitchFamily="34" charset="0"/>
                <a:cs typeface="Times New Roman" panose="02020603050405020304" pitchFamily="18" charset="0"/>
              </a:rPr>
              <a:t>Managing Investment Risks – </a:t>
            </a: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Effective Investment Planning is the best way to manage investment risks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Match assets and liabilities</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Reduces reinvestment risk</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Reduces liquidity risk</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Promotes diversification</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Diversify </a:t>
            </a: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Limit investments to ones you thoroughly understand</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Don’t try to time the market</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Monitor credit ratings and/or utilize a Registered Investment Advisor</a:t>
            </a:r>
            <a:endParaRPr lang="en-US" sz="800"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2819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kern="100">
              <a:latin typeface="Calibri" panose="020F0502020204030204" pitchFamily="34" charset="0"/>
              <a:ea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b="1">
                <a:latin typeface="Calibri" panose="020F0502020204030204" pitchFamily="34" charset="0"/>
                <a:cs typeface="Calibri" panose="020F0502020204030204" pitchFamily="34" charset="0"/>
              </a:rPr>
              <a:t>Mitigates Interest Rate Risk:</a:t>
            </a:r>
            <a:r>
              <a:rPr lang="en-US" altLang="en-US" sz="1200">
                <a:latin typeface="Calibri" panose="020F0502020204030204" pitchFamily="34" charset="0"/>
                <a:cs typeface="Calibri" panose="020F0502020204030204" pitchFamily="34" charset="0"/>
              </a:rPr>
              <a:t> As interest rates drop, existing fixed income securities with higher coupon rates become more valuable, but new issuances will offer lower yields. Diversifying across various fixed income instruments helps public governments manage and mitigate the risk of lower returns on new investments and potential capital losses on existing ones.</a:t>
            </a:r>
          </a:p>
          <a:p>
            <a:pPr defTabSz="914400" eaLnBrk="0" fontAlgn="base" hangingPunct="0">
              <a:spcBef>
                <a:spcPct val="0"/>
              </a:spcBef>
              <a:spcAft>
                <a:spcPct val="0"/>
              </a:spcAft>
            </a:pPr>
            <a:endParaRPr lang="en-US" altLang="en-US" sz="120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b="1">
                <a:latin typeface="Calibri" panose="020F0502020204030204" pitchFamily="34" charset="0"/>
                <a:cs typeface="Calibri" panose="020F0502020204030204" pitchFamily="34" charset="0"/>
              </a:rPr>
              <a:t>Enhances Yield Opportunities:</a:t>
            </a:r>
            <a:r>
              <a:rPr lang="en-US" altLang="en-US" sz="1200">
                <a:latin typeface="Calibri" panose="020F0502020204030204" pitchFamily="34" charset="0"/>
                <a:cs typeface="Calibri" panose="020F0502020204030204" pitchFamily="34" charset="0"/>
              </a:rPr>
              <a:t> Diversification into different types of fixed income securities (e.g., corporate bonds, municipal bonds, inflation-protected securities) allows governments to take advantage of varying interest rate environments and credit spreads, potentially improving overall yield in a declining rate environment.</a:t>
            </a:r>
          </a:p>
          <a:p>
            <a:pPr defTabSz="914400" eaLnBrk="0" fontAlgn="base" hangingPunct="0">
              <a:spcBef>
                <a:spcPct val="0"/>
              </a:spcBef>
              <a:spcAft>
                <a:spcPct val="0"/>
              </a:spcAft>
              <a:buFontTx/>
              <a:buChar char="•"/>
            </a:pPr>
            <a:endParaRPr lang="en-US" altLang="en-US" sz="1200">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b="1">
                <a:latin typeface="Calibri" panose="020F0502020204030204" pitchFamily="34" charset="0"/>
                <a:cs typeface="Calibri" panose="020F0502020204030204" pitchFamily="34" charset="0"/>
              </a:rPr>
              <a:t>Reduces Concentration Risk:</a:t>
            </a:r>
            <a:r>
              <a:rPr lang="en-US" altLang="en-US" sz="1200">
                <a:latin typeface="Calibri" panose="020F0502020204030204" pitchFamily="34" charset="0"/>
                <a:cs typeface="Calibri" panose="020F0502020204030204" pitchFamily="34" charset="0"/>
              </a:rPr>
              <a:t> Relying too heavily on a single type of fixed income security or issuer can expose public governments to significant risk if that segment underperforms. Diversification across multiple sectors, credit qualities, and maturities helps to spread risk and reduce the impact of any single investment's poor performance.</a:t>
            </a:r>
          </a:p>
          <a:p>
            <a:pPr marL="285750" indent="-285750">
              <a:buFont typeface="Arial" panose="020B0604020202020204" pitchFamily="34" charset="0"/>
              <a:buChar char="•"/>
            </a:pPr>
            <a:endParaRPr lang="en-US" sz="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81212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0" fontAlgn="base" hangingPunct="0">
              <a:spcBef>
                <a:spcPct val="0"/>
              </a:spcBef>
              <a:spcAft>
                <a:spcPct val="0"/>
              </a:spcAft>
            </a:pPr>
            <a:r>
              <a:rPr lang="en-US" altLang="en-US" sz="1200" b="1">
                <a:latin typeface="Calibri" panose="020F0502020204030204" pitchFamily="34" charset="0"/>
                <a:cs typeface="Calibri" panose="020F0502020204030204" pitchFamily="34" charset="0"/>
              </a:rPr>
              <a:t>Improves Liquidity Management:</a:t>
            </a:r>
            <a:r>
              <a:rPr lang="en-US" altLang="en-US" sz="1200">
                <a:latin typeface="Calibri" panose="020F0502020204030204" pitchFamily="34" charset="0"/>
                <a:cs typeface="Calibri" panose="020F0502020204030204" pitchFamily="34" charset="0"/>
              </a:rPr>
              <a:t> A diversified fixed income portfolio typically includes a mix of short-term and long-term securities, as well as varying credit qualities. This helps ensure that public governments can manage their liquidity needs effectively while still benefiting from potential returns as rates decline.</a:t>
            </a:r>
          </a:p>
          <a:p>
            <a:pPr defTabSz="914400" eaLnBrk="0" fontAlgn="base" hangingPunct="0">
              <a:spcBef>
                <a:spcPct val="0"/>
              </a:spcBef>
              <a:spcAft>
                <a:spcPct val="0"/>
              </a:spcAft>
            </a:pPr>
            <a:endParaRPr lang="en-US" altLang="en-US" sz="1200" b="1">
              <a:latin typeface="Calibri" panose="020F0502020204030204" pitchFamily="34" charset="0"/>
              <a:cs typeface="Calibri" panose="020F0502020204030204" pitchFamily="34" charset="0"/>
            </a:endParaRPr>
          </a:p>
          <a:p>
            <a:pPr defTabSz="914400" eaLnBrk="0" fontAlgn="base" hangingPunct="0">
              <a:spcBef>
                <a:spcPct val="0"/>
              </a:spcBef>
              <a:spcAft>
                <a:spcPct val="0"/>
              </a:spcAft>
            </a:pPr>
            <a:r>
              <a:rPr lang="en-US" altLang="en-US" sz="1200" b="1">
                <a:latin typeface="Calibri" panose="020F0502020204030204" pitchFamily="34" charset="0"/>
                <a:cs typeface="Calibri" panose="020F0502020204030204" pitchFamily="34" charset="0"/>
              </a:rPr>
              <a:t>Facilitates Long-term Stability:</a:t>
            </a:r>
            <a:r>
              <a:rPr lang="en-US" altLang="en-US" sz="1200">
                <a:latin typeface="Calibri" panose="020F0502020204030204" pitchFamily="34" charset="0"/>
                <a:cs typeface="Calibri" panose="020F0502020204030204" pitchFamily="34" charset="0"/>
              </a:rPr>
              <a:t> In a declining interest rate environment, longer-duration bonds may become more sensitive to rate changes. By diversifying across various durations and fixed income types, public governments can achieve a more balanced portfolio that provides stability and consistency in income, even as the rate environment evolves.</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CE65A0-7D0F-4E62-8A41-7EE946871E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404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6DBA7E71-A38A-40E3-A1C6-A2BF1E66C6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83306"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2490947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A7E71-A38A-40E3-A1C6-A2BF1E66C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553501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9B3367-A066-4D55-B2FF-123E72421CF9}" type="slidenum">
              <a:rPr lang="en-US" smtClean="0"/>
              <a:t>57</a:t>
            </a:fld>
            <a:endParaRPr lang="en-US"/>
          </a:p>
        </p:txBody>
      </p:sp>
    </p:spTree>
    <p:extLst>
      <p:ext uri="{BB962C8B-B14F-4D97-AF65-F5344CB8AC3E}">
        <p14:creationId xmlns:p14="http://schemas.microsoft.com/office/powerpoint/2010/main" val="350693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a:p>
        </p:txBody>
      </p:sp>
      <p:sp>
        <p:nvSpPr>
          <p:cNvPr id="4" name="Slide Number Placeholder 3"/>
          <p:cNvSpPr>
            <a:spLocks noGrp="1"/>
          </p:cNvSpPr>
          <p:nvPr>
            <p:ph type="sldNum" sz="quarter" idx="5"/>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6DBA7E71-A38A-40E3-A1C6-A2BF1E66C6FC}"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83306"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114868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9B3367-A066-4D55-B2FF-123E72421CF9}" type="slidenum">
              <a:rPr lang="en-US" smtClean="0"/>
              <a:t>58</a:t>
            </a:fld>
            <a:endParaRPr lang="en-US"/>
          </a:p>
        </p:txBody>
      </p:sp>
    </p:spTree>
    <p:extLst>
      <p:ext uri="{BB962C8B-B14F-4D97-AF65-F5344CB8AC3E}">
        <p14:creationId xmlns:p14="http://schemas.microsoft.com/office/powerpoint/2010/main" val="471839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9B3367-A066-4D55-B2FF-123E72421CF9}" type="slidenum">
              <a:rPr lang="en-US" smtClean="0"/>
              <a:t>62</a:t>
            </a:fld>
            <a:endParaRPr lang="en-US"/>
          </a:p>
        </p:txBody>
      </p:sp>
    </p:spTree>
    <p:extLst>
      <p:ext uri="{BB962C8B-B14F-4D97-AF65-F5344CB8AC3E}">
        <p14:creationId xmlns:p14="http://schemas.microsoft.com/office/powerpoint/2010/main" val="262805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00">
              <a:latin typeface="Aptos Display" panose="020B00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A written plan is not required, but having one allows you to take control of how you invest</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Meant to put parameters on your investment activities</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Revise periodically to reflect current conditions</a:t>
            </a:r>
          </a:p>
          <a:p>
            <a:pPr marL="342900" indent="-342900">
              <a:buFont typeface="Arial" panose="020B0604020202020204" pitchFamily="34" charset="0"/>
              <a:buChar char="•"/>
            </a:pPr>
            <a:r>
              <a:rPr lang="en-US" sz="1200" kern="100">
                <a:latin typeface="Aptos Display" panose="020B0004020202020204" pitchFamily="34" charset="0"/>
                <a:ea typeface="Calibri" panose="020F0502020204030204" pitchFamily="34" charset="0"/>
                <a:cs typeface="Times New Roman" panose="02020603050405020304" pitchFamily="18" charset="0"/>
              </a:rPr>
              <a:t>Look at Florida peers</a:t>
            </a:r>
          </a:p>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10</a:t>
            </a:fld>
            <a:endParaRPr lang="en-US"/>
          </a:p>
        </p:txBody>
      </p:sp>
    </p:spTree>
    <p:extLst>
      <p:ext uri="{BB962C8B-B14F-4D97-AF65-F5344CB8AC3E}">
        <p14:creationId xmlns:p14="http://schemas.microsoft.com/office/powerpoint/2010/main" val="326061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a:latin typeface="Aptos" panose="020B0004020202020204" pitchFamily="34" charset="0"/>
                <a:ea typeface="Calibri" panose="020F0502020204030204" pitchFamily="34" charset="0"/>
                <a:cs typeface="Times New Roman" panose="02020603050405020304" pitchFamily="18" charset="0"/>
              </a:rPr>
              <a:t>Scope - Applies to funds in excess of those required to meet current expenses (does not apply to pension funds or funds related to debt where other policies or indentures apply)</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Investment Objectives (in priority order) –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Safety  -  “Will I get my principal back?”</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Liquidity - “Can I access my funds when I need them?</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200" kern="100">
                <a:latin typeface="Aptos" panose="020B0004020202020204" pitchFamily="34" charset="0"/>
                <a:ea typeface="Calibri" panose="020F0502020204030204" pitchFamily="34" charset="0"/>
                <a:cs typeface="Times New Roman" panose="02020603050405020304" pitchFamily="18" charset="0"/>
              </a:rPr>
              <a:t>Yield - Am I receiving an appropriate return?</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 </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r>
              <a:rPr lang="en-US" sz="1200" kern="100">
                <a:latin typeface="Aptos" panose="020B0004020202020204" pitchFamily="34" charset="0"/>
                <a:ea typeface="Calibri" panose="020F0502020204030204" pitchFamily="34" charset="0"/>
                <a:cs typeface="Times New Roman" panose="02020603050405020304" pitchFamily="18" charset="0"/>
              </a:rPr>
              <a:t>Transparency is key as well!</a:t>
            </a:r>
            <a:endParaRPr lang="en-US" sz="12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12</a:t>
            </a:fld>
            <a:endParaRPr lang="en-US"/>
          </a:p>
        </p:txBody>
      </p:sp>
    </p:spTree>
    <p:extLst>
      <p:ext uri="{BB962C8B-B14F-4D97-AF65-F5344CB8AC3E}">
        <p14:creationId xmlns:p14="http://schemas.microsoft.com/office/powerpoint/2010/main" val="4224398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13</a:t>
            </a:fld>
            <a:endParaRPr lang="en-US"/>
          </a:p>
        </p:txBody>
      </p:sp>
    </p:spTree>
    <p:extLst>
      <p:ext uri="{BB962C8B-B14F-4D97-AF65-F5344CB8AC3E}">
        <p14:creationId xmlns:p14="http://schemas.microsoft.com/office/powerpoint/2010/main" val="667166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Prudence and Ethical Standards – </a:t>
            </a:r>
          </a:p>
          <a:p>
            <a:r>
              <a:rPr lang="en-US"/>
              <a:t>Conflicts of interest: Activities which could conflict with the proper execution and management of the investment program or could impair the ability to make impartial decisions.</a:t>
            </a:r>
          </a:p>
          <a:p>
            <a:r>
              <a:rPr lang="en-US"/>
              <a:t>Maturity and Liquidity Requirements – </a:t>
            </a:r>
          </a:p>
          <a:p>
            <a:r>
              <a:rPr lang="en-US"/>
              <a:t>The investment policy shall require that the investment portfolio is structured in such a manner as to provide sufficient liquidity to pay obligations as they come due. To the extent possible, an attempt will be made to match investment maturities with known cash needs and anticipated cash flow requirements</a:t>
            </a:r>
          </a:p>
        </p:txBody>
      </p:sp>
      <p:sp>
        <p:nvSpPr>
          <p:cNvPr id="4" name="Slide Number Placeholder 3"/>
          <p:cNvSpPr>
            <a:spLocks noGrp="1"/>
          </p:cNvSpPr>
          <p:nvPr>
            <p:ph type="sldNum" sz="quarter" idx="5"/>
          </p:nvPr>
        </p:nvSpPr>
        <p:spPr/>
        <p:txBody>
          <a:bodyPr/>
          <a:lstStyle/>
          <a:p>
            <a:fld id="{B8CE65A0-7D0F-4E62-8A41-7EE946871EB8}" type="slidenum">
              <a:rPr lang="en-US" smtClean="0"/>
              <a:t>14</a:t>
            </a:fld>
            <a:endParaRPr lang="en-US"/>
          </a:p>
        </p:txBody>
      </p:sp>
    </p:spTree>
    <p:extLst>
      <p:ext uri="{BB962C8B-B14F-4D97-AF65-F5344CB8AC3E}">
        <p14:creationId xmlns:p14="http://schemas.microsoft.com/office/powerpoint/2010/main" val="2417021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00">
                <a:latin typeface="Aptos" panose="020B0004020202020204" pitchFamily="34" charset="0"/>
                <a:ea typeface="Calibri" panose="020F0502020204030204" pitchFamily="34" charset="0"/>
                <a:cs typeface="Times New Roman" panose="02020603050405020304" pitchFamily="18" charset="0"/>
              </a:rPr>
              <a:t>Portfolio Composition - </a:t>
            </a:r>
            <a:endParaRPr lang="en-US" b="1"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Establishes guidelines and limits on security:</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Issues</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Issuers</a:t>
            </a:r>
            <a:endParaRPr lang="en-US" kern="10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kern="100">
                <a:latin typeface="Aptos" panose="020B0004020202020204" pitchFamily="34" charset="0"/>
                <a:ea typeface="Calibri" panose="020F0502020204030204" pitchFamily="34" charset="0"/>
                <a:cs typeface="Times New Roman" panose="02020603050405020304" pitchFamily="18" charset="0"/>
              </a:rPr>
              <a:t>Maturities</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Sets the structure of your portfolio.</a:t>
            </a:r>
            <a:endParaRPr lang="en-US" kern="100">
              <a:latin typeface="Calibri" panose="020F0502020204030204" pitchFamily="34" charset="0"/>
              <a:ea typeface="Calibri" panose="020F0502020204030204" pitchFamily="34" charset="0"/>
              <a:cs typeface="Times New Roman" panose="02020603050405020304" pitchFamily="18" charset="0"/>
            </a:endParaRPr>
          </a:p>
          <a:p>
            <a:r>
              <a:rPr lang="en-US" kern="100">
                <a:latin typeface="Aptos" panose="020B0004020202020204" pitchFamily="34" charset="0"/>
                <a:ea typeface="Calibri" panose="020F0502020204030204" pitchFamily="34" charset="0"/>
                <a:cs typeface="Times New Roman" panose="02020603050405020304" pitchFamily="18" charset="0"/>
              </a:rPr>
              <a:t> </a:t>
            </a:r>
            <a:endParaRPr lang="en-US"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16</a:t>
            </a:fld>
            <a:endParaRPr lang="en-US"/>
          </a:p>
        </p:txBody>
      </p:sp>
    </p:spTree>
    <p:extLst>
      <p:ext uri="{BB962C8B-B14F-4D97-AF65-F5344CB8AC3E}">
        <p14:creationId xmlns:p14="http://schemas.microsoft.com/office/powerpoint/2010/main" val="130316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CE65A0-7D0F-4E62-8A41-7EE946871EB8}" type="slidenum">
              <a:rPr lang="en-US" smtClean="0"/>
              <a:t>17</a:t>
            </a:fld>
            <a:endParaRPr lang="en-US"/>
          </a:p>
        </p:txBody>
      </p:sp>
    </p:spTree>
    <p:extLst>
      <p:ext uri="{BB962C8B-B14F-4D97-AF65-F5344CB8AC3E}">
        <p14:creationId xmlns:p14="http://schemas.microsoft.com/office/powerpoint/2010/main" val="1932980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2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4F8DE-B7EB-574D-92B2-EFA82C2A36FE}"/>
              </a:ext>
            </a:extLst>
          </p:cNvPr>
          <p:cNvSpPr/>
          <p:nvPr userDrawn="1"/>
        </p:nvSpPr>
        <p:spPr>
          <a:xfrm>
            <a:off x="0" y="0"/>
            <a:ext cx="12192000" cy="6858000"/>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BRCM Logo">
            <a:extLst>
              <a:ext uri="{FF2B5EF4-FFF2-40B4-BE49-F238E27FC236}">
                <a16:creationId xmlns:a16="http://schemas.microsoft.com/office/drawing/2014/main" id="{CF27C850-CDC3-8252-F80C-880875D191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1479" y="511378"/>
            <a:ext cx="2730693" cy="935515"/>
          </a:xfrm>
          <a:prstGeom prst="rect">
            <a:avLst/>
          </a:prstGeom>
        </p:spPr>
      </p:pic>
      <p:pic>
        <p:nvPicPr>
          <p:cNvPr id="12" name="Graphic 11">
            <a:extLst>
              <a:ext uri="{FF2B5EF4-FFF2-40B4-BE49-F238E27FC236}">
                <a16:creationId xmlns:a16="http://schemas.microsoft.com/office/drawing/2014/main" id="{298C747A-C032-A884-E8A9-B0F704A9C153}"/>
              </a:ext>
            </a:extLst>
          </p:cNvPr>
          <p:cNvPicPr>
            <a:picLocks noChangeAspect="1"/>
          </p:cNvPicPr>
          <p:nvPr userDrawn="1"/>
        </p:nvPicPr>
        <p:blipFill>
          <a:blip r:embed="rId4">
            <a:extLst>
              <a:ext uri="{96DAC541-7B7A-43D3-8B79-37D633B846F1}">
                <asvg:svgBlip xmlns:asvg="http://schemas.microsoft.com/office/drawing/2016/SVG/main" r:embed="rId5"/>
              </a:ext>
            </a:extLst>
          </a:blip>
          <a:srcRect t="21468" r="39828" b="4626"/>
          <a:stretch/>
        </p:blipFill>
        <p:spPr>
          <a:xfrm>
            <a:off x="6608483" y="0"/>
            <a:ext cx="5583518" cy="6858000"/>
          </a:xfrm>
          <a:prstGeom prst="rect">
            <a:avLst/>
          </a:prstGeom>
        </p:spPr>
      </p:pic>
      <p:sp>
        <p:nvSpPr>
          <p:cNvPr id="6" name="Text Placeholder 6">
            <a:extLst>
              <a:ext uri="{FF2B5EF4-FFF2-40B4-BE49-F238E27FC236}">
                <a16:creationId xmlns:a16="http://schemas.microsoft.com/office/drawing/2014/main" id="{E1CDED07-F258-BE64-0504-EB0B4E7629D4}"/>
              </a:ext>
            </a:extLst>
          </p:cNvPr>
          <p:cNvSpPr>
            <a:spLocks noGrp="1"/>
          </p:cNvSpPr>
          <p:nvPr>
            <p:ph type="body" sz="quarter" idx="16" hasCustomPrompt="1"/>
          </p:nvPr>
        </p:nvSpPr>
        <p:spPr>
          <a:xfrm>
            <a:off x="410882" y="2137806"/>
            <a:ext cx="11285818" cy="1466449"/>
          </a:xfrm>
        </p:spPr>
        <p:txBody>
          <a:bodyPr anchor="ctr">
            <a:normAutofit/>
          </a:bodyPr>
          <a:lstStyle>
            <a:lvl1pPr algn="l" defTabSz="914400" rtl="0" eaLnBrk="1" latinLnBrk="0" hangingPunct="1">
              <a:lnSpc>
                <a:spcPct val="90000"/>
              </a:lnSpc>
              <a:spcBef>
                <a:spcPct val="0"/>
              </a:spcBef>
              <a:buNone/>
              <a:defRPr lang="en-US" sz="3200" b="1" i="0" kern="1200" cap="all" baseline="0" dirty="0">
                <a:solidFill>
                  <a:srgbClr val="FFFFFF"/>
                </a:solidFill>
                <a:latin typeface="Arial" panose="020B0604020202020204" pitchFamily="34" charset="0"/>
                <a:ea typeface="+mj-ea"/>
                <a:cs typeface="Arial" panose="020B0604020202020204" pitchFamily="34" charset="0"/>
              </a:defRPr>
            </a:lvl1pPr>
          </a:lstStyle>
          <a:p>
            <a:pPr lvl="0"/>
            <a:r>
              <a:rPr lang="en-US"/>
              <a:t>PRESENTATION TITLE </a:t>
            </a:r>
          </a:p>
        </p:txBody>
      </p:sp>
      <p:sp>
        <p:nvSpPr>
          <p:cNvPr id="8" name="Text Placeholder 10">
            <a:extLst>
              <a:ext uri="{FF2B5EF4-FFF2-40B4-BE49-F238E27FC236}">
                <a16:creationId xmlns:a16="http://schemas.microsoft.com/office/drawing/2014/main" id="{2E5C255F-9F72-75FE-98FB-02C735AFF2EA}"/>
              </a:ext>
            </a:extLst>
          </p:cNvPr>
          <p:cNvSpPr>
            <a:spLocks noGrp="1"/>
          </p:cNvSpPr>
          <p:nvPr>
            <p:ph type="body" sz="quarter" idx="17" hasCustomPrompt="1"/>
          </p:nvPr>
        </p:nvSpPr>
        <p:spPr>
          <a:xfrm>
            <a:off x="410882" y="3755708"/>
            <a:ext cx="6264275" cy="354012"/>
          </a:xfrm>
        </p:spPr>
        <p:txBody>
          <a:bodyPr>
            <a:noAutofit/>
          </a:bodyPr>
          <a:lstStyle>
            <a:lvl1pPr>
              <a:defRPr kumimoji="0" lang="en-US" sz="2000" b="0" i="0" u="none" strike="noStrike" kern="1200" cap="none" spc="0" normalizeH="0" baseline="0" dirty="0">
                <a:ln>
                  <a:noFill/>
                </a:ln>
                <a:solidFill>
                  <a:srgbClr val="FFFFFF"/>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Presenter Name </a:t>
            </a:r>
          </a:p>
        </p:txBody>
      </p:sp>
      <p:sp>
        <p:nvSpPr>
          <p:cNvPr id="9" name="Text Placeholder 10">
            <a:extLst>
              <a:ext uri="{FF2B5EF4-FFF2-40B4-BE49-F238E27FC236}">
                <a16:creationId xmlns:a16="http://schemas.microsoft.com/office/drawing/2014/main" id="{13ABF8A6-9144-BC61-21F5-A9230AC3F78E}"/>
              </a:ext>
            </a:extLst>
          </p:cNvPr>
          <p:cNvSpPr>
            <a:spLocks noGrp="1"/>
          </p:cNvSpPr>
          <p:nvPr>
            <p:ph type="body" sz="quarter" idx="18" hasCustomPrompt="1"/>
          </p:nvPr>
        </p:nvSpPr>
        <p:spPr>
          <a:xfrm>
            <a:off x="410882" y="4132450"/>
            <a:ext cx="6264275" cy="354012"/>
          </a:xfrm>
        </p:spPr>
        <p:txBody>
          <a:bodyPr>
            <a:noAutofit/>
          </a:bodyPr>
          <a:lstStyle>
            <a:lvl1pPr>
              <a:defRPr kumimoji="0" lang="en-US" sz="2000" b="0" i="0" u="none" strike="noStrike" kern="1200" cap="none" spc="0" normalizeH="0" baseline="0" dirty="0">
                <a:ln>
                  <a:noFill/>
                </a:ln>
                <a:solidFill>
                  <a:srgbClr val="FFFFFF"/>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Title </a:t>
            </a:r>
          </a:p>
        </p:txBody>
      </p:sp>
      <p:sp>
        <p:nvSpPr>
          <p:cNvPr id="10" name="Text Placeholder 10">
            <a:extLst>
              <a:ext uri="{FF2B5EF4-FFF2-40B4-BE49-F238E27FC236}">
                <a16:creationId xmlns:a16="http://schemas.microsoft.com/office/drawing/2014/main" id="{6320EA7F-92E3-04CE-6E0B-E18E237F41BC}"/>
              </a:ext>
            </a:extLst>
          </p:cNvPr>
          <p:cNvSpPr>
            <a:spLocks noGrp="1"/>
          </p:cNvSpPr>
          <p:nvPr>
            <p:ph type="body" sz="quarter" idx="19" hasCustomPrompt="1"/>
          </p:nvPr>
        </p:nvSpPr>
        <p:spPr>
          <a:xfrm>
            <a:off x="410882" y="5674694"/>
            <a:ext cx="6264275" cy="354012"/>
          </a:xfrm>
        </p:spPr>
        <p:txBody>
          <a:bodyPr>
            <a:noAutofit/>
          </a:bodyPr>
          <a:lstStyle>
            <a:lvl1pPr>
              <a:defRPr kumimoji="0" lang="en-US" sz="2000" b="0" i="0" u="none" strike="noStrike" kern="1200" cap="all" spc="0" normalizeH="0" baseline="0" dirty="0">
                <a:ln>
                  <a:noFill/>
                </a:ln>
                <a:solidFill>
                  <a:srgbClr val="FFFFFF"/>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Date </a:t>
            </a:r>
          </a:p>
        </p:txBody>
      </p:sp>
      <p:cxnSp>
        <p:nvCxnSpPr>
          <p:cNvPr id="13" name="Straight Connector 12">
            <a:extLst>
              <a:ext uri="{FF2B5EF4-FFF2-40B4-BE49-F238E27FC236}">
                <a16:creationId xmlns:a16="http://schemas.microsoft.com/office/drawing/2014/main" id="{5CC5160E-F3D0-8A06-A541-C08CC33EFC7E}"/>
              </a:ext>
            </a:extLst>
          </p:cNvPr>
          <p:cNvCxnSpPr>
            <a:cxnSpLocks/>
          </p:cNvCxnSpPr>
          <p:nvPr userDrawn="1"/>
        </p:nvCxnSpPr>
        <p:spPr>
          <a:xfrm>
            <a:off x="410882" y="5649476"/>
            <a:ext cx="360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3B9117B-5661-1AB4-4441-8381FBB61639}"/>
              </a:ext>
            </a:extLst>
          </p:cNvPr>
          <p:cNvCxnSpPr>
            <a:cxnSpLocks/>
          </p:cNvCxnSpPr>
          <p:nvPr userDrawn="1"/>
        </p:nvCxnSpPr>
        <p:spPr>
          <a:xfrm>
            <a:off x="410882" y="6053924"/>
            <a:ext cx="360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6" name="Rectangle 15" hidden="1">
            <a:extLst>
              <a:ext uri="{FF2B5EF4-FFF2-40B4-BE49-F238E27FC236}">
                <a16:creationId xmlns:a16="http://schemas.microsoft.com/office/drawing/2014/main" id="{BC4CBB6A-0003-F1B1-2DE2-263C1E45138B}"/>
              </a:ext>
            </a:extLst>
          </p:cNvPr>
          <p:cNvSpPr/>
          <p:nvPr userDrawn="1"/>
        </p:nvSpPr>
        <p:spPr>
          <a:xfrm>
            <a:off x="0" y="0"/>
            <a:ext cx="12178552" cy="6858000"/>
          </a:xfrm>
          <a:prstGeom prst="rect">
            <a:avLst/>
          </a:prstGeom>
          <a:solidFill>
            <a:schemeClr val="bg1">
              <a:alpha val="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23158702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ubtitl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p:nvPr>
        </p:nvSpPr>
        <p:spPr>
          <a:xfrm>
            <a:off x="775360" y="446428"/>
            <a:ext cx="11111840" cy="447675"/>
          </a:xfrm>
          <a:prstGeom prst="rect">
            <a:avLst/>
          </a:prstGeom>
        </p:spPr>
        <p:txBody>
          <a:bodyPr vert="horz" lIns="0" tIns="0" rIns="0" bIns="0" rtlCol="0" anchor="t">
            <a:normAutofit/>
          </a:bodyPr>
          <a:lstStyle>
            <a:lvl1pPr>
              <a:defRPr cap="all" baseline="0"/>
            </a:lvl1pPr>
          </a:lstStyle>
          <a:p>
            <a:r>
              <a:rPr lang="en-GB"/>
              <a:t>Click to edit Master title style</a:t>
            </a:r>
            <a:endParaRPr lang="es-ES_tradnl"/>
          </a:p>
        </p:txBody>
      </p:sp>
      <p:sp>
        <p:nvSpPr>
          <p:cNvPr id="4" name="Text Placeholder 30">
            <a:extLst>
              <a:ext uri="{FF2B5EF4-FFF2-40B4-BE49-F238E27FC236}">
                <a16:creationId xmlns:a16="http://schemas.microsoft.com/office/drawing/2014/main" id="{2B8B14E5-6974-ACF7-21FA-9F5CB131D472}"/>
              </a:ext>
            </a:extLst>
          </p:cNvPr>
          <p:cNvSpPr>
            <a:spLocks noGrp="1"/>
          </p:cNvSpPr>
          <p:nvPr>
            <p:ph idx="1"/>
          </p:nvPr>
        </p:nvSpPr>
        <p:spPr>
          <a:xfrm>
            <a:off x="766763" y="1604450"/>
            <a:ext cx="11105922" cy="4351338"/>
          </a:xfrm>
          <a:prstGeom prst="rect">
            <a:avLst/>
          </a:prstGeom>
        </p:spPr>
        <p:txBody>
          <a:bodyPr vert="horz" lIns="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lvl2pPr>
            <a:lvl3pPr marL="1085850" indent="-171450">
              <a:buClr>
                <a:srgbClr val="003761"/>
              </a:buClr>
              <a:buFont typeface="Courier New" panose="02070309020205020404" pitchFamily="49" charset="0"/>
              <a:buChar char="o"/>
              <a:defRPr/>
            </a:lvl3pPr>
            <a:lvl4pPr marL="1543050" indent="-171450">
              <a:buClr>
                <a:srgbClr val="003761"/>
              </a:buClr>
              <a:buFont typeface="Wingdings" panose="05000000000000000000" pitchFamily="2" charset="2"/>
              <a:buChar char="§"/>
              <a:defRPr/>
            </a:lvl4pPr>
            <a:lvl5pPr marL="2000250" indent="-171450">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8" name="Text Placeholder 7">
            <a:extLst>
              <a:ext uri="{FF2B5EF4-FFF2-40B4-BE49-F238E27FC236}">
                <a16:creationId xmlns:a16="http://schemas.microsoft.com/office/drawing/2014/main" id="{F71438B1-6B29-47D3-76BD-7A18ECFE3AA9}"/>
              </a:ext>
            </a:extLst>
          </p:cNvPr>
          <p:cNvSpPr>
            <a:spLocks noGrp="1"/>
          </p:cNvSpPr>
          <p:nvPr>
            <p:ph type="body" sz="quarter" idx="10" hasCustomPrompt="1"/>
          </p:nvPr>
        </p:nvSpPr>
        <p:spPr>
          <a:xfrm>
            <a:off x="775778" y="1007165"/>
            <a:ext cx="11124674" cy="318052"/>
          </a:xfrm>
          <a:prstGeom prst="rect">
            <a:avLst/>
          </a:prstGeom>
        </p:spPr>
        <p:txBody>
          <a:bodyPr lIns="0" tIns="0" rIns="0" bIns="0"/>
          <a:lstStyle>
            <a:lvl1pPr marL="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1pPr>
            <a:lvl2pPr marL="4572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2pPr>
            <a:lvl3pPr marL="9144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3pPr>
            <a:lvl4pPr marL="13716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4pPr>
            <a:lvl5pPr marL="1828800" indent="0">
              <a:buNone/>
              <a:defRPr lang="es-ES_tradnl" sz="1800" b="0" i="0" kern="1200" dirty="0">
                <a:solidFill>
                  <a:schemeClr val="tx1">
                    <a:lumMod val="90000"/>
                    <a:lumOff val="10000"/>
                  </a:schemeClr>
                </a:solidFill>
                <a:latin typeface="Arial" panose="020B0604020202020204" pitchFamily="34" charset="0"/>
                <a:ea typeface="+mj-ea"/>
                <a:cs typeface="Arial" panose="020B0604020202020204" pitchFamily="34" charset="0"/>
              </a:defRPr>
            </a:lvl5pPr>
          </a:lstStyle>
          <a:p>
            <a:pPr lvl="0"/>
            <a:r>
              <a:rPr lang="en-GB"/>
              <a:t>Edit Subtitle Style</a:t>
            </a:r>
            <a:endParaRPr lang="es-ES_tradnl"/>
          </a:p>
        </p:txBody>
      </p:sp>
      <p:sp>
        <p:nvSpPr>
          <p:cNvPr id="9" name="Slide Number Placeholder 1">
            <a:extLst>
              <a:ext uri="{FF2B5EF4-FFF2-40B4-BE49-F238E27FC236}">
                <a16:creationId xmlns:a16="http://schemas.microsoft.com/office/drawing/2014/main" id="{85B70D18-1B93-9313-3470-1CD956CA099F}"/>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0" name="TextBox 9">
            <a:extLst>
              <a:ext uri="{FF2B5EF4-FFF2-40B4-BE49-F238E27FC236}">
                <a16:creationId xmlns:a16="http://schemas.microsoft.com/office/drawing/2014/main" id="{9A5EC668-214D-1EF4-02E0-8D53521E5EE3}"/>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185204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ouble Content + Subtitl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hasCustomPrompt="1"/>
          </p:nvPr>
        </p:nvSpPr>
        <p:spPr>
          <a:xfrm>
            <a:off x="775360" y="448235"/>
            <a:ext cx="11111840" cy="687915"/>
          </a:xfrm>
          <a:prstGeom prst="rect">
            <a:avLst/>
          </a:prstGeom>
        </p:spPr>
        <p:txBody>
          <a:bodyPr vert="horz" lIns="0" tIns="0" rIns="0" bIns="0" rtlCol="0" anchor="t">
            <a:normAutofit/>
          </a:bodyPr>
          <a:lstStyle>
            <a:lvl1pPr>
              <a:defRPr cap="all" baseline="0"/>
            </a:lvl1pPr>
          </a:lstStyle>
          <a:p>
            <a:r>
              <a:rPr lang="en-GB"/>
              <a:t>Click to edit </a:t>
            </a:r>
            <a:br>
              <a:rPr lang="en-GB"/>
            </a:br>
            <a:r>
              <a:rPr lang="en-GB"/>
              <a:t>Master title style</a:t>
            </a:r>
            <a:endParaRPr lang="es-ES_tradnl"/>
          </a:p>
        </p:txBody>
      </p:sp>
      <p:sp>
        <p:nvSpPr>
          <p:cNvPr id="4" name="Text Placeholder 30">
            <a:extLst>
              <a:ext uri="{FF2B5EF4-FFF2-40B4-BE49-F238E27FC236}">
                <a16:creationId xmlns:a16="http://schemas.microsoft.com/office/drawing/2014/main" id="{2B8B14E5-6974-ACF7-21FA-9F5CB131D472}"/>
              </a:ext>
            </a:extLst>
          </p:cNvPr>
          <p:cNvSpPr>
            <a:spLocks noGrp="1"/>
          </p:cNvSpPr>
          <p:nvPr>
            <p:ph idx="1"/>
          </p:nvPr>
        </p:nvSpPr>
        <p:spPr>
          <a:xfrm>
            <a:off x="766763" y="1846497"/>
            <a:ext cx="11105922" cy="4351338"/>
          </a:xfrm>
          <a:prstGeom prst="rect">
            <a:avLst/>
          </a:prstGeom>
        </p:spPr>
        <p:txBody>
          <a:bodyPr vert="horz" lIns="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lvl2pPr>
            <a:lvl3pPr marL="1085850" indent="-171450">
              <a:buClr>
                <a:srgbClr val="003761"/>
              </a:buClr>
              <a:buFont typeface="Courier New" panose="02070309020205020404" pitchFamily="49" charset="0"/>
              <a:buChar char="o"/>
              <a:defRPr/>
            </a:lvl3pPr>
            <a:lvl4pPr marL="1543050" indent="-171450">
              <a:buClr>
                <a:srgbClr val="003761"/>
              </a:buClr>
              <a:buFont typeface="Wingdings" panose="05000000000000000000" pitchFamily="2" charset="2"/>
              <a:buChar char="§"/>
              <a:defRPr/>
            </a:lvl4pPr>
            <a:lvl5pPr marL="2000250" indent="-171450">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8" name="Text Placeholder 7">
            <a:extLst>
              <a:ext uri="{FF2B5EF4-FFF2-40B4-BE49-F238E27FC236}">
                <a16:creationId xmlns:a16="http://schemas.microsoft.com/office/drawing/2014/main" id="{F71438B1-6B29-47D3-76BD-7A18ECFE3AA9}"/>
              </a:ext>
            </a:extLst>
          </p:cNvPr>
          <p:cNvSpPr>
            <a:spLocks noGrp="1"/>
          </p:cNvSpPr>
          <p:nvPr>
            <p:ph type="body" sz="quarter" idx="10" hasCustomPrompt="1"/>
          </p:nvPr>
        </p:nvSpPr>
        <p:spPr>
          <a:xfrm>
            <a:off x="775778" y="1249212"/>
            <a:ext cx="11124674" cy="318052"/>
          </a:xfrm>
          <a:prstGeom prst="rect">
            <a:avLst/>
          </a:prstGeom>
        </p:spPr>
        <p:txBody>
          <a:bodyPr lIns="0" tIns="0" rIns="0" bIns="0"/>
          <a:lstStyle>
            <a:lvl1pPr marL="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1pPr>
            <a:lvl2pPr marL="4572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2pPr>
            <a:lvl3pPr marL="9144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3pPr>
            <a:lvl4pPr marL="1371600" indent="0">
              <a:buNone/>
              <a:defRPr lang="en-GB" sz="1800" b="0" i="0" kern="1200" dirty="0" smtClean="0">
                <a:solidFill>
                  <a:schemeClr val="tx1">
                    <a:lumMod val="90000"/>
                    <a:lumOff val="10000"/>
                  </a:schemeClr>
                </a:solidFill>
                <a:latin typeface="Arial" panose="020B0604020202020204" pitchFamily="34" charset="0"/>
                <a:ea typeface="+mj-ea"/>
                <a:cs typeface="Arial" panose="020B0604020202020204" pitchFamily="34" charset="0"/>
              </a:defRPr>
            </a:lvl4pPr>
            <a:lvl5pPr marL="1828800" indent="0">
              <a:buNone/>
              <a:defRPr lang="es-ES_tradnl" sz="1800" b="0" i="0" kern="1200" dirty="0">
                <a:solidFill>
                  <a:schemeClr val="tx1">
                    <a:lumMod val="90000"/>
                    <a:lumOff val="10000"/>
                  </a:schemeClr>
                </a:solidFill>
                <a:latin typeface="Arial" panose="020B0604020202020204" pitchFamily="34" charset="0"/>
                <a:ea typeface="+mj-ea"/>
                <a:cs typeface="Arial" panose="020B0604020202020204" pitchFamily="34" charset="0"/>
              </a:defRPr>
            </a:lvl5pPr>
          </a:lstStyle>
          <a:p>
            <a:pPr lvl="0"/>
            <a:r>
              <a:rPr lang="en-GB"/>
              <a:t>Edit Subtitle Style</a:t>
            </a:r>
            <a:endParaRPr lang="es-ES_tradnl"/>
          </a:p>
        </p:txBody>
      </p:sp>
      <p:sp>
        <p:nvSpPr>
          <p:cNvPr id="9" name="Slide Number Placeholder 1">
            <a:extLst>
              <a:ext uri="{FF2B5EF4-FFF2-40B4-BE49-F238E27FC236}">
                <a16:creationId xmlns:a16="http://schemas.microsoft.com/office/drawing/2014/main" id="{BF3AF7C3-A00C-A328-10D2-6DDB6A772AB3}"/>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0" name="TextBox 9">
            <a:extLst>
              <a:ext uri="{FF2B5EF4-FFF2-40B4-BE49-F238E27FC236}">
                <a16:creationId xmlns:a16="http://schemas.microsoft.com/office/drawing/2014/main" id="{DF1B1D27-F557-8D9A-954D-2B6B90F42306}"/>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1179367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hasCustomPrompt="1"/>
          </p:nvPr>
        </p:nvSpPr>
        <p:spPr>
          <a:xfrm>
            <a:off x="766762" y="439271"/>
            <a:ext cx="11120437" cy="687915"/>
          </a:xfrm>
          <a:prstGeom prst="rect">
            <a:avLst/>
          </a:prstGeom>
        </p:spPr>
        <p:txBody>
          <a:bodyPr vert="horz" lIns="0" tIns="0" rIns="0" bIns="0" rtlCol="0" anchor="t">
            <a:normAutofit/>
          </a:bodyPr>
          <a:lstStyle>
            <a:lvl1pPr>
              <a:defRPr cap="all" baseline="0"/>
            </a:lvl1pPr>
          </a:lstStyle>
          <a:p>
            <a:r>
              <a:rPr lang="en-GB"/>
              <a:t>Click to edit </a:t>
            </a:r>
            <a:br>
              <a:rPr lang="en-GB"/>
            </a:br>
            <a:r>
              <a:rPr lang="en-GB"/>
              <a:t>Master title style</a:t>
            </a:r>
            <a:endParaRPr lang="es-ES_tradnl"/>
          </a:p>
        </p:txBody>
      </p:sp>
      <p:sp>
        <p:nvSpPr>
          <p:cNvPr id="4" name="Text Placeholder 30">
            <a:extLst>
              <a:ext uri="{FF2B5EF4-FFF2-40B4-BE49-F238E27FC236}">
                <a16:creationId xmlns:a16="http://schemas.microsoft.com/office/drawing/2014/main" id="{2B8B14E5-6974-ACF7-21FA-9F5CB131D472}"/>
              </a:ext>
            </a:extLst>
          </p:cNvPr>
          <p:cNvSpPr>
            <a:spLocks noGrp="1"/>
          </p:cNvSpPr>
          <p:nvPr>
            <p:ph idx="1"/>
          </p:nvPr>
        </p:nvSpPr>
        <p:spPr>
          <a:xfrm>
            <a:off x="766763" y="1431133"/>
            <a:ext cx="5209968" cy="4351338"/>
          </a:xfrm>
          <a:prstGeom prst="rect">
            <a:avLst/>
          </a:prstGeom>
        </p:spPr>
        <p:txBody>
          <a:bodyPr vert="horz" lIns="9144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lvl2pPr>
            <a:lvl3pPr marL="1085850" indent="-171450">
              <a:buClr>
                <a:srgbClr val="003761"/>
              </a:buClr>
              <a:buFont typeface="Courier New" panose="02070309020205020404" pitchFamily="49" charset="0"/>
              <a:buChar char="o"/>
              <a:defRPr/>
            </a:lvl3pPr>
            <a:lvl4pPr marL="1543050" indent="-171450">
              <a:buClr>
                <a:srgbClr val="003761"/>
              </a:buClr>
              <a:buFont typeface="Wingdings" panose="05000000000000000000" pitchFamily="2" charset="2"/>
              <a:buChar char="§"/>
              <a:defRPr/>
            </a:lvl4pPr>
            <a:lvl5pPr marL="2000250" indent="-171450">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2" name="Text Placeholder 30">
            <a:extLst>
              <a:ext uri="{FF2B5EF4-FFF2-40B4-BE49-F238E27FC236}">
                <a16:creationId xmlns:a16="http://schemas.microsoft.com/office/drawing/2014/main" id="{83085331-8490-4325-204C-BF69F65308FA}"/>
              </a:ext>
            </a:extLst>
          </p:cNvPr>
          <p:cNvSpPr>
            <a:spLocks noGrp="1"/>
          </p:cNvSpPr>
          <p:nvPr>
            <p:ph idx="10"/>
          </p:nvPr>
        </p:nvSpPr>
        <p:spPr>
          <a:xfrm>
            <a:off x="6315070" y="1431133"/>
            <a:ext cx="5509377" cy="4351338"/>
          </a:xfrm>
          <a:prstGeom prst="rect">
            <a:avLst/>
          </a:prstGeom>
        </p:spPr>
        <p:txBody>
          <a:bodyPr vert="horz" lIns="9144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lvl2pPr>
            <a:lvl3pPr marL="1085850" indent="-171450">
              <a:buClr>
                <a:srgbClr val="003761"/>
              </a:buClr>
              <a:buFont typeface="Courier New" panose="02070309020205020404" pitchFamily="49" charset="0"/>
              <a:buChar char="o"/>
              <a:defRPr/>
            </a:lvl3pPr>
            <a:lvl4pPr marL="1543050" indent="-171450">
              <a:buClr>
                <a:srgbClr val="003761"/>
              </a:buClr>
              <a:buFont typeface="Wingdings" panose="05000000000000000000" pitchFamily="2" charset="2"/>
              <a:buChar char="§"/>
              <a:defRPr/>
            </a:lvl4pPr>
            <a:lvl5pPr marL="2000250" indent="-171450">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9" name="Slide Number Placeholder 1">
            <a:extLst>
              <a:ext uri="{FF2B5EF4-FFF2-40B4-BE49-F238E27FC236}">
                <a16:creationId xmlns:a16="http://schemas.microsoft.com/office/drawing/2014/main" id="{BDC91DC5-9229-94BF-9A62-2B0831B554D3}"/>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0" name="TextBox 9">
            <a:extLst>
              <a:ext uri="{FF2B5EF4-FFF2-40B4-BE49-F238E27FC236}">
                <a16:creationId xmlns:a16="http://schemas.microsoft.com/office/drawing/2014/main" id="{0463E220-DE95-6494-739C-E185B0286848}"/>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2740705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st Title Slid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p:nvPr>
        </p:nvSpPr>
        <p:spPr>
          <a:xfrm>
            <a:off x="766762" y="446428"/>
            <a:ext cx="11120437" cy="447675"/>
          </a:xfrm>
          <a:prstGeom prst="rect">
            <a:avLst/>
          </a:prstGeom>
        </p:spPr>
        <p:txBody>
          <a:bodyPr vert="horz" lIns="0" tIns="0" rIns="0" bIns="0" rtlCol="0" anchor="t">
            <a:normAutofit/>
          </a:bodyPr>
          <a:lstStyle>
            <a:lvl1pPr>
              <a:defRPr cap="all" baseline="0"/>
            </a:lvl1pPr>
          </a:lstStyle>
          <a:p>
            <a:r>
              <a:rPr lang="en-GB"/>
              <a:t>Click to edit Master title style</a:t>
            </a:r>
            <a:endParaRPr lang="es-ES_tradnl"/>
          </a:p>
        </p:txBody>
      </p:sp>
      <p:sp>
        <p:nvSpPr>
          <p:cNvPr id="7" name="Slide Number Placeholder 1">
            <a:extLst>
              <a:ext uri="{FF2B5EF4-FFF2-40B4-BE49-F238E27FC236}">
                <a16:creationId xmlns:a16="http://schemas.microsoft.com/office/drawing/2014/main" id="{E9038B0E-6EEF-24D4-235D-3F04A89823E9}"/>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8" name="TextBox 7">
            <a:extLst>
              <a:ext uri="{FF2B5EF4-FFF2-40B4-BE49-F238E27FC236}">
                <a16:creationId xmlns:a16="http://schemas.microsoft.com/office/drawing/2014/main" id="{0BEFE35C-D509-D913-C546-57CF16391567}"/>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pic>
        <p:nvPicPr>
          <p:cNvPr id="2" name="Picture 1" descr="A logo with blue and green triangles&#10;&#10;AI-generated content may be incorrect.">
            <a:extLst>
              <a:ext uri="{FF2B5EF4-FFF2-40B4-BE49-F238E27FC236}">
                <a16:creationId xmlns:a16="http://schemas.microsoft.com/office/drawing/2014/main" id="{11F51B2A-4389-814B-A018-66287C1BA66C}"/>
              </a:ext>
            </a:extLst>
          </p:cNvPr>
          <p:cNvPicPr>
            <a:picLocks noChangeAspect="1"/>
          </p:cNvPicPr>
          <p:nvPr userDrawn="1"/>
        </p:nvPicPr>
        <p:blipFill>
          <a:blip r:embed="rId2"/>
          <a:stretch>
            <a:fillRect/>
          </a:stretch>
        </p:blipFill>
        <p:spPr>
          <a:xfrm>
            <a:off x="10058350" y="6300942"/>
            <a:ext cx="1814335" cy="463994"/>
          </a:xfrm>
          <a:prstGeom prst="rect">
            <a:avLst/>
          </a:prstGeom>
        </p:spPr>
      </p:pic>
    </p:spTree>
    <p:extLst>
      <p:ext uri="{BB962C8B-B14F-4D97-AF65-F5344CB8AC3E}">
        <p14:creationId xmlns:p14="http://schemas.microsoft.com/office/powerpoint/2010/main" val="8642608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32E244-EE94-F158-6637-116198E47263}"/>
              </a:ext>
            </a:extLst>
          </p:cNvPr>
          <p:cNvSpPr>
            <a:spLocks noGrp="1"/>
          </p:cNvSpPr>
          <p:nvPr>
            <p:ph type="pic" sz="quarter" idx="10"/>
          </p:nvPr>
        </p:nvSpPr>
        <p:spPr>
          <a:xfrm>
            <a:off x="6096000" y="1219200"/>
            <a:ext cx="6096000" cy="4940300"/>
          </a:xfrm>
          <a:prstGeom prst="rect">
            <a:avLst/>
          </a:prstGeom>
        </p:spPr>
        <p:txBody>
          <a:bodyPr/>
          <a:lstStyle/>
          <a:p>
            <a:endParaRPr lang="es-ES_tradnl"/>
          </a:p>
        </p:txBody>
      </p:sp>
      <p:sp>
        <p:nvSpPr>
          <p:cNvPr id="3" name="Title Placeholder 29">
            <a:extLst>
              <a:ext uri="{FF2B5EF4-FFF2-40B4-BE49-F238E27FC236}">
                <a16:creationId xmlns:a16="http://schemas.microsoft.com/office/drawing/2014/main" id="{445D0F13-6AD3-8AFA-E521-352AD36C4BA9}"/>
              </a:ext>
            </a:extLst>
          </p:cNvPr>
          <p:cNvSpPr>
            <a:spLocks noGrp="1"/>
          </p:cNvSpPr>
          <p:nvPr>
            <p:ph type="title"/>
          </p:nvPr>
        </p:nvSpPr>
        <p:spPr>
          <a:xfrm>
            <a:off x="766763" y="446428"/>
            <a:ext cx="9405938" cy="447675"/>
          </a:xfrm>
          <a:prstGeom prst="rect">
            <a:avLst/>
          </a:prstGeom>
        </p:spPr>
        <p:txBody>
          <a:bodyPr vert="horz" lIns="0" tIns="0" rIns="0" bIns="0" rtlCol="0" anchor="t">
            <a:normAutofit/>
          </a:bodyPr>
          <a:lstStyle>
            <a:lvl1pPr>
              <a:defRPr cap="all" baseline="0"/>
            </a:lvl1pPr>
          </a:lstStyle>
          <a:p>
            <a:r>
              <a:rPr lang="en-GB"/>
              <a:t>Click to edit Master title style</a:t>
            </a:r>
            <a:endParaRPr lang="es-ES_tradnl"/>
          </a:p>
        </p:txBody>
      </p:sp>
      <p:sp>
        <p:nvSpPr>
          <p:cNvPr id="5" name="Rectangle 4">
            <a:extLst>
              <a:ext uri="{FF2B5EF4-FFF2-40B4-BE49-F238E27FC236}">
                <a16:creationId xmlns:a16="http://schemas.microsoft.com/office/drawing/2014/main" id="{606DA084-B6C7-EAAC-E09E-6EC522E6C881}"/>
              </a:ext>
            </a:extLst>
          </p:cNvPr>
          <p:cNvSpPr/>
          <p:nvPr userDrawn="1"/>
        </p:nvSpPr>
        <p:spPr>
          <a:xfrm>
            <a:off x="10312400" y="0"/>
            <a:ext cx="1879600" cy="6858000"/>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Slide Number Placeholder 1">
            <a:extLst>
              <a:ext uri="{FF2B5EF4-FFF2-40B4-BE49-F238E27FC236}">
                <a16:creationId xmlns:a16="http://schemas.microsoft.com/office/drawing/2014/main" id="{CCE57880-32D8-4696-8EE6-14BA873486B2}"/>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0" name="TextBox 9">
            <a:extLst>
              <a:ext uri="{FF2B5EF4-FFF2-40B4-BE49-F238E27FC236}">
                <a16:creationId xmlns:a16="http://schemas.microsoft.com/office/drawing/2014/main" id="{51483501-2FC7-0844-BD16-1A57FB85D66E}"/>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3534140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p:nvPr>
        </p:nvSpPr>
        <p:spPr>
          <a:xfrm>
            <a:off x="766764" y="1454055"/>
            <a:ext cx="5083194" cy="447675"/>
          </a:xfrm>
          <a:prstGeom prst="rect">
            <a:avLst/>
          </a:prstGeom>
        </p:spPr>
        <p:txBody>
          <a:bodyPr vert="horz" lIns="0" tIns="0" rIns="0" bIns="0" rtlCol="0" anchor="t">
            <a:normAutofit/>
          </a:bodyPr>
          <a:lstStyle>
            <a:lvl1pPr>
              <a:defRPr cap="all" baseline="0"/>
            </a:lvl1pPr>
          </a:lstStyle>
          <a:p>
            <a:r>
              <a:rPr lang="en-GB"/>
              <a:t>Click to edit Master title style</a:t>
            </a:r>
            <a:endParaRPr lang="es-ES_tradnl"/>
          </a:p>
        </p:txBody>
      </p:sp>
      <p:sp>
        <p:nvSpPr>
          <p:cNvPr id="5" name="Rectangle 4">
            <a:extLst>
              <a:ext uri="{FF2B5EF4-FFF2-40B4-BE49-F238E27FC236}">
                <a16:creationId xmlns:a16="http://schemas.microsoft.com/office/drawing/2014/main" id="{606DA084-B6C7-EAAC-E09E-6EC522E6C881}"/>
              </a:ext>
            </a:extLst>
          </p:cNvPr>
          <p:cNvSpPr/>
          <p:nvPr userDrawn="1"/>
        </p:nvSpPr>
        <p:spPr>
          <a:xfrm>
            <a:off x="10312400" y="0"/>
            <a:ext cx="1879600" cy="6858000"/>
          </a:xfrm>
          <a:prstGeom prst="rect">
            <a:avLst/>
          </a:prstGeom>
          <a:solidFill>
            <a:schemeClr val="tx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 name="Rectangle 1">
            <a:extLst>
              <a:ext uri="{FF2B5EF4-FFF2-40B4-BE49-F238E27FC236}">
                <a16:creationId xmlns:a16="http://schemas.microsoft.com/office/drawing/2014/main" id="{78281173-EA14-172D-F6CB-21CC337DEA7C}"/>
              </a:ext>
            </a:extLst>
          </p:cNvPr>
          <p:cNvSpPr/>
          <p:nvPr userDrawn="1"/>
        </p:nvSpPr>
        <p:spPr>
          <a:xfrm>
            <a:off x="6055605" y="1189822"/>
            <a:ext cx="6136395" cy="4990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Chart Placeholder 5">
            <a:extLst>
              <a:ext uri="{FF2B5EF4-FFF2-40B4-BE49-F238E27FC236}">
                <a16:creationId xmlns:a16="http://schemas.microsoft.com/office/drawing/2014/main" id="{8623FFCA-993C-E11C-5649-80E162C1C3D9}"/>
              </a:ext>
            </a:extLst>
          </p:cNvPr>
          <p:cNvSpPr>
            <a:spLocks noGrp="1"/>
          </p:cNvSpPr>
          <p:nvPr>
            <p:ph type="chart" sz="quarter" idx="10"/>
          </p:nvPr>
        </p:nvSpPr>
        <p:spPr>
          <a:xfrm>
            <a:off x="6400800" y="1454055"/>
            <a:ext cx="5453063" cy="4462462"/>
          </a:xfrm>
          <a:prstGeom prst="rect">
            <a:avLst/>
          </a:prstGeom>
        </p:spPr>
        <p:txBody>
          <a:bodyPr/>
          <a:lstStyle/>
          <a:p>
            <a:endParaRPr lang="es-ES_tradnl"/>
          </a:p>
        </p:txBody>
      </p:sp>
      <p:sp>
        <p:nvSpPr>
          <p:cNvPr id="10" name="Slide Number Placeholder 1">
            <a:extLst>
              <a:ext uri="{FF2B5EF4-FFF2-40B4-BE49-F238E27FC236}">
                <a16:creationId xmlns:a16="http://schemas.microsoft.com/office/drawing/2014/main" id="{7AA446C5-97E3-ECF2-5DD3-8ECFFF88A0E9}"/>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1" name="TextBox 10">
            <a:extLst>
              <a:ext uri="{FF2B5EF4-FFF2-40B4-BE49-F238E27FC236}">
                <a16:creationId xmlns:a16="http://schemas.microsoft.com/office/drawing/2014/main" id="{C7220A08-9609-C5C1-00C0-5F45CA3BCB00}"/>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19812025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7F0B82AE-C20D-BBFA-7AAF-5D1A87606672}"/>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7" name="TextBox 6">
            <a:extLst>
              <a:ext uri="{FF2B5EF4-FFF2-40B4-BE49-F238E27FC236}">
                <a16:creationId xmlns:a16="http://schemas.microsoft.com/office/drawing/2014/main" id="{BAF746E3-C8CA-D578-D69E-1A080438F95A}"/>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pic>
        <p:nvPicPr>
          <p:cNvPr id="2" name="Picture 1" descr="A logo with blue and green triangles&#10;&#10;AI-generated content may be incorrect.">
            <a:extLst>
              <a:ext uri="{FF2B5EF4-FFF2-40B4-BE49-F238E27FC236}">
                <a16:creationId xmlns:a16="http://schemas.microsoft.com/office/drawing/2014/main" id="{A9D1EE27-C71B-8D0F-5A03-3B4F18EBC51E}"/>
              </a:ext>
            </a:extLst>
          </p:cNvPr>
          <p:cNvPicPr>
            <a:picLocks noChangeAspect="1"/>
          </p:cNvPicPr>
          <p:nvPr userDrawn="1"/>
        </p:nvPicPr>
        <p:blipFill>
          <a:blip r:embed="rId2"/>
          <a:stretch>
            <a:fillRect/>
          </a:stretch>
        </p:blipFill>
        <p:spPr>
          <a:xfrm>
            <a:off x="10058350" y="6300942"/>
            <a:ext cx="1814335" cy="463994"/>
          </a:xfrm>
          <a:prstGeom prst="rect">
            <a:avLst/>
          </a:prstGeom>
        </p:spPr>
      </p:pic>
    </p:spTree>
    <p:extLst>
      <p:ext uri="{BB962C8B-B14F-4D97-AF65-F5344CB8AC3E}">
        <p14:creationId xmlns:p14="http://schemas.microsoft.com/office/powerpoint/2010/main" val="38335534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4F8DE-B7EB-574D-92B2-EFA82C2A36FE}"/>
              </a:ext>
            </a:extLst>
          </p:cNvPr>
          <p:cNvSpPr/>
          <p:nvPr userDrawn="1"/>
        </p:nvSpPr>
        <p:spPr>
          <a:xfrm>
            <a:off x="0" y="0"/>
            <a:ext cx="12192000" cy="6858000"/>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itle 14">
            <a:extLst>
              <a:ext uri="{FF2B5EF4-FFF2-40B4-BE49-F238E27FC236}">
                <a16:creationId xmlns:a16="http://schemas.microsoft.com/office/drawing/2014/main" id="{AC2B8571-798D-E210-EF79-6AB2853063F8}"/>
              </a:ext>
            </a:extLst>
          </p:cNvPr>
          <p:cNvSpPr>
            <a:spLocks noGrp="1"/>
          </p:cNvSpPr>
          <p:nvPr>
            <p:ph type="title" hasCustomPrompt="1"/>
          </p:nvPr>
        </p:nvSpPr>
        <p:spPr>
          <a:xfrm>
            <a:off x="411479" y="4400850"/>
            <a:ext cx="6221260" cy="1498060"/>
          </a:xfrm>
          <a:prstGeom prst="rect">
            <a:avLst/>
          </a:prstGeom>
        </p:spPr>
        <p:txBody>
          <a:bodyPr anchor="b">
            <a:noAutofit/>
          </a:bodyPr>
          <a:lstStyle>
            <a:lvl1pPr>
              <a:defRPr sz="3200">
                <a:solidFill>
                  <a:srgbClr val="FFFFFF"/>
                </a:solidFill>
              </a:defRPr>
            </a:lvl1pPr>
          </a:lstStyle>
          <a:p>
            <a:r>
              <a:rPr lang="en-GB"/>
              <a:t>Thank You</a:t>
            </a:r>
            <a:endParaRPr lang="es-ES_tradnl"/>
          </a:p>
        </p:txBody>
      </p:sp>
      <p:pic>
        <p:nvPicPr>
          <p:cNvPr id="11" name="BRCM Logo">
            <a:extLst>
              <a:ext uri="{FF2B5EF4-FFF2-40B4-BE49-F238E27FC236}">
                <a16:creationId xmlns:a16="http://schemas.microsoft.com/office/drawing/2014/main" id="{CF27C850-CDC3-8252-F80C-880875D191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1479" y="511378"/>
            <a:ext cx="2730693" cy="935515"/>
          </a:xfrm>
          <a:prstGeom prst="rect">
            <a:avLst/>
          </a:prstGeom>
        </p:spPr>
      </p:pic>
      <p:pic>
        <p:nvPicPr>
          <p:cNvPr id="12" name="Graphic 11">
            <a:extLst>
              <a:ext uri="{FF2B5EF4-FFF2-40B4-BE49-F238E27FC236}">
                <a16:creationId xmlns:a16="http://schemas.microsoft.com/office/drawing/2014/main" id="{298C747A-C032-A884-E8A9-B0F704A9C153}"/>
              </a:ext>
            </a:extLst>
          </p:cNvPr>
          <p:cNvPicPr>
            <a:picLocks noChangeAspect="1"/>
          </p:cNvPicPr>
          <p:nvPr userDrawn="1"/>
        </p:nvPicPr>
        <p:blipFill>
          <a:blip r:embed="rId4">
            <a:extLst>
              <a:ext uri="{96DAC541-7B7A-43D3-8B79-37D633B846F1}">
                <asvg:svgBlip xmlns:asvg="http://schemas.microsoft.com/office/drawing/2016/SVG/main" r:embed="rId5"/>
              </a:ext>
            </a:extLst>
          </a:blip>
          <a:srcRect t="21468" r="39828" b="4626"/>
          <a:stretch/>
        </p:blipFill>
        <p:spPr>
          <a:xfrm>
            <a:off x="6608483" y="0"/>
            <a:ext cx="5583518" cy="6858000"/>
          </a:xfrm>
          <a:prstGeom prst="rect">
            <a:avLst/>
          </a:prstGeom>
        </p:spPr>
      </p:pic>
    </p:spTree>
    <p:extLst>
      <p:ext uri="{BB962C8B-B14F-4D97-AF65-F5344CB8AC3E}">
        <p14:creationId xmlns:p14="http://schemas.microsoft.com/office/powerpoint/2010/main" val="312585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ogo Slide - Dar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4F8DE-B7EB-574D-92B2-EFA82C2A36FE}"/>
              </a:ext>
            </a:extLst>
          </p:cNvPr>
          <p:cNvSpPr/>
          <p:nvPr userDrawn="1"/>
        </p:nvSpPr>
        <p:spPr>
          <a:xfrm>
            <a:off x="0" y="0"/>
            <a:ext cx="12192000" cy="6858000"/>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1" name="BRCM Logo">
            <a:extLst>
              <a:ext uri="{FF2B5EF4-FFF2-40B4-BE49-F238E27FC236}">
                <a16:creationId xmlns:a16="http://schemas.microsoft.com/office/drawing/2014/main" id="{CF27C850-CDC3-8252-F80C-880875D1910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1479" y="2829924"/>
            <a:ext cx="3497309" cy="1198152"/>
          </a:xfrm>
          <a:prstGeom prst="rect">
            <a:avLst/>
          </a:prstGeom>
        </p:spPr>
      </p:pic>
      <p:pic>
        <p:nvPicPr>
          <p:cNvPr id="12" name="Graphic 11">
            <a:extLst>
              <a:ext uri="{FF2B5EF4-FFF2-40B4-BE49-F238E27FC236}">
                <a16:creationId xmlns:a16="http://schemas.microsoft.com/office/drawing/2014/main" id="{298C747A-C032-A884-E8A9-B0F704A9C153}"/>
              </a:ext>
            </a:extLst>
          </p:cNvPr>
          <p:cNvPicPr>
            <a:picLocks noChangeAspect="1"/>
          </p:cNvPicPr>
          <p:nvPr userDrawn="1"/>
        </p:nvPicPr>
        <p:blipFill>
          <a:blip r:embed="rId4">
            <a:extLst>
              <a:ext uri="{96DAC541-7B7A-43D3-8B79-37D633B846F1}">
                <asvg:svgBlip xmlns:asvg="http://schemas.microsoft.com/office/drawing/2016/SVG/main" r:embed="rId5"/>
              </a:ext>
            </a:extLst>
          </a:blip>
          <a:srcRect t="21468" r="39828" b="4626"/>
          <a:stretch/>
        </p:blipFill>
        <p:spPr>
          <a:xfrm>
            <a:off x="6608483" y="0"/>
            <a:ext cx="5583518" cy="6858000"/>
          </a:xfrm>
          <a:prstGeom prst="rect">
            <a:avLst/>
          </a:prstGeom>
        </p:spPr>
      </p:pic>
    </p:spTree>
    <p:extLst>
      <p:ext uri="{BB962C8B-B14F-4D97-AF65-F5344CB8AC3E}">
        <p14:creationId xmlns:p14="http://schemas.microsoft.com/office/powerpoint/2010/main" val="2332391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Slide - L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595796-E2E0-5079-A0A7-4855E9BA2C0D}"/>
              </a:ext>
            </a:extLst>
          </p:cNvPr>
          <p:cNvSpPr/>
          <p:nvPr userDrawn="1"/>
        </p:nvSpPr>
        <p:spPr>
          <a:xfrm>
            <a:off x="0" y="0"/>
            <a:ext cx="12192000" cy="6858000"/>
          </a:xfrm>
          <a:prstGeom prst="rect">
            <a:avLst/>
          </a:prstGeom>
          <a:solidFill>
            <a:schemeClr val="bg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 name="BRCM Logo">
            <a:extLst>
              <a:ext uri="{FF2B5EF4-FFF2-40B4-BE49-F238E27FC236}">
                <a16:creationId xmlns:a16="http://schemas.microsoft.com/office/drawing/2014/main" id="{324AAFE0-B75C-74C3-59DC-2C1887E3165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1479" y="2732206"/>
            <a:ext cx="4067770" cy="1393588"/>
          </a:xfrm>
          <a:prstGeom prst="rect">
            <a:avLst/>
          </a:prstGeom>
        </p:spPr>
      </p:pic>
      <p:pic>
        <p:nvPicPr>
          <p:cNvPr id="4" name="Graphic 3">
            <a:extLst>
              <a:ext uri="{FF2B5EF4-FFF2-40B4-BE49-F238E27FC236}">
                <a16:creationId xmlns:a16="http://schemas.microsoft.com/office/drawing/2014/main" id="{84BCD991-84ED-EFB0-8BD2-6F7B02592047}"/>
              </a:ext>
            </a:extLst>
          </p:cNvPr>
          <p:cNvPicPr>
            <a:picLocks noChangeAspect="1"/>
          </p:cNvPicPr>
          <p:nvPr userDrawn="1"/>
        </p:nvPicPr>
        <p:blipFill>
          <a:blip r:embed="rId4">
            <a:extLst>
              <a:ext uri="{96DAC541-7B7A-43D3-8B79-37D633B846F1}">
                <asvg:svgBlip xmlns:asvg="http://schemas.microsoft.com/office/drawing/2016/SVG/main" r:embed="rId5"/>
              </a:ext>
            </a:extLst>
          </a:blip>
          <a:srcRect t="21468" r="39828" b="4626"/>
          <a:stretch/>
        </p:blipFill>
        <p:spPr>
          <a:xfrm>
            <a:off x="6608483" y="0"/>
            <a:ext cx="5583518" cy="6858000"/>
          </a:xfrm>
          <a:prstGeom prst="rect">
            <a:avLst/>
          </a:prstGeom>
        </p:spPr>
      </p:pic>
    </p:spTree>
    <p:extLst>
      <p:ext uri="{BB962C8B-B14F-4D97-AF65-F5344CB8AC3E}">
        <p14:creationId xmlns:p14="http://schemas.microsoft.com/office/powerpoint/2010/main" val="16219665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L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8ACACD-6B78-6711-22C2-AE96F3E9D469}"/>
              </a:ext>
            </a:extLst>
          </p:cNvPr>
          <p:cNvSpPr/>
          <p:nvPr userDrawn="1"/>
        </p:nvSpPr>
        <p:spPr>
          <a:xfrm>
            <a:off x="0" y="0"/>
            <a:ext cx="12178552" cy="6858000"/>
          </a:xfrm>
          <a:prstGeom prst="rect">
            <a:avLst/>
          </a:prstGeom>
          <a:solidFill>
            <a:schemeClr val="bg1">
              <a:alpha val="0"/>
            </a:schemeClr>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BRCM Logo">
            <a:extLst>
              <a:ext uri="{FF2B5EF4-FFF2-40B4-BE49-F238E27FC236}">
                <a16:creationId xmlns:a16="http://schemas.microsoft.com/office/drawing/2014/main" id="{703DD592-1B7B-2385-3F0F-3B2504EF104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11479" y="511378"/>
            <a:ext cx="2730692" cy="935515"/>
          </a:xfrm>
          <a:prstGeom prst="rect">
            <a:avLst/>
          </a:prstGeom>
        </p:spPr>
      </p:pic>
      <p:pic>
        <p:nvPicPr>
          <p:cNvPr id="5" name="Graphic 4">
            <a:extLst>
              <a:ext uri="{FF2B5EF4-FFF2-40B4-BE49-F238E27FC236}">
                <a16:creationId xmlns:a16="http://schemas.microsoft.com/office/drawing/2014/main" id="{4102D6A0-4489-C731-E76E-A1887C4B3154}"/>
              </a:ext>
            </a:extLst>
          </p:cNvPr>
          <p:cNvPicPr>
            <a:picLocks noChangeAspect="1"/>
          </p:cNvPicPr>
          <p:nvPr userDrawn="1"/>
        </p:nvPicPr>
        <p:blipFill>
          <a:blip r:embed="rId4">
            <a:extLst>
              <a:ext uri="{96DAC541-7B7A-43D3-8B79-37D633B846F1}">
                <asvg:svgBlip xmlns:asvg="http://schemas.microsoft.com/office/drawing/2016/SVG/main" r:embed="rId5"/>
              </a:ext>
            </a:extLst>
          </a:blip>
          <a:srcRect t="21468" r="39828" b="4626"/>
          <a:stretch/>
        </p:blipFill>
        <p:spPr>
          <a:xfrm>
            <a:off x="6608483" y="0"/>
            <a:ext cx="5583518" cy="6858000"/>
          </a:xfrm>
          <a:prstGeom prst="rect">
            <a:avLst/>
          </a:prstGeom>
        </p:spPr>
      </p:pic>
      <p:sp>
        <p:nvSpPr>
          <p:cNvPr id="7" name="Text Placeholder 6">
            <a:extLst>
              <a:ext uri="{FF2B5EF4-FFF2-40B4-BE49-F238E27FC236}">
                <a16:creationId xmlns:a16="http://schemas.microsoft.com/office/drawing/2014/main" id="{65ADA1B3-D29D-D6F3-2E85-C31DAA4A98CD}"/>
              </a:ext>
            </a:extLst>
          </p:cNvPr>
          <p:cNvSpPr>
            <a:spLocks noGrp="1"/>
          </p:cNvSpPr>
          <p:nvPr>
            <p:ph type="body" sz="quarter" idx="16" hasCustomPrompt="1"/>
          </p:nvPr>
        </p:nvSpPr>
        <p:spPr>
          <a:xfrm>
            <a:off x="410882" y="3133486"/>
            <a:ext cx="11285818" cy="1466449"/>
          </a:xfrm>
        </p:spPr>
        <p:txBody>
          <a:bodyPr anchor="ctr">
            <a:normAutofit/>
          </a:bodyPr>
          <a:lstStyle>
            <a:lvl1pPr algn="l" defTabSz="914400" rtl="0" eaLnBrk="1" latinLnBrk="0" hangingPunct="1">
              <a:lnSpc>
                <a:spcPct val="90000"/>
              </a:lnSpc>
              <a:spcBef>
                <a:spcPct val="0"/>
              </a:spcBef>
              <a:buNone/>
              <a:defRPr lang="en-US" sz="3200" b="1" i="0" kern="1200" cap="all" baseline="0" dirty="0">
                <a:solidFill>
                  <a:schemeClr val="tx2"/>
                </a:solidFill>
                <a:latin typeface="Arial" panose="020B0604020202020204" pitchFamily="34" charset="0"/>
                <a:ea typeface="+mj-ea"/>
                <a:cs typeface="Arial" panose="020B0604020202020204" pitchFamily="34" charset="0"/>
              </a:defRPr>
            </a:lvl1pPr>
          </a:lstStyle>
          <a:p>
            <a:pPr lvl="0"/>
            <a:r>
              <a:rPr lang="en-US"/>
              <a:t>PRESENTATION TITLE </a:t>
            </a:r>
          </a:p>
        </p:txBody>
      </p:sp>
      <p:sp>
        <p:nvSpPr>
          <p:cNvPr id="11" name="Text Placeholder 10">
            <a:extLst>
              <a:ext uri="{FF2B5EF4-FFF2-40B4-BE49-F238E27FC236}">
                <a16:creationId xmlns:a16="http://schemas.microsoft.com/office/drawing/2014/main" id="{2A0BFD7C-CF48-EB87-7C82-32BCCD367BC6}"/>
              </a:ext>
            </a:extLst>
          </p:cNvPr>
          <p:cNvSpPr>
            <a:spLocks noGrp="1"/>
          </p:cNvSpPr>
          <p:nvPr>
            <p:ph type="body" sz="quarter" idx="17" hasCustomPrompt="1"/>
          </p:nvPr>
        </p:nvSpPr>
        <p:spPr>
          <a:xfrm>
            <a:off x="410882" y="4751388"/>
            <a:ext cx="6264275" cy="354012"/>
          </a:xfrm>
        </p:spPr>
        <p:txBody>
          <a:bodyPr>
            <a:noAutofit/>
          </a:bodyPr>
          <a:lstStyle>
            <a:lvl1pPr>
              <a:defRPr kumimoji="0" lang="en-US" sz="2000" b="0" i="0" u="none" strike="noStrike" kern="1200" cap="none" spc="0" normalizeH="0" baseline="0" dirty="0">
                <a:ln>
                  <a:noFill/>
                </a:ln>
                <a:solidFill>
                  <a:schemeClr val="tx1"/>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Presenter Name </a:t>
            </a:r>
          </a:p>
        </p:txBody>
      </p:sp>
      <p:sp>
        <p:nvSpPr>
          <p:cNvPr id="12" name="Text Placeholder 10">
            <a:extLst>
              <a:ext uri="{FF2B5EF4-FFF2-40B4-BE49-F238E27FC236}">
                <a16:creationId xmlns:a16="http://schemas.microsoft.com/office/drawing/2014/main" id="{C0C780FB-4B5B-CA26-2557-6F4534CF4D54}"/>
              </a:ext>
            </a:extLst>
          </p:cNvPr>
          <p:cNvSpPr>
            <a:spLocks noGrp="1"/>
          </p:cNvSpPr>
          <p:nvPr>
            <p:ph type="body" sz="quarter" idx="18" hasCustomPrompt="1"/>
          </p:nvPr>
        </p:nvSpPr>
        <p:spPr>
          <a:xfrm>
            <a:off x="410882" y="5128130"/>
            <a:ext cx="6264275" cy="354012"/>
          </a:xfrm>
        </p:spPr>
        <p:txBody>
          <a:bodyPr>
            <a:noAutofit/>
          </a:bodyPr>
          <a:lstStyle>
            <a:lvl1pPr>
              <a:defRPr kumimoji="0" lang="en-US" sz="2000" b="0" i="0" u="none" strike="noStrike" kern="1200" cap="none" spc="0" normalizeH="0" baseline="0" dirty="0">
                <a:ln>
                  <a:noFill/>
                </a:ln>
                <a:solidFill>
                  <a:schemeClr val="tx1"/>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Title </a:t>
            </a:r>
          </a:p>
        </p:txBody>
      </p:sp>
      <p:sp>
        <p:nvSpPr>
          <p:cNvPr id="13" name="Text Placeholder 10">
            <a:extLst>
              <a:ext uri="{FF2B5EF4-FFF2-40B4-BE49-F238E27FC236}">
                <a16:creationId xmlns:a16="http://schemas.microsoft.com/office/drawing/2014/main" id="{0A1EFB3D-42E3-3734-2479-DE0001F04A33}"/>
              </a:ext>
            </a:extLst>
          </p:cNvPr>
          <p:cNvSpPr>
            <a:spLocks noGrp="1"/>
          </p:cNvSpPr>
          <p:nvPr>
            <p:ph type="body" sz="quarter" idx="19" hasCustomPrompt="1"/>
          </p:nvPr>
        </p:nvSpPr>
        <p:spPr>
          <a:xfrm>
            <a:off x="410882" y="5674694"/>
            <a:ext cx="6264275" cy="354012"/>
          </a:xfrm>
        </p:spPr>
        <p:txBody>
          <a:bodyPr>
            <a:noAutofit/>
          </a:bodyPr>
          <a:lstStyle>
            <a:lvl1pPr>
              <a:defRPr kumimoji="0" lang="en-US" sz="2000" b="0" i="0" u="none" strike="noStrike" kern="1200" cap="none" spc="0" normalizeH="0" baseline="0" dirty="0">
                <a:ln>
                  <a:noFill/>
                </a:ln>
                <a:solidFill>
                  <a:srgbClr val="003761"/>
                </a:solidFill>
                <a:effectLst/>
                <a:uLnTx/>
                <a:uFillTx/>
                <a:latin typeface="Arial"/>
                <a:ea typeface="+mn-ea"/>
                <a:cs typeface="+mn-cs"/>
              </a:defRPr>
            </a:lvl1pPr>
          </a:lstStyle>
          <a:p>
            <a:pPr marL="0" lvl="0" indent="0" algn="l" defTabSz="914400" rtl="0" eaLnBrk="1" latinLnBrk="0" hangingPunct="1">
              <a:lnSpc>
                <a:spcPct val="90000"/>
              </a:lnSpc>
              <a:spcBef>
                <a:spcPts val="400"/>
              </a:spcBef>
              <a:buClr>
                <a:schemeClr val="bg2"/>
              </a:buClr>
              <a:buFont typeface="Arial" panose="020B0604020202020204" pitchFamily="34" charset="0"/>
              <a:buNone/>
            </a:pPr>
            <a:r>
              <a:rPr lang="en-US"/>
              <a:t>Date </a:t>
            </a:r>
          </a:p>
        </p:txBody>
      </p:sp>
      <p:cxnSp>
        <p:nvCxnSpPr>
          <p:cNvPr id="16" name="Straight Connector 15">
            <a:extLst>
              <a:ext uri="{FF2B5EF4-FFF2-40B4-BE49-F238E27FC236}">
                <a16:creationId xmlns:a16="http://schemas.microsoft.com/office/drawing/2014/main" id="{6079EE82-D373-DF7C-F335-548E36B7DEE9}"/>
              </a:ext>
            </a:extLst>
          </p:cNvPr>
          <p:cNvCxnSpPr>
            <a:cxnSpLocks/>
          </p:cNvCxnSpPr>
          <p:nvPr userDrawn="1"/>
        </p:nvCxnSpPr>
        <p:spPr>
          <a:xfrm>
            <a:off x="410882" y="5649476"/>
            <a:ext cx="36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2E129FB-4E70-C634-DC7B-014D40F760EF}"/>
              </a:ext>
            </a:extLst>
          </p:cNvPr>
          <p:cNvCxnSpPr>
            <a:cxnSpLocks/>
          </p:cNvCxnSpPr>
          <p:nvPr userDrawn="1"/>
        </p:nvCxnSpPr>
        <p:spPr>
          <a:xfrm>
            <a:off x="410882" y="6053924"/>
            <a:ext cx="3600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890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562234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35" name="Google Shape;35;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342892" lvl="0" indent="-257169">
              <a:spcBef>
                <a:spcPts val="0"/>
              </a:spcBef>
              <a:spcAft>
                <a:spcPts val="0"/>
              </a:spcAft>
              <a:buSzPts val="1800"/>
              <a:buChar char="●"/>
              <a:defRPr/>
            </a:lvl1pPr>
            <a:lvl2pPr marL="685784" lvl="1" indent="-238119">
              <a:spcBef>
                <a:spcPts val="0"/>
              </a:spcBef>
              <a:spcAft>
                <a:spcPts val="0"/>
              </a:spcAft>
              <a:buSzPts val="1400"/>
              <a:buChar char="○"/>
              <a:defRPr/>
            </a:lvl2pPr>
            <a:lvl3pPr marL="1028675" lvl="2" indent="-238119">
              <a:spcBef>
                <a:spcPts val="0"/>
              </a:spcBef>
              <a:spcAft>
                <a:spcPts val="0"/>
              </a:spcAft>
              <a:buSzPts val="1400"/>
              <a:buChar char="■"/>
              <a:defRPr/>
            </a:lvl3pPr>
            <a:lvl4pPr marL="1371566" lvl="3" indent="-238119">
              <a:spcBef>
                <a:spcPts val="0"/>
              </a:spcBef>
              <a:spcAft>
                <a:spcPts val="0"/>
              </a:spcAft>
              <a:buSzPts val="1400"/>
              <a:buChar char="●"/>
              <a:defRPr/>
            </a:lvl4pPr>
            <a:lvl5pPr marL="1714457" lvl="4" indent="-238119">
              <a:spcBef>
                <a:spcPts val="0"/>
              </a:spcBef>
              <a:spcAft>
                <a:spcPts val="0"/>
              </a:spcAft>
              <a:buSzPts val="1400"/>
              <a:buChar char="○"/>
              <a:defRPr/>
            </a:lvl5pPr>
            <a:lvl6pPr marL="2057349" lvl="5" indent="-238119">
              <a:spcBef>
                <a:spcPts val="0"/>
              </a:spcBef>
              <a:spcAft>
                <a:spcPts val="0"/>
              </a:spcAft>
              <a:buSzPts val="1400"/>
              <a:buChar char="■"/>
              <a:defRPr/>
            </a:lvl6pPr>
            <a:lvl7pPr marL="2400240" lvl="6" indent="-238119">
              <a:spcBef>
                <a:spcPts val="0"/>
              </a:spcBef>
              <a:spcAft>
                <a:spcPts val="0"/>
              </a:spcAft>
              <a:buSzPts val="1400"/>
              <a:buChar char="●"/>
              <a:defRPr/>
            </a:lvl7pPr>
            <a:lvl8pPr marL="2743132" lvl="7" indent="-238119">
              <a:spcBef>
                <a:spcPts val="0"/>
              </a:spcBef>
              <a:spcAft>
                <a:spcPts val="0"/>
              </a:spcAft>
              <a:buSzPts val="1400"/>
              <a:buChar char="○"/>
              <a:defRPr/>
            </a:lvl8pPr>
            <a:lvl9pPr marL="3086023" lvl="8" indent="-238119">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88163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Slide with Footer ">
    <p:spTree>
      <p:nvGrpSpPr>
        <p:cNvPr id="1" name=""/>
        <p:cNvGrpSpPr/>
        <p:nvPr/>
      </p:nvGrpSpPr>
      <p:grpSpPr>
        <a:xfrm>
          <a:off x="0" y="0"/>
          <a:ext cx="0" cy="0"/>
          <a:chOff x="0" y="0"/>
          <a:chExt cx="0" cy="0"/>
        </a:xfrm>
      </p:grpSpPr>
      <p:pic>
        <p:nvPicPr>
          <p:cNvPr id="2" name="Picture 1" descr="A group of logos on a black background&#10;&#10;Description automatically generated">
            <a:extLst>
              <a:ext uri="{FF2B5EF4-FFF2-40B4-BE49-F238E27FC236}">
                <a16:creationId xmlns:a16="http://schemas.microsoft.com/office/drawing/2014/main" id="{7FE1F6A1-C0A9-EDCA-A1CE-564372A775D3}"/>
              </a:ext>
            </a:extLst>
          </p:cNvPr>
          <p:cNvPicPr>
            <a:picLocks noChangeAspect="1"/>
          </p:cNvPicPr>
          <p:nvPr userDrawn="1"/>
        </p:nvPicPr>
        <p:blipFill>
          <a:blip r:embed="rId2">
            <a:alphaModFix amt="5000"/>
          </a:blip>
          <a:srcRect t="21789" b="9965"/>
          <a:stretch/>
        </p:blipFill>
        <p:spPr>
          <a:xfrm>
            <a:off x="857250" y="1323975"/>
            <a:ext cx="10748778" cy="5248275"/>
          </a:xfrm>
          <a:prstGeom prst="rect">
            <a:avLst/>
          </a:prstGeom>
        </p:spPr>
      </p:pic>
      <p:sp>
        <p:nvSpPr>
          <p:cNvPr id="10" name="Text Placeholder 9">
            <a:extLst>
              <a:ext uri="{FF2B5EF4-FFF2-40B4-BE49-F238E27FC236}">
                <a16:creationId xmlns:a16="http://schemas.microsoft.com/office/drawing/2014/main" id="{654F5E40-5471-0370-C4DB-44E4651924BC}"/>
              </a:ext>
            </a:extLst>
          </p:cNvPr>
          <p:cNvSpPr>
            <a:spLocks noGrp="1"/>
          </p:cNvSpPr>
          <p:nvPr>
            <p:ph type="body" sz="quarter" idx="10" hasCustomPrompt="1"/>
          </p:nvPr>
        </p:nvSpPr>
        <p:spPr>
          <a:xfrm>
            <a:off x="457200" y="214313"/>
            <a:ext cx="7497763" cy="603250"/>
          </a:xfrm>
          <a:prstGeom prst="rect">
            <a:avLst/>
          </a:prstGeom>
        </p:spPr>
        <p:txBody>
          <a:bodyPr/>
          <a:lstStyle>
            <a:lvl1pPr marL="0" indent="0" algn="l" defTabSz="453099" rtl="0" eaLnBrk="1" fontAlgn="base" hangingPunct="1">
              <a:spcBef>
                <a:spcPct val="0"/>
              </a:spcBef>
              <a:spcAft>
                <a:spcPct val="0"/>
              </a:spcAft>
              <a:buNone/>
              <a:defRPr lang="en-US" sz="3600" kern="1200" cap="all" spc="150" dirty="0" smtClean="0">
                <a:solidFill>
                  <a:schemeClr val="tx2"/>
                </a:solidFill>
                <a:latin typeface="+mn-lt"/>
                <a:ea typeface="Source Sans Pro" panose="020B0503030403020204" pitchFamily="34" charset="0"/>
                <a:cs typeface="ＭＳ Ｐゴシック" pitchFamily="36" charset="-128"/>
              </a:defRPr>
            </a:lvl1pPr>
          </a:lstStyle>
          <a:p>
            <a:pPr lvl="0"/>
            <a:r>
              <a:rPr lang="en-US"/>
              <a:t>TITLE </a:t>
            </a:r>
          </a:p>
        </p:txBody>
      </p:sp>
      <p:sp>
        <p:nvSpPr>
          <p:cNvPr id="16" name="Text Placeholder 15">
            <a:extLst>
              <a:ext uri="{FF2B5EF4-FFF2-40B4-BE49-F238E27FC236}">
                <a16:creationId xmlns:a16="http://schemas.microsoft.com/office/drawing/2014/main" id="{FCC5ECB6-F2AE-198B-5D66-568DAA54FDE3}"/>
              </a:ext>
            </a:extLst>
          </p:cNvPr>
          <p:cNvSpPr>
            <a:spLocks noGrp="1"/>
          </p:cNvSpPr>
          <p:nvPr>
            <p:ph type="body" sz="quarter" idx="12" hasCustomPrompt="1"/>
          </p:nvPr>
        </p:nvSpPr>
        <p:spPr>
          <a:xfrm>
            <a:off x="457200" y="879888"/>
            <a:ext cx="7497763" cy="445991"/>
          </a:xfrm>
          <a:prstGeom prst="rect">
            <a:avLst/>
          </a:prstGeom>
        </p:spPr>
        <p:txBody>
          <a:bodyPr/>
          <a:lstStyle>
            <a:lvl1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1pPr>
            <a:lvl2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2pPr>
            <a:lvl3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3pPr>
            <a:lvl4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4pPr>
            <a:lvl5pPr marL="0" indent="0" algn="l" defTabSz="1087636" rtl="0" eaLnBrk="1" latinLnBrk="0" hangingPunct="1">
              <a:lnSpc>
                <a:spcPct val="100000"/>
              </a:lnSpc>
              <a:spcBef>
                <a:spcPts val="600"/>
              </a:spcBef>
              <a:buFont typeface="Arial"/>
              <a:buNone/>
              <a:defRPr lang="en-US" sz="1800" kern="1200" spc="300" dirty="0">
                <a:solidFill>
                  <a:schemeClr val="tx1">
                    <a:lumMod val="60000"/>
                    <a:lumOff val="40000"/>
                  </a:schemeClr>
                </a:solidFill>
                <a:latin typeface="Franklin Gothic Book" panose="020B0503020102020204" pitchFamily="34" charset="0"/>
                <a:ea typeface="+mj-ea"/>
                <a:cs typeface="+mj-cs"/>
              </a:defRPr>
            </a:lvl5pPr>
          </a:lstStyle>
          <a:p>
            <a:pPr lvl="0"/>
            <a:r>
              <a:rPr lang="en-US"/>
              <a:t>Subtitle</a:t>
            </a:r>
          </a:p>
        </p:txBody>
      </p:sp>
      <p:sp>
        <p:nvSpPr>
          <p:cNvPr id="17" name="Text Placeholder 15">
            <a:extLst>
              <a:ext uri="{FF2B5EF4-FFF2-40B4-BE49-F238E27FC236}">
                <a16:creationId xmlns:a16="http://schemas.microsoft.com/office/drawing/2014/main" id="{D31EC19C-FF65-40F9-C36C-0EF75090C415}"/>
              </a:ext>
            </a:extLst>
          </p:cNvPr>
          <p:cNvSpPr>
            <a:spLocks noGrp="1"/>
          </p:cNvSpPr>
          <p:nvPr>
            <p:ph type="body" sz="quarter" idx="13" hasCustomPrompt="1"/>
          </p:nvPr>
        </p:nvSpPr>
        <p:spPr>
          <a:xfrm>
            <a:off x="457200" y="1718088"/>
            <a:ext cx="11275218" cy="4454112"/>
          </a:xfrm>
          <a:prstGeom prst="rect">
            <a:avLst/>
          </a:prstGeom>
        </p:spPr>
        <p:txBody>
          <a:bodyPr/>
          <a:lstStyle>
            <a:lvl1pPr marL="0" indent="0" algn="l" defTabSz="1087636" rtl="0" eaLnBrk="1" latinLnBrk="0" hangingPunct="1">
              <a:lnSpc>
                <a:spcPct val="100000"/>
              </a:lnSpc>
              <a:spcBef>
                <a:spcPts val="600"/>
              </a:spcBef>
              <a:buFont typeface="Arial"/>
              <a:buNone/>
              <a:defRPr lang="en-US" sz="1800" kern="1200" spc="0" baseline="0" dirty="0" smtClean="0">
                <a:solidFill>
                  <a:schemeClr val="tx1">
                    <a:lumMod val="60000"/>
                    <a:lumOff val="40000"/>
                  </a:schemeClr>
                </a:solidFill>
                <a:latin typeface="Gill Sans Nova Light" panose="020B0302020104020203" pitchFamily="34" charset="0"/>
                <a:ea typeface="+mj-ea"/>
                <a:cs typeface="+mj-cs"/>
              </a:defRPr>
            </a:lvl1pPr>
            <a:lvl2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2pPr>
            <a:lvl3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3pPr>
            <a:lvl4pPr marL="0" indent="0" algn="l" defTabSz="1087636" rtl="0" eaLnBrk="1" latinLnBrk="0" hangingPunct="1">
              <a:lnSpc>
                <a:spcPct val="100000"/>
              </a:lnSpc>
              <a:spcBef>
                <a:spcPts val="600"/>
              </a:spcBef>
              <a:buFont typeface="Arial"/>
              <a:buNone/>
              <a:defRPr lang="en-US" sz="1800" kern="1200" spc="300" dirty="0" smtClean="0">
                <a:solidFill>
                  <a:schemeClr val="tx1">
                    <a:lumMod val="60000"/>
                    <a:lumOff val="40000"/>
                  </a:schemeClr>
                </a:solidFill>
                <a:latin typeface="Franklin Gothic Book" panose="020B0503020102020204" pitchFamily="34" charset="0"/>
                <a:ea typeface="+mj-ea"/>
                <a:cs typeface="+mj-cs"/>
              </a:defRPr>
            </a:lvl4pPr>
            <a:lvl5pPr marL="0" indent="0" algn="l" defTabSz="1087636" rtl="0" eaLnBrk="1" latinLnBrk="0" hangingPunct="1">
              <a:lnSpc>
                <a:spcPct val="100000"/>
              </a:lnSpc>
              <a:spcBef>
                <a:spcPts val="600"/>
              </a:spcBef>
              <a:buFont typeface="Arial"/>
              <a:buNone/>
              <a:defRPr lang="en-US" sz="1800" kern="1200" spc="300" dirty="0">
                <a:solidFill>
                  <a:schemeClr val="tx1">
                    <a:lumMod val="60000"/>
                    <a:lumOff val="40000"/>
                  </a:schemeClr>
                </a:solidFill>
                <a:latin typeface="Franklin Gothic Book" panose="020B0503020102020204" pitchFamily="34" charset="0"/>
                <a:ea typeface="+mj-ea"/>
                <a:cs typeface="+mj-cs"/>
              </a:defRPr>
            </a:lvl5pPr>
          </a:lstStyle>
          <a:p>
            <a:pPr lvl="0"/>
            <a:r>
              <a:rPr lang="en-US"/>
              <a:t>Text </a:t>
            </a:r>
          </a:p>
        </p:txBody>
      </p:sp>
      <p:pic>
        <p:nvPicPr>
          <p:cNvPr id="3" name="Picture 2" descr="A logo with a column and a letter&#10;&#10;Description automatically generated">
            <a:extLst>
              <a:ext uri="{FF2B5EF4-FFF2-40B4-BE49-F238E27FC236}">
                <a16:creationId xmlns:a16="http://schemas.microsoft.com/office/drawing/2014/main" id="{E2576CFB-0434-AAE1-EC1B-8DE64ED7A0E7}"/>
              </a:ext>
            </a:extLst>
          </p:cNvPr>
          <p:cNvPicPr>
            <a:picLocks noChangeAspect="1"/>
          </p:cNvPicPr>
          <p:nvPr userDrawn="1"/>
        </p:nvPicPr>
        <p:blipFill>
          <a:blip r:embed="rId3"/>
          <a:stretch>
            <a:fillRect/>
          </a:stretch>
        </p:blipFill>
        <p:spPr>
          <a:xfrm>
            <a:off x="10392507" y="219075"/>
            <a:ext cx="1473261" cy="466725"/>
          </a:xfrm>
          <a:prstGeom prst="rect">
            <a:avLst/>
          </a:prstGeom>
        </p:spPr>
      </p:pic>
      <p:grpSp>
        <p:nvGrpSpPr>
          <p:cNvPr id="6" name="Group 5">
            <a:extLst>
              <a:ext uri="{FF2B5EF4-FFF2-40B4-BE49-F238E27FC236}">
                <a16:creationId xmlns:a16="http://schemas.microsoft.com/office/drawing/2014/main" id="{DD6C4573-B5A1-0E01-4EF3-970824D5206B}"/>
              </a:ext>
            </a:extLst>
          </p:cNvPr>
          <p:cNvGrpSpPr/>
          <p:nvPr userDrawn="1"/>
        </p:nvGrpSpPr>
        <p:grpSpPr>
          <a:xfrm>
            <a:off x="11588740" y="6463329"/>
            <a:ext cx="266973" cy="266903"/>
            <a:chOff x="11164202" y="383727"/>
            <a:chExt cx="266973" cy="266903"/>
          </a:xfrm>
        </p:grpSpPr>
        <p:sp>
          <p:nvSpPr>
            <p:cNvPr id="7" name="Donut 8">
              <a:extLst>
                <a:ext uri="{FF2B5EF4-FFF2-40B4-BE49-F238E27FC236}">
                  <a16:creationId xmlns:a16="http://schemas.microsoft.com/office/drawing/2014/main" id="{48644509-BE62-36AC-CF33-94838845EF7C}"/>
                </a:ext>
              </a:extLst>
            </p:cNvPr>
            <p:cNvSpPr/>
            <p:nvPr userDrawn="1"/>
          </p:nvSpPr>
          <p:spPr>
            <a:xfrm>
              <a:off x="11164202" y="383727"/>
              <a:ext cx="266973" cy="266903"/>
            </a:xfrm>
            <a:prstGeom prst="donut">
              <a:avLst>
                <a:gd name="adj" fmla="val 9121"/>
              </a:avLst>
            </a:prstGeom>
            <a:gradFill>
              <a:gsLst>
                <a:gs pos="0">
                  <a:schemeClr val="accent1"/>
                </a:gs>
                <a:gs pos="50000">
                  <a:schemeClr val="accent2"/>
                </a:gs>
                <a:gs pos="99000">
                  <a:schemeClr val="accent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Nunito Sans ExtraLight" pitchFamily="2" charset="77"/>
              </a:endParaRPr>
            </a:p>
          </p:txBody>
        </p:sp>
        <p:sp>
          <p:nvSpPr>
            <p:cNvPr id="8" name="TextBox 7">
              <a:extLst>
                <a:ext uri="{FF2B5EF4-FFF2-40B4-BE49-F238E27FC236}">
                  <a16:creationId xmlns:a16="http://schemas.microsoft.com/office/drawing/2014/main" id="{17D13D09-5F3B-7D51-381E-9DDA4ABEFC5D}"/>
                </a:ext>
              </a:extLst>
            </p:cNvPr>
            <p:cNvSpPr txBox="1"/>
            <p:nvPr userDrawn="1"/>
          </p:nvSpPr>
          <p:spPr>
            <a:xfrm>
              <a:off x="11205324" y="401763"/>
              <a:ext cx="184730" cy="230832"/>
            </a:xfrm>
            <a:prstGeom prst="rect">
              <a:avLst/>
            </a:prstGeom>
            <a:noFill/>
          </p:spPr>
          <p:txBody>
            <a:bodyPr wrap="none" rtlCol="0" anchor="ctr">
              <a:spAutoFit/>
            </a:bodyPr>
            <a:lstStyle/>
            <a:p>
              <a:pPr algn="ctr"/>
              <a:endParaRPr lang="en-US" sz="900" b="0" i="0">
                <a:solidFill>
                  <a:schemeClr val="tx2"/>
                </a:solidFill>
                <a:latin typeface="Nunito Sans" pitchFamily="2" charset="77"/>
                <a:ea typeface="Noto Sans Light" panose="020B0402040504020204" pitchFamily="34" charset="0"/>
                <a:cs typeface="Noto Sans Light" panose="020B0402040504020204" pitchFamily="34" charset="0"/>
              </a:endParaRPr>
            </a:p>
          </p:txBody>
        </p:sp>
      </p:grpSp>
    </p:spTree>
    <p:extLst>
      <p:ext uri="{BB962C8B-B14F-4D97-AF65-F5344CB8AC3E}">
        <p14:creationId xmlns:p14="http://schemas.microsoft.com/office/powerpoint/2010/main" val="141419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bulleted list - Print ">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9725D8C-14FA-4949-A892-B7C8175291A9}"/>
              </a:ext>
            </a:extLst>
          </p:cNvPr>
          <p:cNvPicPr>
            <a:picLocks noChangeAspect="1"/>
          </p:cNvPicPr>
          <p:nvPr userDrawn="1"/>
        </p:nvPicPr>
        <p:blipFill>
          <a:blip r:embed="rId2"/>
          <a:stretch>
            <a:fillRect/>
          </a:stretch>
        </p:blipFill>
        <p:spPr>
          <a:xfrm>
            <a:off x="361280" y="6343513"/>
            <a:ext cx="1161143" cy="285750"/>
          </a:xfrm>
          <a:prstGeom prst="rect">
            <a:avLst/>
          </a:prstGeom>
        </p:spPr>
      </p:pic>
      <p:sp>
        <p:nvSpPr>
          <p:cNvPr id="18" name="Slide Number Placeholder 5">
            <a:extLst>
              <a:ext uri="{FF2B5EF4-FFF2-40B4-BE49-F238E27FC236}">
                <a16:creationId xmlns:a16="http://schemas.microsoft.com/office/drawing/2014/main" id="{C8DE6938-8170-40B2-A02E-B2793F9E787D}"/>
              </a:ext>
            </a:extLst>
          </p:cNvPr>
          <p:cNvSpPr>
            <a:spLocks noGrp="1"/>
          </p:cNvSpPr>
          <p:nvPr>
            <p:ph type="sldNum" sz="quarter" idx="10"/>
          </p:nvPr>
        </p:nvSpPr>
        <p:spPr>
          <a:xfrm>
            <a:off x="11318735" y="6338756"/>
            <a:ext cx="524933" cy="295267"/>
          </a:xfrm>
          <a:prstGeom prst="rect">
            <a:avLst/>
          </a:prstGeom>
        </p:spPr>
        <p:txBody>
          <a:bodyPr vert="horz" wrap="square" lIns="96661" tIns="48331" rIns="96661" bIns="48331" numCol="1" anchor="t" anchorCtr="0" compatLnSpc="1">
            <a:prstTxWarp prst="textNoShape">
              <a:avLst/>
            </a:prstTxWarp>
          </a:bodyPr>
          <a:lstStyle>
            <a:lvl1pPr algn="ctr">
              <a:defRPr sz="1219">
                <a:solidFill>
                  <a:schemeClr val="accent1">
                    <a:lumMod val="50000"/>
                  </a:schemeClr>
                </a:solidFill>
                <a:latin typeface="Calibri" charset="0"/>
              </a:defRPr>
            </a:lvl1pPr>
          </a:lstStyle>
          <a:p>
            <a:fld id="{2E9F7E63-0103-43A8-A277-0E1F8158C81C}" type="slidenum">
              <a:rPr lang="en-US" smtClean="0"/>
              <a:pPr/>
              <a:t>‹#›</a:t>
            </a:fld>
            <a:endParaRPr lang="en-US"/>
          </a:p>
        </p:txBody>
      </p:sp>
      <p:sp>
        <p:nvSpPr>
          <p:cNvPr id="19" name="Rectangle 18">
            <a:extLst>
              <a:ext uri="{FF2B5EF4-FFF2-40B4-BE49-F238E27FC236}">
                <a16:creationId xmlns:a16="http://schemas.microsoft.com/office/drawing/2014/main" id="{AE3BEEEC-33ED-420B-BED1-774B18C21524}"/>
              </a:ext>
            </a:extLst>
          </p:cNvPr>
          <p:cNvSpPr/>
          <p:nvPr userDrawn="1"/>
        </p:nvSpPr>
        <p:spPr>
          <a:xfrm>
            <a:off x="3450253" y="6352290"/>
            <a:ext cx="5291495" cy="2681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44" b="1">
                <a:solidFill>
                  <a:schemeClr val="accent1"/>
                </a:solidFill>
              </a:rPr>
              <a:t>Public Trust Advisors 2025 ©</a:t>
            </a:r>
          </a:p>
        </p:txBody>
      </p:sp>
      <p:sp>
        <p:nvSpPr>
          <p:cNvPr id="20" name="Text Placeholder 10">
            <a:extLst>
              <a:ext uri="{FF2B5EF4-FFF2-40B4-BE49-F238E27FC236}">
                <a16:creationId xmlns:a16="http://schemas.microsoft.com/office/drawing/2014/main" id="{CDDEA3DA-6D96-420E-9154-A98F898496F2}"/>
              </a:ext>
            </a:extLst>
          </p:cNvPr>
          <p:cNvSpPr>
            <a:spLocks noGrp="1"/>
          </p:cNvSpPr>
          <p:nvPr>
            <p:ph type="body" sz="quarter" idx="11"/>
          </p:nvPr>
        </p:nvSpPr>
        <p:spPr>
          <a:xfrm>
            <a:off x="1642939" y="6348647"/>
            <a:ext cx="4034531" cy="275485"/>
          </a:xfrm>
          <a:prstGeom prst="rect">
            <a:avLst/>
          </a:prstGeom>
        </p:spPr>
        <p:txBody>
          <a:bodyPr anchor="ctr"/>
          <a:lstStyle>
            <a:lvl1pPr marL="0" indent="0">
              <a:buNone/>
              <a:defRPr sz="727">
                <a:solidFill>
                  <a:srgbClr val="000000"/>
                </a:solidFill>
              </a:defRPr>
            </a:lvl1pPr>
          </a:lstStyle>
          <a:p>
            <a:pPr lvl="0"/>
            <a:r>
              <a:rPr lang="en-US"/>
              <a:t>Click to edit Master text styles</a:t>
            </a:r>
          </a:p>
        </p:txBody>
      </p:sp>
      <p:cxnSp>
        <p:nvCxnSpPr>
          <p:cNvPr id="22" name="Straight Connector 21">
            <a:extLst>
              <a:ext uri="{FF2B5EF4-FFF2-40B4-BE49-F238E27FC236}">
                <a16:creationId xmlns:a16="http://schemas.microsoft.com/office/drawing/2014/main" id="{41CE234D-4F6D-4CC0-8E77-1DA0ECA8B684}"/>
              </a:ext>
            </a:extLst>
          </p:cNvPr>
          <p:cNvCxnSpPr>
            <a:cxnSpLocks/>
          </p:cNvCxnSpPr>
          <p:nvPr userDrawn="1"/>
        </p:nvCxnSpPr>
        <p:spPr>
          <a:xfrm>
            <a:off x="365760" y="6715125"/>
            <a:ext cx="11460480" cy="0"/>
          </a:xfrm>
          <a:prstGeom prst="line">
            <a:avLst/>
          </a:prstGeom>
          <a:ln w="28575">
            <a:solidFill>
              <a:schemeClr val="accent2">
                <a:alpha val="62000"/>
              </a:schemeClr>
            </a:solidFill>
          </a:ln>
          <a:effectLst/>
        </p:spPr>
        <p:style>
          <a:lnRef idx="2">
            <a:schemeClr val="accent2"/>
          </a:lnRef>
          <a:fillRef idx="0">
            <a:schemeClr val="accent2"/>
          </a:fillRef>
          <a:effectRef idx="1">
            <a:schemeClr val="accent2"/>
          </a:effectRef>
          <a:fontRef idx="minor">
            <a:schemeClr val="tx1"/>
          </a:fontRef>
        </p:style>
      </p:cxnSp>
      <p:sp>
        <p:nvSpPr>
          <p:cNvPr id="13" name="Content Placeholder 5">
            <a:extLst>
              <a:ext uri="{FF2B5EF4-FFF2-40B4-BE49-F238E27FC236}">
                <a16:creationId xmlns:a16="http://schemas.microsoft.com/office/drawing/2014/main" id="{BCD328EF-F403-4DBD-8274-C63D5E9FF301}"/>
              </a:ext>
            </a:extLst>
          </p:cNvPr>
          <p:cNvSpPr>
            <a:spLocks noGrp="1"/>
          </p:cNvSpPr>
          <p:nvPr>
            <p:ph sz="quarter" idx="16" hasCustomPrompt="1"/>
          </p:nvPr>
        </p:nvSpPr>
        <p:spPr>
          <a:xfrm>
            <a:off x="532868" y="1916258"/>
            <a:ext cx="11126264" cy="4215460"/>
          </a:xfrm>
          <a:prstGeom prst="rect">
            <a:avLst/>
          </a:prstGeom>
        </p:spPr>
        <p:txBody>
          <a:bodyPr/>
          <a:lstStyle>
            <a:lvl1pPr marL="250886" indent="-250886">
              <a:buFontTx/>
              <a:buBlip>
                <a:blip r:embed="rId3"/>
              </a:buBlip>
              <a:defRPr sz="2250">
                <a:solidFill>
                  <a:schemeClr val="tx1"/>
                </a:solidFill>
              </a:defRPr>
            </a:lvl1pPr>
            <a:lvl2pPr marL="543587" indent="-209072">
              <a:buFont typeface="Arial" panose="020B0604020202020204" pitchFamily="34" charset="0"/>
              <a:buChar char="•"/>
              <a:defRPr sz="2250">
                <a:solidFill>
                  <a:schemeClr val="tx1"/>
                </a:solidFill>
              </a:defRPr>
            </a:lvl2pPr>
            <a:lvl3pPr marL="836287" indent="-167258">
              <a:buFont typeface="Courier New" panose="02070309020205020404" pitchFamily="49" charset="0"/>
              <a:buChar char="o"/>
              <a:defRPr sz="1875">
                <a:solidFill>
                  <a:schemeClr val="tx1"/>
                </a:solidFill>
              </a:defRPr>
            </a:lvl3pPr>
            <a:lvl4pPr marL="1170802" indent="-167258">
              <a:buFont typeface="Wingdings" panose="05000000000000000000" pitchFamily="2" charset="2"/>
              <a:buChar char="§"/>
              <a:defRPr sz="1875">
                <a:solidFill>
                  <a:schemeClr val="tx1"/>
                </a:solidFill>
              </a:defRPr>
            </a:lvl4pPr>
            <a:lvl5pPr marL="1505318" indent="-167258">
              <a:buFont typeface="Arial" panose="020B0604020202020204" pitchFamily="34" charset="0"/>
              <a:buChar char="•"/>
              <a:defRPr sz="1688">
                <a:solidFill>
                  <a:schemeClr val="tx1"/>
                </a:solidFill>
              </a:defRPr>
            </a:lvl5pPr>
          </a:lstStyle>
          <a:p>
            <a:pPr lvl="0"/>
            <a:r>
              <a:rPr lang="en-US"/>
              <a:t>Bullet heading one </a:t>
            </a:r>
          </a:p>
          <a:p>
            <a:pPr lvl="1"/>
            <a:r>
              <a:rPr lang="en-US"/>
              <a:t>Bullet heading two </a:t>
            </a:r>
          </a:p>
          <a:p>
            <a:pPr lvl="2"/>
            <a:r>
              <a:rPr lang="en-US"/>
              <a:t>Bullet heading three </a:t>
            </a:r>
          </a:p>
          <a:p>
            <a:pPr lvl="3"/>
            <a:r>
              <a:rPr lang="en-US"/>
              <a:t>Bullet heading four </a:t>
            </a:r>
          </a:p>
        </p:txBody>
      </p:sp>
      <p:sp>
        <p:nvSpPr>
          <p:cNvPr id="15" name="Text Placeholder 22">
            <a:extLst>
              <a:ext uri="{FF2B5EF4-FFF2-40B4-BE49-F238E27FC236}">
                <a16:creationId xmlns:a16="http://schemas.microsoft.com/office/drawing/2014/main" id="{C809ED19-9BE1-4386-A192-75163E1B4E57}"/>
              </a:ext>
            </a:extLst>
          </p:cNvPr>
          <p:cNvSpPr>
            <a:spLocks noGrp="1"/>
          </p:cNvSpPr>
          <p:nvPr>
            <p:ph type="body" sz="quarter" idx="17"/>
          </p:nvPr>
        </p:nvSpPr>
        <p:spPr>
          <a:xfrm>
            <a:off x="532868" y="1283465"/>
            <a:ext cx="11126264" cy="393728"/>
          </a:xfrm>
          <a:prstGeom prst="rect">
            <a:avLst/>
          </a:prstGeom>
        </p:spPr>
        <p:txBody>
          <a:bodyPr vert="horz" lIns="0" tIns="0" rIns="0" bIns="0" anchor="ctr"/>
          <a:lstStyle>
            <a:lvl1pPr algn="l">
              <a:buNone/>
              <a:defRPr sz="2250">
                <a:solidFill>
                  <a:schemeClr val="tx1"/>
                </a:solidFill>
                <a:latin typeface="+mn-lt"/>
                <a:cs typeface="Verdana" panose="020B0604030504040204" pitchFamily="34" charset="0"/>
              </a:defRPr>
            </a:lvl1pPr>
          </a:lstStyle>
          <a:p>
            <a:pPr lvl="0"/>
            <a:r>
              <a:rPr lang="en-US"/>
              <a:t>Click to edit Master text styles</a:t>
            </a:r>
          </a:p>
        </p:txBody>
      </p:sp>
      <p:sp>
        <p:nvSpPr>
          <p:cNvPr id="2" name="Title 8">
            <a:extLst>
              <a:ext uri="{FF2B5EF4-FFF2-40B4-BE49-F238E27FC236}">
                <a16:creationId xmlns:a16="http://schemas.microsoft.com/office/drawing/2014/main" id="{29647F71-0010-8FE3-8083-C499DA1A44C8}"/>
              </a:ext>
            </a:extLst>
          </p:cNvPr>
          <p:cNvSpPr>
            <a:spLocks noGrp="1"/>
          </p:cNvSpPr>
          <p:nvPr>
            <p:ph type="title"/>
          </p:nvPr>
        </p:nvSpPr>
        <p:spPr>
          <a:xfrm>
            <a:off x="0" y="455063"/>
            <a:ext cx="12192000" cy="241102"/>
          </a:xfrm>
          <a:prstGeom prst="rect">
            <a:avLst/>
          </a:prstGeom>
          <a:solidFill>
            <a:srgbClr val="3B6E8F"/>
          </a:solidFill>
        </p:spPr>
        <p:txBody>
          <a:bodyPr>
            <a:noAutofit/>
          </a:bodyPr>
          <a:lstStyle>
            <a:lvl1pPr>
              <a:defRPr>
                <a:solidFill>
                  <a:schemeClr val="bg1"/>
                </a:solidFill>
              </a:defRPr>
            </a:lvl1pPr>
          </a:lstStyle>
          <a:p>
            <a:endParaRPr lang="en-US" sz="1125"/>
          </a:p>
        </p:txBody>
      </p:sp>
    </p:spTree>
    <p:extLst>
      <p:ext uri="{BB962C8B-B14F-4D97-AF65-F5344CB8AC3E}">
        <p14:creationId xmlns:p14="http://schemas.microsoft.com/office/powerpoint/2010/main" val="115314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 Harbo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528DE4-A21F-585B-FF40-5E5B9F35E6D5}"/>
              </a:ext>
            </a:extLst>
          </p:cNvPr>
          <p:cNvSpPr/>
          <p:nvPr userDrawn="1"/>
        </p:nvSpPr>
        <p:spPr>
          <a:xfrm>
            <a:off x="0" y="0"/>
            <a:ext cx="12192000" cy="6858000"/>
          </a:xfrm>
          <a:prstGeom prst="rect">
            <a:avLst/>
          </a:prstGeom>
          <a:solidFill>
            <a:schemeClr val="accent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8" name="BRCM Logo">
            <a:extLst>
              <a:ext uri="{FF2B5EF4-FFF2-40B4-BE49-F238E27FC236}">
                <a16:creationId xmlns:a16="http://schemas.microsoft.com/office/drawing/2014/main" id="{132C28AF-AA8B-7485-35BA-D0DDE74DB333}"/>
              </a:ext>
            </a:extLst>
          </p:cNvPr>
          <p:cNvPicPr>
            <a:picLocks noChangeAspect="1"/>
          </p:cNvPicPr>
          <p:nvPr userDrawn="1"/>
        </p:nvPicPr>
        <p:blipFill>
          <a:blip r:embed="rId2"/>
          <a:srcRect/>
          <a:stretch/>
        </p:blipFill>
        <p:spPr>
          <a:xfrm>
            <a:off x="413615" y="511379"/>
            <a:ext cx="1264459" cy="434658"/>
          </a:xfrm>
          <a:prstGeom prst="rect">
            <a:avLst/>
          </a:prstGeom>
        </p:spPr>
      </p:pic>
      <p:pic>
        <p:nvPicPr>
          <p:cNvPr id="9" name="Graphic 8">
            <a:extLst>
              <a:ext uri="{FF2B5EF4-FFF2-40B4-BE49-F238E27FC236}">
                <a16:creationId xmlns:a16="http://schemas.microsoft.com/office/drawing/2014/main" id="{FA4720AC-3B29-A56B-9543-3A049AC01929}"/>
              </a:ext>
            </a:extLst>
          </p:cNvPr>
          <p:cNvPicPr>
            <a:picLocks noChangeAspect="1"/>
          </p:cNvPicPr>
          <p:nvPr userDrawn="1"/>
        </p:nvPicPr>
        <p:blipFill>
          <a:blip r:embed="rId3">
            <a:extLst>
              <a:ext uri="{96DAC541-7B7A-43D3-8B79-37D633B846F1}">
                <asvg:svgBlip xmlns:asvg="http://schemas.microsoft.com/office/drawing/2016/SVG/main" r:embed="rId4"/>
              </a:ext>
            </a:extLst>
          </a:blip>
          <a:srcRect t="21468" r="39828" b="4626"/>
          <a:stretch/>
        </p:blipFill>
        <p:spPr>
          <a:xfrm>
            <a:off x="6608483" y="0"/>
            <a:ext cx="5583518" cy="6858000"/>
          </a:xfrm>
          <a:prstGeom prst="rect">
            <a:avLst/>
          </a:prstGeom>
        </p:spPr>
      </p:pic>
      <p:sp>
        <p:nvSpPr>
          <p:cNvPr id="15" name="Title 14">
            <a:extLst>
              <a:ext uri="{FF2B5EF4-FFF2-40B4-BE49-F238E27FC236}">
                <a16:creationId xmlns:a16="http://schemas.microsoft.com/office/drawing/2014/main" id="{AC2B8571-798D-E210-EF79-6AB2853063F8}"/>
              </a:ext>
            </a:extLst>
          </p:cNvPr>
          <p:cNvSpPr>
            <a:spLocks noGrp="1"/>
          </p:cNvSpPr>
          <p:nvPr>
            <p:ph type="title" hasCustomPrompt="1"/>
          </p:nvPr>
        </p:nvSpPr>
        <p:spPr>
          <a:xfrm>
            <a:off x="411478" y="2671893"/>
            <a:ext cx="6040121" cy="1498060"/>
          </a:xfrm>
          <a:prstGeom prst="rect">
            <a:avLst/>
          </a:prstGeom>
        </p:spPr>
        <p:txBody>
          <a:bodyPr anchor="b">
            <a:noAutofit/>
          </a:bodyPr>
          <a:lstStyle>
            <a:lvl1pPr>
              <a:defRPr sz="3200" cap="all" baseline="0">
                <a:solidFill>
                  <a:srgbClr val="FFFFFF"/>
                </a:solidFill>
              </a:defRPr>
            </a:lvl1pPr>
          </a:lstStyle>
          <a:p>
            <a:r>
              <a:rPr lang="en-GB"/>
              <a:t>Section Title</a:t>
            </a:r>
            <a:endParaRPr lang="es-ES_tradnl"/>
          </a:p>
        </p:txBody>
      </p:sp>
    </p:spTree>
    <p:extLst>
      <p:ext uri="{BB962C8B-B14F-4D97-AF65-F5344CB8AC3E}">
        <p14:creationId xmlns:p14="http://schemas.microsoft.com/office/powerpoint/2010/main" val="25860179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 Verd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528DE4-A21F-585B-FF40-5E5B9F35E6D5}"/>
              </a:ext>
            </a:extLst>
          </p:cNvPr>
          <p:cNvSpPr/>
          <p:nvPr userDrawn="1"/>
        </p:nvSpPr>
        <p:spPr>
          <a:xfrm>
            <a:off x="0" y="0"/>
            <a:ext cx="12192000" cy="6858000"/>
          </a:xfrm>
          <a:prstGeom prst="rect">
            <a:avLst/>
          </a:prstGeom>
          <a:solidFill>
            <a:schemeClr val="accent1"/>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itle 14">
            <a:extLst>
              <a:ext uri="{FF2B5EF4-FFF2-40B4-BE49-F238E27FC236}">
                <a16:creationId xmlns:a16="http://schemas.microsoft.com/office/drawing/2014/main" id="{AC2B8571-798D-E210-EF79-6AB2853063F8}"/>
              </a:ext>
            </a:extLst>
          </p:cNvPr>
          <p:cNvSpPr>
            <a:spLocks noGrp="1"/>
          </p:cNvSpPr>
          <p:nvPr>
            <p:ph type="title" hasCustomPrompt="1"/>
          </p:nvPr>
        </p:nvSpPr>
        <p:spPr>
          <a:xfrm>
            <a:off x="411478" y="2671893"/>
            <a:ext cx="6040121" cy="1498060"/>
          </a:xfrm>
          <a:prstGeom prst="rect">
            <a:avLst/>
          </a:prstGeom>
        </p:spPr>
        <p:txBody>
          <a:bodyPr anchor="b">
            <a:noAutofit/>
          </a:bodyPr>
          <a:lstStyle>
            <a:lvl1pPr>
              <a:defRPr sz="3200" cap="all" baseline="0">
                <a:solidFill>
                  <a:srgbClr val="FFFFFF"/>
                </a:solidFill>
              </a:defRPr>
            </a:lvl1pPr>
          </a:lstStyle>
          <a:p>
            <a:r>
              <a:rPr lang="en-GB"/>
              <a:t>Section Title</a:t>
            </a:r>
            <a:endParaRPr lang="es-ES_tradnl"/>
          </a:p>
        </p:txBody>
      </p:sp>
      <p:pic>
        <p:nvPicPr>
          <p:cNvPr id="2" name="Graphic 1">
            <a:extLst>
              <a:ext uri="{FF2B5EF4-FFF2-40B4-BE49-F238E27FC236}">
                <a16:creationId xmlns:a16="http://schemas.microsoft.com/office/drawing/2014/main" id="{CF72AAC2-016F-8C77-C9AF-CC475B9E592D}"/>
              </a:ext>
            </a:extLst>
          </p:cNvPr>
          <p:cNvPicPr>
            <a:picLocks noChangeAspect="1"/>
          </p:cNvPicPr>
          <p:nvPr userDrawn="1"/>
        </p:nvPicPr>
        <p:blipFill>
          <a:blip r:embed="rId2">
            <a:extLst>
              <a:ext uri="{96DAC541-7B7A-43D3-8B79-37D633B846F1}">
                <asvg:svgBlip xmlns:asvg="http://schemas.microsoft.com/office/drawing/2016/SVG/main" r:embed="rId3"/>
              </a:ext>
            </a:extLst>
          </a:blip>
          <a:srcRect t="21468" r="39828" b="4626"/>
          <a:stretch/>
        </p:blipFill>
        <p:spPr>
          <a:xfrm>
            <a:off x="6608483" y="0"/>
            <a:ext cx="5583518" cy="6858000"/>
          </a:xfrm>
          <a:prstGeom prst="rect">
            <a:avLst/>
          </a:prstGeom>
        </p:spPr>
      </p:pic>
      <p:pic>
        <p:nvPicPr>
          <p:cNvPr id="3" name="BRCM Logo">
            <a:extLst>
              <a:ext uri="{FF2B5EF4-FFF2-40B4-BE49-F238E27FC236}">
                <a16:creationId xmlns:a16="http://schemas.microsoft.com/office/drawing/2014/main" id="{02888952-BF3C-988C-FFEC-0E6AFCE8DF1E}"/>
              </a:ext>
            </a:extLst>
          </p:cNvPr>
          <p:cNvPicPr>
            <a:picLocks noChangeAspect="1"/>
          </p:cNvPicPr>
          <p:nvPr userDrawn="1"/>
        </p:nvPicPr>
        <p:blipFill>
          <a:blip r:embed="rId4"/>
          <a:srcRect/>
          <a:stretch/>
        </p:blipFill>
        <p:spPr>
          <a:xfrm>
            <a:off x="413615" y="511379"/>
            <a:ext cx="1264459" cy="434658"/>
          </a:xfrm>
          <a:prstGeom prst="rect">
            <a:avLst/>
          </a:prstGeom>
        </p:spPr>
      </p:pic>
    </p:spTree>
    <p:extLst>
      <p:ext uri="{BB962C8B-B14F-4D97-AF65-F5344CB8AC3E}">
        <p14:creationId xmlns:p14="http://schemas.microsoft.com/office/powerpoint/2010/main" val="3271820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Glacier">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528DE4-A21F-585B-FF40-5E5B9F35E6D5}"/>
              </a:ext>
            </a:extLst>
          </p:cNvPr>
          <p:cNvSpPr/>
          <p:nvPr userDrawn="1"/>
        </p:nvSpPr>
        <p:spPr>
          <a:xfrm>
            <a:off x="0" y="0"/>
            <a:ext cx="12192000" cy="6858000"/>
          </a:xfrm>
          <a:prstGeom prst="rect">
            <a:avLst/>
          </a:prstGeom>
          <a:solidFill>
            <a:schemeClr val="accent3"/>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itle 14">
            <a:extLst>
              <a:ext uri="{FF2B5EF4-FFF2-40B4-BE49-F238E27FC236}">
                <a16:creationId xmlns:a16="http://schemas.microsoft.com/office/drawing/2014/main" id="{AC2B8571-798D-E210-EF79-6AB2853063F8}"/>
              </a:ext>
            </a:extLst>
          </p:cNvPr>
          <p:cNvSpPr>
            <a:spLocks noGrp="1"/>
          </p:cNvSpPr>
          <p:nvPr>
            <p:ph type="title" hasCustomPrompt="1"/>
          </p:nvPr>
        </p:nvSpPr>
        <p:spPr>
          <a:xfrm>
            <a:off x="411478" y="2671893"/>
            <a:ext cx="6040121" cy="1498060"/>
          </a:xfrm>
          <a:prstGeom prst="rect">
            <a:avLst/>
          </a:prstGeom>
        </p:spPr>
        <p:txBody>
          <a:bodyPr anchor="b">
            <a:noAutofit/>
          </a:bodyPr>
          <a:lstStyle>
            <a:lvl1pPr>
              <a:defRPr sz="3200" cap="all" baseline="0">
                <a:solidFill>
                  <a:srgbClr val="FFFFFF"/>
                </a:solidFill>
              </a:defRPr>
            </a:lvl1pPr>
          </a:lstStyle>
          <a:p>
            <a:r>
              <a:rPr lang="en-GB"/>
              <a:t>Section Title</a:t>
            </a:r>
            <a:endParaRPr lang="es-ES_tradnl"/>
          </a:p>
        </p:txBody>
      </p:sp>
      <p:pic>
        <p:nvPicPr>
          <p:cNvPr id="2" name="Graphic 1">
            <a:extLst>
              <a:ext uri="{FF2B5EF4-FFF2-40B4-BE49-F238E27FC236}">
                <a16:creationId xmlns:a16="http://schemas.microsoft.com/office/drawing/2014/main" id="{6F288E18-A3B4-AE7A-0FC9-DC40AE354755}"/>
              </a:ext>
            </a:extLst>
          </p:cNvPr>
          <p:cNvPicPr>
            <a:picLocks noChangeAspect="1"/>
          </p:cNvPicPr>
          <p:nvPr userDrawn="1"/>
        </p:nvPicPr>
        <p:blipFill>
          <a:blip r:embed="rId2">
            <a:extLst>
              <a:ext uri="{96DAC541-7B7A-43D3-8B79-37D633B846F1}">
                <asvg:svgBlip xmlns:asvg="http://schemas.microsoft.com/office/drawing/2016/SVG/main" r:embed="rId3"/>
              </a:ext>
            </a:extLst>
          </a:blip>
          <a:srcRect t="21468" r="39828" b="4626"/>
          <a:stretch/>
        </p:blipFill>
        <p:spPr>
          <a:xfrm>
            <a:off x="6608483" y="0"/>
            <a:ext cx="5583518" cy="6858000"/>
          </a:xfrm>
          <a:prstGeom prst="rect">
            <a:avLst/>
          </a:prstGeom>
        </p:spPr>
      </p:pic>
      <p:pic>
        <p:nvPicPr>
          <p:cNvPr id="3" name="BRCM Logo">
            <a:extLst>
              <a:ext uri="{FF2B5EF4-FFF2-40B4-BE49-F238E27FC236}">
                <a16:creationId xmlns:a16="http://schemas.microsoft.com/office/drawing/2014/main" id="{0D7A4297-176E-4DA8-7DC1-F74E60735C1D}"/>
              </a:ext>
            </a:extLst>
          </p:cNvPr>
          <p:cNvPicPr>
            <a:picLocks noChangeAspect="1"/>
          </p:cNvPicPr>
          <p:nvPr userDrawn="1"/>
        </p:nvPicPr>
        <p:blipFill>
          <a:blip r:embed="rId4"/>
          <a:srcRect/>
          <a:stretch/>
        </p:blipFill>
        <p:spPr>
          <a:xfrm>
            <a:off x="413615" y="511379"/>
            <a:ext cx="1264459" cy="434658"/>
          </a:xfrm>
          <a:prstGeom prst="rect">
            <a:avLst/>
          </a:prstGeom>
        </p:spPr>
      </p:pic>
    </p:spTree>
    <p:extLst>
      <p:ext uri="{BB962C8B-B14F-4D97-AF65-F5344CB8AC3E}">
        <p14:creationId xmlns:p14="http://schemas.microsoft.com/office/powerpoint/2010/main" val="2522160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Slide - Glacier">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528DE4-A21F-585B-FF40-5E5B9F35E6D5}"/>
              </a:ext>
            </a:extLst>
          </p:cNvPr>
          <p:cNvSpPr/>
          <p:nvPr userDrawn="1"/>
        </p:nvSpPr>
        <p:spPr>
          <a:xfrm>
            <a:off x="0" y="0"/>
            <a:ext cx="12192000" cy="6858000"/>
          </a:xfrm>
          <a:prstGeom prst="rect">
            <a:avLst/>
          </a:prstGeom>
          <a:solidFill>
            <a:schemeClr val="tx2"/>
          </a:solidFill>
          <a:ln w="12700" cap="rnd">
            <a:no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Title 14">
            <a:extLst>
              <a:ext uri="{FF2B5EF4-FFF2-40B4-BE49-F238E27FC236}">
                <a16:creationId xmlns:a16="http://schemas.microsoft.com/office/drawing/2014/main" id="{AC2B8571-798D-E210-EF79-6AB2853063F8}"/>
              </a:ext>
            </a:extLst>
          </p:cNvPr>
          <p:cNvSpPr>
            <a:spLocks noGrp="1"/>
          </p:cNvSpPr>
          <p:nvPr>
            <p:ph type="title" hasCustomPrompt="1"/>
          </p:nvPr>
        </p:nvSpPr>
        <p:spPr>
          <a:xfrm>
            <a:off x="411478" y="2671893"/>
            <a:ext cx="6040121" cy="1498060"/>
          </a:xfrm>
          <a:prstGeom prst="rect">
            <a:avLst/>
          </a:prstGeom>
        </p:spPr>
        <p:txBody>
          <a:bodyPr anchor="b">
            <a:noAutofit/>
          </a:bodyPr>
          <a:lstStyle>
            <a:lvl1pPr>
              <a:defRPr sz="3200" cap="all" baseline="0">
                <a:solidFill>
                  <a:srgbClr val="FFFFFF"/>
                </a:solidFill>
              </a:defRPr>
            </a:lvl1pPr>
          </a:lstStyle>
          <a:p>
            <a:r>
              <a:rPr lang="en-GB"/>
              <a:t>Section Title</a:t>
            </a:r>
            <a:endParaRPr lang="es-ES_tradnl"/>
          </a:p>
        </p:txBody>
      </p:sp>
      <p:pic>
        <p:nvPicPr>
          <p:cNvPr id="2" name="Graphic 1">
            <a:extLst>
              <a:ext uri="{FF2B5EF4-FFF2-40B4-BE49-F238E27FC236}">
                <a16:creationId xmlns:a16="http://schemas.microsoft.com/office/drawing/2014/main" id="{6F288E18-A3B4-AE7A-0FC9-DC40AE354755}"/>
              </a:ext>
            </a:extLst>
          </p:cNvPr>
          <p:cNvPicPr>
            <a:picLocks noChangeAspect="1"/>
          </p:cNvPicPr>
          <p:nvPr userDrawn="1"/>
        </p:nvPicPr>
        <p:blipFill>
          <a:blip r:embed="rId2">
            <a:extLst>
              <a:ext uri="{96DAC541-7B7A-43D3-8B79-37D633B846F1}">
                <asvg:svgBlip xmlns:asvg="http://schemas.microsoft.com/office/drawing/2016/SVG/main" r:embed="rId3"/>
              </a:ext>
            </a:extLst>
          </a:blip>
          <a:srcRect t="21468" r="39828" b="4626"/>
          <a:stretch/>
        </p:blipFill>
        <p:spPr>
          <a:xfrm>
            <a:off x="6608483" y="0"/>
            <a:ext cx="5583518" cy="6858000"/>
          </a:xfrm>
          <a:prstGeom prst="rect">
            <a:avLst/>
          </a:prstGeom>
        </p:spPr>
      </p:pic>
      <p:pic>
        <p:nvPicPr>
          <p:cNvPr id="3" name="BRCM Logo">
            <a:extLst>
              <a:ext uri="{FF2B5EF4-FFF2-40B4-BE49-F238E27FC236}">
                <a16:creationId xmlns:a16="http://schemas.microsoft.com/office/drawing/2014/main" id="{0D7A4297-176E-4DA8-7DC1-F74E60735C1D}"/>
              </a:ext>
            </a:extLst>
          </p:cNvPr>
          <p:cNvPicPr>
            <a:picLocks noChangeAspect="1"/>
          </p:cNvPicPr>
          <p:nvPr userDrawn="1"/>
        </p:nvPicPr>
        <p:blipFill>
          <a:blip r:embed="rId4"/>
          <a:srcRect/>
          <a:stretch/>
        </p:blipFill>
        <p:spPr>
          <a:xfrm>
            <a:off x="413615" y="511379"/>
            <a:ext cx="1264459" cy="434658"/>
          </a:xfrm>
          <a:prstGeom prst="rect">
            <a:avLst/>
          </a:prstGeom>
        </p:spPr>
      </p:pic>
    </p:spTree>
    <p:extLst>
      <p:ext uri="{BB962C8B-B14F-4D97-AF65-F5344CB8AC3E}">
        <p14:creationId xmlns:p14="http://schemas.microsoft.com/office/powerpoint/2010/main" val="2003183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Slid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p:nvPr>
        </p:nvSpPr>
        <p:spPr>
          <a:xfrm>
            <a:off x="775360" y="446428"/>
            <a:ext cx="11111840" cy="718984"/>
          </a:xfrm>
          <a:prstGeom prst="rect">
            <a:avLst/>
          </a:prstGeom>
        </p:spPr>
        <p:txBody>
          <a:bodyPr vert="horz" lIns="0" tIns="0" rIns="0" bIns="0" rtlCol="0" anchor="t">
            <a:normAutofit/>
          </a:bodyPr>
          <a:lstStyle>
            <a:lvl1pPr>
              <a:defRPr cap="all" baseline="0"/>
            </a:lvl1pPr>
          </a:lstStyle>
          <a:p>
            <a:r>
              <a:rPr lang="en-GB"/>
              <a:t>Click to edit Master title style</a:t>
            </a:r>
            <a:endParaRPr lang="es-ES_tradnl"/>
          </a:p>
        </p:txBody>
      </p:sp>
      <p:sp>
        <p:nvSpPr>
          <p:cNvPr id="4" name="Text Placeholder 30">
            <a:extLst>
              <a:ext uri="{FF2B5EF4-FFF2-40B4-BE49-F238E27FC236}">
                <a16:creationId xmlns:a16="http://schemas.microsoft.com/office/drawing/2014/main" id="{2B8B14E5-6974-ACF7-21FA-9F5CB131D472}"/>
              </a:ext>
            </a:extLst>
          </p:cNvPr>
          <p:cNvSpPr>
            <a:spLocks noGrp="1"/>
          </p:cNvSpPr>
          <p:nvPr>
            <p:ph idx="1"/>
          </p:nvPr>
        </p:nvSpPr>
        <p:spPr>
          <a:xfrm>
            <a:off x="766763" y="1484920"/>
            <a:ext cx="11105922" cy="4351338"/>
          </a:xfrm>
          <a:prstGeom prst="rect">
            <a:avLst/>
          </a:prstGeom>
        </p:spPr>
        <p:txBody>
          <a:bodyPr vert="horz" lIns="9144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solidFill>
                  <a:schemeClr val="tx1"/>
                </a:solidFill>
              </a:defRPr>
            </a:lvl2pPr>
            <a:lvl3pPr marL="1085850" indent="-171450">
              <a:buClr>
                <a:srgbClr val="003761"/>
              </a:buClr>
              <a:buFont typeface="Courier New" panose="02070309020205020404" pitchFamily="49" charset="0"/>
              <a:buChar char="o"/>
              <a:defRPr>
                <a:solidFill>
                  <a:schemeClr val="tx1"/>
                </a:solidFill>
              </a:defRPr>
            </a:lvl3pPr>
            <a:lvl4pPr marL="1543050" indent="-171450">
              <a:buClr>
                <a:srgbClr val="003761"/>
              </a:buClr>
              <a:buFont typeface="Wingdings" panose="05000000000000000000" pitchFamily="2" charset="2"/>
              <a:buChar char="§"/>
              <a:defRPr>
                <a:solidFill>
                  <a:schemeClr val="tx1"/>
                </a:solidFill>
              </a:defRPr>
            </a:lvl4pPr>
            <a:lvl5pPr marL="2000250" indent="-171450">
              <a:buClr>
                <a:srgbClr val="003761"/>
              </a:buClr>
              <a:buFont typeface="Arial" panose="020B0604020202020204" pitchFamily="34" charset="0"/>
              <a:buChar cha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2" name="TextBox 1">
            <a:extLst>
              <a:ext uri="{FF2B5EF4-FFF2-40B4-BE49-F238E27FC236}">
                <a16:creationId xmlns:a16="http://schemas.microsoft.com/office/drawing/2014/main" id="{1FFB668F-F17A-4FC6-6E72-DA170F7326E1}"/>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
        <p:nvSpPr>
          <p:cNvPr id="6" name="Slide Number Placeholder 1">
            <a:extLst>
              <a:ext uri="{FF2B5EF4-FFF2-40B4-BE49-F238E27FC236}">
                <a16:creationId xmlns:a16="http://schemas.microsoft.com/office/drawing/2014/main" id="{9072B00A-E660-99AE-AB0C-B964C8885BB3}"/>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pic>
        <p:nvPicPr>
          <p:cNvPr id="7" name="Picture 6" descr="A logo with blue and green triangles&#10;&#10;AI-generated content may be incorrect.">
            <a:extLst>
              <a:ext uri="{FF2B5EF4-FFF2-40B4-BE49-F238E27FC236}">
                <a16:creationId xmlns:a16="http://schemas.microsoft.com/office/drawing/2014/main" id="{80569934-995B-06FE-39B1-B46A4DFA422C}"/>
              </a:ext>
            </a:extLst>
          </p:cNvPr>
          <p:cNvPicPr>
            <a:picLocks noChangeAspect="1"/>
          </p:cNvPicPr>
          <p:nvPr userDrawn="1"/>
        </p:nvPicPr>
        <p:blipFill>
          <a:blip r:embed="rId3"/>
          <a:stretch>
            <a:fillRect/>
          </a:stretch>
        </p:blipFill>
        <p:spPr>
          <a:xfrm>
            <a:off x="10058350" y="6300942"/>
            <a:ext cx="1814335" cy="463994"/>
          </a:xfrm>
          <a:prstGeom prst="rect">
            <a:avLst/>
          </a:prstGeom>
        </p:spPr>
      </p:pic>
    </p:spTree>
    <p:extLst>
      <p:ext uri="{BB962C8B-B14F-4D97-AF65-F5344CB8AC3E}">
        <p14:creationId xmlns:p14="http://schemas.microsoft.com/office/powerpoint/2010/main" val="21934189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 Slide">
    <p:spTree>
      <p:nvGrpSpPr>
        <p:cNvPr id="1" name=""/>
        <p:cNvGrpSpPr/>
        <p:nvPr/>
      </p:nvGrpSpPr>
      <p:grpSpPr>
        <a:xfrm>
          <a:off x="0" y="0"/>
          <a:ext cx="0" cy="0"/>
          <a:chOff x="0" y="0"/>
          <a:chExt cx="0" cy="0"/>
        </a:xfrm>
      </p:grpSpPr>
      <p:sp>
        <p:nvSpPr>
          <p:cNvPr id="3" name="Title Placeholder 29">
            <a:extLst>
              <a:ext uri="{FF2B5EF4-FFF2-40B4-BE49-F238E27FC236}">
                <a16:creationId xmlns:a16="http://schemas.microsoft.com/office/drawing/2014/main" id="{445D0F13-6AD3-8AFA-E521-352AD36C4BA9}"/>
              </a:ext>
            </a:extLst>
          </p:cNvPr>
          <p:cNvSpPr>
            <a:spLocks noGrp="1"/>
          </p:cNvSpPr>
          <p:nvPr>
            <p:ph type="title" hasCustomPrompt="1"/>
          </p:nvPr>
        </p:nvSpPr>
        <p:spPr>
          <a:xfrm>
            <a:off x="6477170" y="1479176"/>
            <a:ext cx="5410030" cy="723539"/>
          </a:xfrm>
          <a:prstGeom prst="rect">
            <a:avLst/>
          </a:prstGeom>
        </p:spPr>
        <p:txBody>
          <a:bodyPr vert="horz" lIns="0" tIns="0" rIns="0" bIns="0" rtlCol="0" anchor="b">
            <a:normAutofit/>
          </a:bodyPr>
          <a:lstStyle>
            <a:lvl1pPr>
              <a:defRPr cap="all" baseline="0"/>
            </a:lvl1pPr>
          </a:lstStyle>
          <a:p>
            <a:r>
              <a:rPr lang="en-GB"/>
              <a:t>Click to edit </a:t>
            </a:r>
            <a:br>
              <a:rPr lang="en-GB"/>
            </a:br>
            <a:r>
              <a:rPr lang="en-GB"/>
              <a:t>Master title style</a:t>
            </a:r>
            <a:endParaRPr lang="es-ES_tradnl"/>
          </a:p>
        </p:txBody>
      </p:sp>
      <p:sp>
        <p:nvSpPr>
          <p:cNvPr id="4" name="Text Placeholder 30">
            <a:extLst>
              <a:ext uri="{FF2B5EF4-FFF2-40B4-BE49-F238E27FC236}">
                <a16:creationId xmlns:a16="http://schemas.microsoft.com/office/drawing/2014/main" id="{2B8B14E5-6974-ACF7-21FA-9F5CB131D472}"/>
              </a:ext>
            </a:extLst>
          </p:cNvPr>
          <p:cNvSpPr>
            <a:spLocks noGrp="1"/>
          </p:cNvSpPr>
          <p:nvPr>
            <p:ph idx="1"/>
          </p:nvPr>
        </p:nvSpPr>
        <p:spPr>
          <a:xfrm>
            <a:off x="6476214" y="2506662"/>
            <a:ext cx="5396470" cy="2923177"/>
          </a:xfrm>
          <a:prstGeom prst="rect">
            <a:avLst/>
          </a:prstGeom>
        </p:spPr>
        <p:txBody>
          <a:bodyPr vert="horz" lIns="91440" tIns="45720" rIns="91440" bIns="45720" rtlCol="0">
            <a:normAutofit/>
          </a:bodyPr>
          <a:lstStyle>
            <a:lvl1pPr marL="171450" indent="-171450">
              <a:buSzPct val="150000"/>
              <a:buFontTx/>
              <a:buBlip>
                <a:blip r:embed="rId2"/>
              </a:buBlip>
              <a:defRPr/>
            </a:lvl1pPr>
            <a:lvl2pPr marL="628650" indent="-171450">
              <a:buClr>
                <a:srgbClr val="003761"/>
              </a:buClr>
              <a:buFont typeface="Arial" panose="020B0604020202020204" pitchFamily="34" charset="0"/>
              <a:buChar char="•"/>
              <a:defRPr/>
            </a:lvl2pPr>
            <a:lvl3pPr marL="1085850" indent="-171450">
              <a:buClr>
                <a:srgbClr val="003761"/>
              </a:buClr>
              <a:buFont typeface="Courier New" panose="02070309020205020404" pitchFamily="49" charset="0"/>
              <a:buChar char="o"/>
              <a:defRPr/>
            </a:lvl3pPr>
            <a:lvl4pPr marL="1543050" indent="-171450">
              <a:buClr>
                <a:srgbClr val="003761"/>
              </a:buClr>
              <a:buFont typeface="Wingdings" panose="05000000000000000000" pitchFamily="2" charset="2"/>
              <a:buChar char="§"/>
              <a:defRPr/>
            </a:lvl4pPr>
            <a:lvl5pPr marL="2000250" indent="-171450">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Picture Placeholder 5">
            <a:extLst>
              <a:ext uri="{FF2B5EF4-FFF2-40B4-BE49-F238E27FC236}">
                <a16:creationId xmlns:a16="http://schemas.microsoft.com/office/drawing/2014/main" id="{9C28DDD6-9074-CC84-C837-B1CDC365C963}"/>
              </a:ext>
            </a:extLst>
          </p:cNvPr>
          <p:cNvSpPr>
            <a:spLocks noGrp="1"/>
          </p:cNvSpPr>
          <p:nvPr>
            <p:ph type="pic" sz="quarter" idx="10"/>
          </p:nvPr>
        </p:nvSpPr>
        <p:spPr>
          <a:xfrm>
            <a:off x="1093788" y="1197204"/>
            <a:ext cx="5002212" cy="5660796"/>
          </a:xfrm>
          <a:prstGeom prst="rect">
            <a:avLst/>
          </a:prstGeom>
        </p:spPr>
        <p:txBody>
          <a:bodyPr/>
          <a:lstStyle/>
          <a:p>
            <a:endParaRPr lang="es-ES_tradnl"/>
          </a:p>
        </p:txBody>
      </p:sp>
      <p:grpSp>
        <p:nvGrpSpPr>
          <p:cNvPr id="14" name="Group 13">
            <a:extLst>
              <a:ext uri="{FF2B5EF4-FFF2-40B4-BE49-F238E27FC236}">
                <a16:creationId xmlns:a16="http://schemas.microsoft.com/office/drawing/2014/main" id="{B3B59EA4-AB57-35FD-7538-DD7BDBC5240B}"/>
              </a:ext>
            </a:extLst>
          </p:cNvPr>
          <p:cNvGrpSpPr/>
          <p:nvPr userDrawn="1"/>
        </p:nvGrpSpPr>
        <p:grpSpPr>
          <a:xfrm>
            <a:off x="6507210" y="5758567"/>
            <a:ext cx="707376" cy="707376"/>
            <a:chOff x="6485641" y="5627802"/>
            <a:chExt cx="452487" cy="452487"/>
          </a:xfrm>
        </p:grpSpPr>
        <p:sp>
          <p:nvSpPr>
            <p:cNvPr id="7" name="Oval 6">
              <a:extLst>
                <a:ext uri="{FF2B5EF4-FFF2-40B4-BE49-F238E27FC236}">
                  <a16:creationId xmlns:a16="http://schemas.microsoft.com/office/drawing/2014/main" id="{220170C7-9DC5-3BF3-06D1-DF39265DF623}"/>
                </a:ext>
              </a:extLst>
            </p:cNvPr>
            <p:cNvSpPr/>
            <p:nvPr userDrawn="1"/>
          </p:nvSpPr>
          <p:spPr>
            <a:xfrm>
              <a:off x="6485641" y="5627802"/>
              <a:ext cx="452487" cy="452487"/>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9" name="Graphic 8">
              <a:extLst>
                <a:ext uri="{FF2B5EF4-FFF2-40B4-BE49-F238E27FC236}">
                  <a16:creationId xmlns:a16="http://schemas.microsoft.com/office/drawing/2014/main" id="{E5166EA7-24BF-F7AB-134B-C6DB0E80DF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0185" y="5722346"/>
              <a:ext cx="263399" cy="263399"/>
            </a:xfrm>
            <a:prstGeom prst="rect">
              <a:avLst/>
            </a:prstGeom>
          </p:spPr>
        </p:pic>
      </p:grpSp>
      <p:sp>
        <p:nvSpPr>
          <p:cNvPr id="11" name="Text Placeholder 10">
            <a:extLst>
              <a:ext uri="{FF2B5EF4-FFF2-40B4-BE49-F238E27FC236}">
                <a16:creationId xmlns:a16="http://schemas.microsoft.com/office/drawing/2014/main" id="{BCB121C2-7B20-7C3A-C925-046600DAEE7E}"/>
              </a:ext>
            </a:extLst>
          </p:cNvPr>
          <p:cNvSpPr>
            <a:spLocks noGrp="1"/>
          </p:cNvSpPr>
          <p:nvPr>
            <p:ph type="body" sz="quarter" idx="11" hasCustomPrompt="1"/>
          </p:nvPr>
        </p:nvSpPr>
        <p:spPr>
          <a:xfrm>
            <a:off x="7279279" y="5845308"/>
            <a:ext cx="4441168" cy="308326"/>
          </a:xfrm>
          <a:prstGeom prst="rect">
            <a:avLst/>
          </a:prstGeom>
        </p:spPr>
        <p:txBody>
          <a:bodyPr>
            <a:normAutofit/>
          </a:bodyPr>
          <a:lstStyle>
            <a:lvl1pPr>
              <a:defRPr sz="1600" b="1">
                <a:solidFill>
                  <a:schemeClr val="bg2"/>
                </a:solidFill>
              </a:defRPr>
            </a:lvl1pPr>
          </a:lstStyle>
          <a:p>
            <a:pPr lvl="0"/>
            <a:r>
              <a:rPr lang="en-GB"/>
              <a:t>Speaker Name</a:t>
            </a:r>
            <a:endParaRPr lang="es-ES_tradnl"/>
          </a:p>
        </p:txBody>
      </p:sp>
      <p:sp>
        <p:nvSpPr>
          <p:cNvPr id="13" name="Text Placeholder 12">
            <a:extLst>
              <a:ext uri="{FF2B5EF4-FFF2-40B4-BE49-F238E27FC236}">
                <a16:creationId xmlns:a16="http://schemas.microsoft.com/office/drawing/2014/main" id="{DCE39F23-0D28-52D9-0A32-2212EE7C9320}"/>
              </a:ext>
            </a:extLst>
          </p:cNvPr>
          <p:cNvSpPr>
            <a:spLocks noGrp="1"/>
          </p:cNvSpPr>
          <p:nvPr>
            <p:ph type="body" sz="quarter" idx="12" hasCustomPrompt="1"/>
          </p:nvPr>
        </p:nvSpPr>
        <p:spPr>
          <a:xfrm>
            <a:off x="7279279" y="6201855"/>
            <a:ext cx="4092487" cy="260350"/>
          </a:xfrm>
          <a:prstGeom prst="rect">
            <a:avLst/>
          </a:prstGeom>
        </p:spPr>
        <p:txBody>
          <a:bodyPr/>
          <a:lstStyle/>
          <a:p>
            <a:pPr lvl="0"/>
            <a:r>
              <a:rPr lang="en-GB"/>
              <a:t>Position Name</a:t>
            </a:r>
            <a:endParaRPr lang="es-ES_tradnl"/>
          </a:p>
        </p:txBody>
      </p:sp>
      <p:sp>
        <p:nvSpPr>
          <p:cNvPr id="12" name="Slide Number Placeholder 1">
            <a:extLst>
              <a:ext uri="{FF2B5EF4-FFF2-40B4-BE49-F238E27FC236}">
                <a16:creationId xmlns:a16="http://schemas.microsoft.com/office/drawing/2014/main" id="{79CDDCA3-5825-B973-4476-0C4ABBD1CB91}"/>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6" name="TextBox 15">
            <a:extLst>
              <a:ext uri="{FF2B5EF4-FFF2-40B4-BE49-F238E27FC236}">
                <a16:creationId xmlns:a16="http://schemas.microsoft.com/office/drawing/2014/main" id="{0BF27CCA-C74A-EC42-B1DF-380A38A7F0B0}"/>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2426212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B282-B84C-B66F-5C67-EA941A892F87}"/>
              </a:ext>
            </a:extLst>
          </p:cNvPr>
          <p:cNvSpPr>
            <a:spLocks noGrp="1"/>
          </p:cNvSpPr>
          <p:nvPr>
            <p:ph type="title"/>
          </p:nvPr>
        </p:nvSpPr>
        <p:spPr>
          <a:xfrm>
            <a:off x="777341" y="1360829"/>
            <a:ext cx="3794660" cy="793436"/>
          </a:xfrm>
          <a:prstGeom prst="rect">
            <a:avLst/>
          </a:prstGeom>
        </p:spPr>
        <p:txBody>
          <a:bodyPr anchor="b"/>
          <a:lstStyle>
            <a:lvl1pPr>
              <a:defRPr cap="all" baseline="0"/>
            </a:lvl1pPr>
          </a:lstStyle>
          <a:p>
            <a:r>
              <a:rPr lang="en-GB"/>
              <a:t>Click to edit Master title style</a:t>
            </a:r>
            <a:endParaRPr lang="es-ES_tradnl"/>
          </a:p>
        </p:txBody>
      </p:sp>
      <p:pic>
        <p:nvPicPr>
          <p:cNvPr id="3" name="Picture 2" descr="A black rectangular object with a black background&#10;&#10;AI-generated content may be incorrect.">
            <a:extLst>
              <a:ext uri="{FF2B5EF4-FFF2-40B4-BE49-F238E27FC236}">
                <a16:creationId xmlns:a16="http://schemas.microsoft.com/office/drawing/2014/main" id="{3B400E7B-DA3D-C6EC-4E81-A392A5A11A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0559" t="-437" r="-3279" b="437"/>
          <a:stretch/>
        </p:blipFill>
        <p:spPr>
          <a:xfrm flipH="1">
            <a:off x="3812617" y="945397"/>
            <a:ext cx="8379383" cy="5422363"/>
          </a:xfrm>
          <a:prstGeom prst="rect">
            <a:avLst/>
          </a:prstGeom>
        </p:spPr>
      </p:pic>
      <p:sp>
        <p:nvSpPr>
          <p:cNvPr id="4" name="Text Placeholder 30">
            <a:extLst>
              <a:ext uri="{FF2B5EF4-FFF2-40B4-BE49-F238E27FC236}">
                <a16:creationId xmlns:a16="http://schemas.microsoft.com/office/drawing/2014/main" id="{3F84C29E-2E7B-589B-125D-B3E78195DECE}"/>
              </a:ext>
            </a:extLst>
          </p:cNvPr>
          <p:cNvSpPr>
            <a:spLocks noGrp="1"/>
          </p:cNvSpPr>
          <p:nvPr>
            <p:ph idx="1"/>
          </p:nvPr>
        </p:nvSpPr>
        <p:spPr>
          <a:xfrm>
            <a:off x="777341" y="2382676"/>
            <a:ext cx="3810157" cy="2923177"/>
          </a:xfrm>
          <a:prstGeom prst="rect">
            <a:avLst/>
          </a:prstGeom>
        </p:spPr>
        <p:txBody>
          <a:bodyPr vert="horz" lIns="91440" tIns="45720" rIns="91440" bIns="45720" rtlCol="0">
            <a:normAutofit/>
          </a:bodyPr>
          <a:lstStyle>
            <a:lvl1pPr marL="171450" indent="-171450">
              <a:lnSpc>
                <a:spcPct val="100000"/>
              </a:lnSpc>
              <a:buSzPct val="150000"/>
              <a:buFontTx/>
              <a:buBlip>
                <a:blip r:embed="rId3"/>
              </a:buBlip>
              <a:defRPr/>
            </a:lvl1pPr>
            <a:lvl2pPr marL="628650" indent="-171450">
              <a:lnSpc>
                <a:spcPct val="100000"/>
              </a:lnSpc>
              <a:buClr>
                <a:srgbClr val="003761"/>
              </a:buClr>
              <a:buFont typeface="Arial" panose="020B0604020202020204" pitchFamily="34" charset="0"/>
              <a:buChar char="•"/>
              <a:defRPr/>
            </a:lvl2pPr>
            <a:lvl3pPr marL="1085850" indent="-171450">
              <a:lnSpc>
                <a:spcPct val="100000"/>
              </a:lnSpc>
              <a:buClr>
                <a:srgbClr val="003761"/>
              </a:buClr>
              <a:buFont typeface="Courier New" panose="02070309020205020404" pitchFamily="49" charset="0"/>
              <a:buChar char="o"/>
              <a:defRPr/>
            </a:lvl3pPr>
            <a:lvl4pPr marL="1543050" indent="-171450">
              <a:lnSpc>
                <a:spcPct val="100000"/>
              </a:lnSpc>
              <a:buClr>
                <a:srgbClr val="003761"/>
              </a:buClr>
              <a:buFont typeface="Wingdings" panose="05000000000000000000" pitchFamily="2" charset="2"/>
              <a:buChar char="§"/>
              <a:defRPr/>
            </a:lvl4pPr>
            <a:lvl5pPr marL="2000250" indent="-171450">
              <a:lnSpc>
                <a:spcPct val="100000"/>
              </a:lnSpc>
              <a:buClr>
                <a:srgbClr val="003761"/>
              </a:buClr>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sp>
        <p:nvSpPr>
          <p:cNvPr id="6" name="Picture Placeholder 5">
            <a:extLst>
              <a:ext uri="{FF2B5EF4-FFF2-40B4-BE49-F238E27FC236}">
                <a16:creationId xmlns:a16="http://schemas.microsoft.com/office/drawing/2014/main" id="{CA48A4C4-5217-286A-C85D-F4D11E999BA9}"/>
              </a:ext>
            </a:extLst>
          </p:cNvPr>
          <p:cNvSpPr>
            <a:spLocks noGrp="1"/>
          </p:cNvSpPr>
          <p:nvPr>
            <p:ph type="pic" sz="quarter" idx="10"/>
          </p:nvPr>
        </p:nvSpPr>
        <p:spPr>
          <a:xfrm>
            <a:off x="5084955" y="1137424"/>
            <a:ext cx="7019692" cy="4529138"/>
          </a:xfrm>
          <a:prstGeom prst="roundRect">
            <a:avLst>
              <a:gd name="adj" fmla="val 1525"/>
            </a:avLst>
          </a:prstGeom>
          <a:ln>
            <a:noFill/>
          </a:ln>
        </p:spPr>
        <p:txBody>
          <a:bodyPr/>
          <a:lstStyle/>
          <a:p>
            <a:endParaRPr lang="es-ES_tradnl"/>
          </a:p>
        </p:txBody>
      </p:sp>
      <p:sp>
        <p:nvSpPr>
          <p:cNvPr id="9" name="Slide Number Placeholder 1">
            <a:extLst>
              <a:ext uri="{FF2B5EF4-FFF2-40B4-BE49-F238E27FC236}">
                <a16:creationId xmlns:a16="http://schemas.microsoft.com/office/drawing/2014/main" id="{D00BB58F-E746-7A39-51E3-24E821AB0763}"/>
              </a:ext>
            </a:extLst>
          </p:cNvPr>
          <p:cNvSpPr>
            <a:spLocks noGrp="1"/>
          </p:cNvSpPr>
          <p:nvPr>
            <p:ph type="sldNum" sz="quarter" idx="4"/>
          </p:nvPr>
        </p:nvSpPr>
        <p:spPr>
          <a:xfrm>
            <a:off x="58257" y="6399811"/>
            <a:ext cx="384168" cy="365125"/>
          </a:xfrm>
          <a:prstGeom prst="rect">
            <a:avLst/>
          </a:prstGeom>
        </p:spPr>
        <p:txBody>
          <a:bodyPr vert="horz" lIns="91440" tIns="45720" rIns="91440" bIns="45720" rtlCol="0" anchor="ctr"/>
          <a:lstStyle>
            <a:lvl1pPr algn="r">
              <a:defRPr sz="1200">
                <a:solidFill>
                  <a:schemeClr val="tx1"/>
                </a:solidFill>
              </a:defRPr>
            </a:lvl1pPr>
          </a:lstStyle>
          <a:p>
            <a:fld id="{5FE82902-ECBF-483F-8390-43E8C5ADA234}" type="slidenum">
              <a:rPr lang="en-US" smtClean="0"/>
              <a:pPr/>
              <a:t>‹#›</a:t>
            </a:fld>
            <a:endParaRPr lang="en-US"/>
          </a:p>
        </p:txBody>
      </p:sp>
      <p:sp>
        <p:nvSpPr>
          <p:cNvPr id="10" name="TextBox 9">
            <a:extLst>
              <a:ext uri="{FF2B5EF4-FFF2-40B4-BE49-F238E27FC236}">
                <a16:creationId xmlns:a16="http://schemas.microsoft.com/office/drawing/2014/main" id="{6E738514-FB9C-541D-FC77-19B73D7F9F23}"/>
              </a:ext>
            </a:extLst>
          </p:cNvPr>
          <p:cNvSpPr txBox="1"/>
          <p:nvPr userDrawn="1"/>
        </p:nvSpPr>
        <p:spPr>
          <a:xfrm rot="16200000">
            <a:off x="-1092290" y="4877297"/>
            <a:ext cx="2823209" cy="246221"/>
          </a:xfrm>
          <a:prstGeom prst="rect">
            <a:avLst/>
          </a:prstGeom>
          <a:noFill/>
        </p:spPr>
        <p:txBody>
          <a:bodyPr wrap="none" rtlCol="0">
            <a:spAutoFit/>
          </a:bodyPr>
          <a:lstStyle/>
          <a:p>
            <a:r>
              <a:rPr lang="en-US" sz="1000"/>
              <a:t>|      Copyright © 2025 PTMA. All Rights Reserved.</a:t>
            </a:r>
          </a:p>
        </p:txBody>
      </p:sp>
    </p:spTree>
    <p:extLst>
      <p:ext uri="{BB962C8B-B14F-4D97-AF65-F5344CB8AC3E}">
        <p14:creationId xmlns:p14="http://schemas.microsoft.com/office/powerpoint/2010/main" val="189954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 name="BRCM Logo">
            <a:extLst>
              <a:ext uri="{FF2B5EF4-FFF2-40B4-BE49-F238E27FC236}">
                <a16:creationId xmlns:a16="http://schemas.microsoft.com/office/drawing/2014/main" id="{1F1CAFEC-DE37-0498-FE3A-B86CA157C451}"/>
              </a:ext>
            </a:extLst>
          </p:cNvPr>
          <p:cNvPicPr>
            <a:picLocks noChangeAspect="1"/>
          </p:cNvPicPr>
          <p:nvPr userDrawn="1"/>
        </p:nvPicPr>
        <p:blipFill>
          <a:blip r:embed="rId25" cstate="screen">
            <a:extLst>
              <a:ext uri="{28A0092B-C50C-407E-A947-70E740481C1C}">
                <a14:useLocalDpi xmlns:a14="http://schemas.microsoft.com/office/drawing/2010/main"/>
              </a:ext>
            </a:extLst>
          </a:blip>
          <a:srcRect t="-1" r="65228" b="-2346"/>
          <a:stretch/>
        </p:blipFill>
        <p:spPr>
          <a:xfrm>
            <a:off x="149803" y="446428"/>
            <a:ext cx="351903" cy="356049"/>
          </a:xfrm>
          <a:prstGeom prst="rect">
            <a:avLst/>
          </a:prstGeom>
        </p:spPr>
      </p:pic>
      <p:sp>
        <p:nvSpPr>
          <p:cNvPr id="30" name="Title Placeholder 29">
            <a:extLst>
              <a:ext uri="{FF2B5EF4-FFF2-40B4-BE49-F238E27FC236}">
                <a16:creationId xmlns:a16="http://schemas.microsoft.com/office/drawing/2014/main" id="{B502E876-2E61-C41D-1739-D5C0E084649D}"/>
              </a:ext>
            </a:extLst>
          </p:cNvPr>
          <p:cNvSpPr>
            <a:spLocks noGrp="1"/>
          </p:cNvSpPr>
          <p:nvPr userDrawn="1">
            <p:ph type="title"/>
          </p:nvPr>
        </p:nvSpPr>
        <p:spPr>
          <a:xfrm>
            <a:off x="777340" y="430304"/>
            <a:ext cx="11109859" cy="732739"/>
          </a:xfrm>
          <a:prstGeom prst="rect">
            <a:avLst/>
          </a:prstGeom>
        </p:spPr>
        <p:txBody>
          <a:bodyPr vert="horz" lIns="0" tIns="0" rIns="0" bIns="0" rtlCol="0" anchor="t">
            <a:normAutofit/>
          </a:bodyPr>
          <a:lstStyle/>
          <a:p>
            <a:r>
              <a:rPr lang="en-GB"/>
              <a:t>Click to edit Master title style</a:t>
            </a:r>
            <a:endParaRPr lang="es-ES_tradnl"/>
          </a:p>
        </p:txBody>
      </p:sp>
      <p:sp>
        <p:nvSpPr>
          <p:cNvPr id="31" name="Text Placeholder 30">
            <a:extLst>
              <a:ext uri="{FF2B5EF4-FFF2-40B4-BE49-F238E27FC236}">
                <a16:creationId xmlns:a16="http://schemas.microsoft.com/office/drawing/2014/main" id="{36B46FE0-1B5B-D663-A185-D47DC9EF35BD}"/>
              </a:ext>
            </a:extLst>
          </p:cNvPr>
          <p:cNvSpPr>
            <a:spLocks noGrp="1"/>
          </p:cNvSpPr>
          <p:nvPr userDrawn="1">
            <p:ph type="body" idx="1"/>
          </p:nvPr>
        </p:nvSpPr>
        <p:spPr>
          <a:xfrm>
            <a:off x="768743" y="1466990"/>
            <a:ext cx="11103942"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s-ES_tradnl"/>
          </a:p>
        </p:txBody>
      </p:sp>
      <p:cxnSp>
        <p:nvCxnSpPr>
          <p:cNvPr id="4" name="Straight Connector 3">
            <a:extLst>
              <a:ext uri="{FF2B5EF4-FFF2-40B4-BE49-F238E27FC236}">
                <a16:creationId xmlns:a16="http://schemas.microsoft.com/office/drawing/2014/main" id="{4E76B47A-7799-12C0-8C3D-6BD9BE9333FF}"/>
              </a:ext>
            </a:extLst>
          </p:cNvPr>
          <p:cNvCxnSpPr/>
          <p:nvPr userDrawn="1"/>
        </p:nvCxnSpPr>
        <p:spPr>
          <a:xfrm>
            <a:off x="606903" y="420786"/>
            <a:ext cx="0" cy="6319879"/>
          </a:xfrm>
          <a:prstGeom prst="line">
            <a:avLst/>
          </a:prstGeom>
          <a:ln w="9525">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98A45699-EC71-3AE6-1BF0-9C68151707C3}"/>
              </a:ext>
            </a:extLst>
          </p:cNvPr>
          <p:cNvSpPr>
            <a:spLocks noGrp="1"/>
          </p:cNvSpPr>
          <p:nvPr>
            <p:ph type="sldNum" sz="quarter" idx="4"/>
          </p:nvPr>
        </p:nvSpPr>
        <p:spPr>
          <a:xfrm>
            <a:off x="-2241494" y="5818328"/>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E82902-ECBF-483F-8390-43E8C5ADA234}" type="slidenum">
              <a:rPr lang="en-US" smtClean="0"/>
              <a:t>‹#›</a:t>
            </a:fld>
            <a:endParaRPr lang="en-US"/>
          </a:p>
        </p:txBody>
      </p:sp>
    </p:spTree>
    <p:extLst>
      <p:ext uri="{BB962C8B-B14F-4D97-AF65-F5344CB8AC3E}">
        <p14:creationId xmlns:p14="http://schemas.microsoft.com/office/powerpoint/2010/main" val="664819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7" r:id="rId6"/>
    <p:sldLayoutId id="2147483654" r:id="rId7"/>
    <p:sldLayoutId id="2147483662" r:id="rId8"/>
    <p:sldLayoutId id="2147483663" r:id="rId9"/>
    <p:sldLayoutId id="2147483655" r:id="rId10"/>
    <p:sldLayoutId id="2147483666" r:id="rId11"/>
    <p:sldLayoutId id="2147483656" r:id="rId12"/>
    <p:sldLayoutId id="2147483657" r:id="rId13"/>
    <p:sldLayoutId id="2147483664" r:id="rId14"/>
    <p:sldLayoutId id="2147483665" r:id="rId15"/>
    <p:sldLayoutId id="2147483658" r:id="rId16"/>
    <p:sldLayoutId id="2147483659" r:id="rId17"/>
    <p:sldLayoutId id="2147483660" r:id="rId18"/>
    <p:sldLayoutId id="2147483661" r:id="rId19"/>
    <p:sldLayoutId id="2147483668" r:id="rId20"/>
    <p:sldLayoutId id="2147483670" r:id="rId21"/>
    <p:sldLayoutId id="2147483671" r:id="rId22"/>
    <p:sldLayoutId id="2147483698" r:id="rId23"/>
  </p:sldLayoutIdLst>
  <p:hf hdr="0" ftr="0" dt="0"/>
  <p:txStyles>
    <p:title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1pPr>
      <a:lvl2pPr marL="4572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2pPr>
      <a:lvl3pPr marL="9144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kumimoji="0" lang="es-ES_tradnl" sz="1200" b="0" i="0" u="none" strike="noStrike" kern="1200" cap="none" spc="0" normalizeH="0" baseline="0" dirty="0" smtClean="0">
          <a:ln>
            <a:noFill/>
          </a:ln>
          <a:solidFill>
            <a:schemeClr val="tx1"/>
          </a:solidFill>
          <a:effectLst/>
          <a:uLnTx/>
          <a:uFillTx/>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8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notesSlide" Target="../notesSlides/notesSlide5.xm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tags" Target="../tags/tag27.xml"/><Relationship Id="rId7" Type="http://schemas.microsoft.com/office/2007/relationships/hdphoto" Target="../media/hdphoto2.wdp"/><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41.pn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slideLayout" Target="../slideLayouts/slideLayout7.xml"/><Relationship Id="rId7" Type="http://schemas.openxmlformats.org/officeDocument/2006/relationships/image" Target="../media/image3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microsoft.com/office/2018/10/relationships/comments" Target="../comments/modernComment_161_40434D10.xml"/><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4" Type="http://schemas.microsoft.com/office/2018/10/relationships/comments" Target="../comments/modernComment_162_D85B3046.xml"/></Relationships>
</file>

<file path=ppt/slides/_rels/slide19.xml.rels><?xml version="1.0" encoding="UTF-8" standalone="yes"?>
<Relationships xmlns="http://schemas.openxmlformats.org/package/2006/relationships"><Relationship Id="rId3" Type="http://schemas.openxmlformats.org/officeDocument/2006/relationships/tags" Target="../tags/tag41.xml"/><Relationship Id="rId7" Type="http://schemas.microsoft.com/office/2007/relationships/hdphoto" Target="../media/hdphoto2.wdp"/><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41.png"/><Relationship Id="rId5" Type="http://schemas.microsoft.com/office/2018/10/relationships/comments" Target="../comments/modernComment_169_81704791.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microsoft.com/office/2018/10/relationships/comments" Target="../comments/modernComment_16E_75111E9B.xml"/><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hyperlink" Target="https://oksenate.gov/sites/default/files/2019-12/os70.pdf" TargetMode="External"/><Relationship Id="rId5" Type="http://schemas.microsoft.com/office/2018/10/relationships/comments" Target="../comments/modernComment_3AA_81D53AB7.xml"/><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9.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5" Type="http://schemas.microsoft.com/office/2018/10/relationships/comments" Target="../comments/modernComment_174_DEBACECA.xml"/><Relationship Id="rId4"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5" Type="http://schemas.microsoft.com/office/2018/10/relationships/comments" Target="../comments/modernComment_178_1D72B452.xml"/><Relationship Id="rId4"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7.xml"/><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slideLayout" Target="../slideLayouts/slideLayout7.xml"/><Relationship Id="rId7" Type="http://schemas.openxmlformats.org/officeDocument/2006/relationships/image" Target="../media/image5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5.sv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54.png"/><Relationship Id="rId5" Type="http://schemas.microsoft.com/office/2018/10/relationships/comments" Target="../comments/modernComment_1C2F_5CF5BC3.xml"/><Relationship Id="rId4"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3.xml"/><Relationship Id="rId1" Type="http://schemas.openxmlformats.org/officeDocument/2006/relationships/tags" Target="../tags/tag82.xml"/></Relationships>
</file>

<file path=ppt/slides/_rels/slide4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7.xml"/><Relationship Id="rId7" Type="http://schemas.openxmlformats.org/officeDocument/2006/relationships/diagramColors" Target="../diagrams/colors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image" Target="../media/image60.svg"/><Relationship Id="rId3" Type="http://schemas.openxmlformats.org/officeDocument/2006/relationships/slideLayout" Target="../slideLayouts/slideLayout7.xml"/><Relationship Id="rId7" Type="http://schemas.openxmlformats.org/officeDocument/2006/relationships/diagramQuickStyle" Target="../diagrams/quickStyle2.xml"/><Relationship Id="rId12" Type="http://schemas.openxmlformats.org/officeDocument/2006/relationships/image" Target="../media/image59.png"/><Relationship Id="rId17" Type="http://schemas.openxmlformats.org/officeDocument/2006/relationships/image" Target="../media/image64.svg"/><Relationship Id="rId2" Type="http://schemas.openxmlformats.org/officeDocument/2006/relationships/tags" Target="../tags/tag89.xml"/><Relationship Id="rId16" Type="http://schemas.openxmlformats.org/officeDocument/2006/relationships/image" Target="../media/image63.png"/><Relationship Id="rId1" Type="http://schemas.openxmlformats.org/officeDocument/2006/relationships/tags" Target="../tags/tag88.xml"/><Relationship Id="rId6" Type="http://schemas.openxmlformats.org/officeDocument/2006/relationships/diagramLayout" Target="../diagrams/layout2.xml"/><Relationship Id="rId11" Type="http://schemas.openxmlformats.org/officeDocument/2006/relationships/image" Target="../media/image58.svg"/><Relationship Id="rId5" Type="http://schemas.openxmlformats.org/officeDocument/2006/relationships/diagramData" Target="../diagrams/data2.xml"/><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6.jpeg"/><Relationship Id="rId9" Type="http://schemas.microsoft.com/office/2007/relationships/diagramDrawing" Target="../diagrams/drawing2.xml"/><Relationship Id="rId14" Type="http://schemas.openxmlformats.org/officeDocument/2006/relationships/image" Target="../media/image61.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66.png"/><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68.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1.xml"/><Relationship Id="rId1" Type="http://schemas.openxmlformats.org/officeDocument/2006/relationships/tags" Target="../tags/tag10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chart" Target="../charts/chart1.xml"/><Relationship Id="rId4"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image" Target="../media/image70.png"/><Relationship Id="rId4" Type="http://schemas.openxmlformats.org/officeDocument/2006/relationships/image" Target="../media/image69.em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09.xml"/><Relationship Id="rId1" Type="http://schemas.openxmlformats.org/officeDocument/2006/relationships/tags" Target="../tags/tag10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1.xml"/><Relationship Id="rId1" Type="http://schemas.openxmlformats.org/officeDocument/2006/relationships/tags" Target="../tags/tag110.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71.png"/><Relationship Id="rId4"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72.png"/><Relationship Id="rId4" Type="http://schemas.openxmlformats.org/officeDocument/2006/relationships/notesSlide" Target="../notesSlides/notesSlide3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29.png"/></Relationships>
</file>

<file path=ppt/slides/_rels/slide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chart" Target="../charts/chart2.xml"/><Relationship Id="rId4"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chart" Target="../charts/chart3.xml"/><Relationship Id="rId4"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4.xml"/><Relationship Id="rId5" Type="http://schemas.openxmlformats.org/officeDocument/2006/relationships/notesSlide" Target="../notesSlides/notesSlide31.xml"/><Relationship Id="rId4"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4.xml"/><Relationship Id="rId1" Type="http://schemas.openxmlformats.org/officeDocument/2006/relationships/tags" Target="../tags/tag133.xml"/></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slideLayout" Target="../slideLayouts/slideLayout3.xml"/><Relationship Id="rId7" Type="http://schemas.openxmlformats.org/officeDocument/2006/relationships/image" Target="../media/image32.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notesSlide" Target="../notesSlides/notesSlide3.xml"/><Relationship Id="rId9"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hyperlink" Target="http://www.gfo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289098-7D93-E958-F517-0A986F4D7B3F}"/>
              </a:ext>
            </a:extLst>
          </p:cNvPr>
          <p:cNvSpPr>
            <a:spLocks noGrp="1"/>
          </p:cNvSpPr>
          <p:nvPr>
            <p:ph type="body" sz="quarter" idx="16"/>
          </p:nvPr>
        </p:nvSpPr>
        <p:spPr/>
        <p:txBody>
          <a:bodyPr/>
          <a:lstStyle/>
          <a:p>
            <a:r>
              <a:rPr lang="en-US"/>
              <a:t>SAFEGUARDING PUBLIC FUNDS</a:t>
            </a:r>
          </a:p>
        </p:txBody>
      </p:sp>
      <p:sp>
        <p:nvSpPr>
          <p:cNvPr id="2" name="Text Placeholder 1">
            <a:extLst>
              <a:ext uri="{FF2B5EF4-FFF2-40B4-BE49-F238E27FC236}">
                <a16:creationId xmlns:a16="http://schemas.microsoft.com/office/drawing/2014/main" id="{6CDEF780-D62E-260B-5DDD-F01C1C3ECAC4}"/>
              </a:ext>
            </a:extLst>
          </p:cNvPr>
          <p:cNvSpPr>
            <a:spLocks noGrp="1"/>
          </p:cNvSpPr>
          <p:nvPr>
            <p:ph type="body" sz="quarter" idx="17"/>
          </p:nvPr>
        </p:nvSpPr>
        <p:spPr/>
        <p:txBody>
          <a:bodyPr/>
          <a:lstStyle/>
          <a:p>
            <a:r>
              <a:rPr lang="en-US" b="1"/>
              <a:t>Tom Tight</a:t>
            </a:r>
          </a:p>
        </p:txBody>
      </p:sp>
      <p:sp>
        <p:nvSpPr>
          <p:cNvPr id="4" name="Text Placeholder 3">
            <a:extLst>
              <a:ext uri="{FF2B5EF4-FFF2-40B4-BE49-F238E27FC236}">
                <a16:creationId xmlns:a16="http://schemas.microsoft.com/office/drawing/2014/main" id="{F2C85F0A-843A-2FE5-ACC4-018DB95CB79B}"/>
              </a:ext>
            </a:extLst>
          </p:cNvPr>
          <p:cNvSpPr>
            <a:spLocks noGrp="1"/>
          </p:cNvSpPr>
          <p:nvPr>
            <p:ph type="body" sz="quarter" idx="18"/>
          </p:nvPr>
        </p:nvSpPr>
        <p:spPr/>
        <p:txBody>
          <a:bodyPr/>
          <a:lstStyle/>
          <a:p>
            <a:r>
              <a:rPr lang="en-US"/>
              <a:t>Managing Director </a:t>
            </a:r>
          </a:p>
        </p:txBody>
      </p:sp>
      <p:sp>
        <p:nvSpPr>
          <p:cNvPr id="23" name="Text Placeholder 21">
            <a:extLst>
              <a:ext uri="{FF2B5EF4-FFF2-40B4-BE49-F238E27FC236}">
                <a16:creationId xmlns:a16="http://schemas.microsoft.com/office/drawing/2014/main" id="{E111D247-8AF7-7051-C145-D2C7B0CB1D87}"/>
              </a:ext>
            </a:extLst>
          </p:cNvPr>
          <p:cNvSpPr>
            <a:spLocks noGrp="1"/>
          </p:cNvSpPr>
          <p:nvPr>
            <p:ph type="body" sz="quarter" idx="19"/>
          </p:nvPr>
        </p:nvSpPr>
        <p:spPr/>
        <p:txBody>
          <a:bodyPr/>
          <a:lstStyle/>
          <a:p>
            <a:r>
              <a:rPr lang="en-US"/>
              <a:t>July 23, 2025</a:t>
            </a:r>
          </a:p>
        </p:txBody>
      </p:sp>
      <p:sp>
        <p:nvSpPr>
          <p:cNvPr id="5" name="Text Placeholder 3">
            <a:extLst>
              <a:ext uri="{FF2B5EF4-FFF2-40B4-BE49-F238E27FC236}">
                <a16:creationId xmlns:a16="http://schemas.microsoft.com/office/drawing/2014/main" id="{8C3B7251-20B8-2EAA-3C3A-E6C0744F02C0}"/>
              </a:ext>
            </a:extLst>
          </p:cNvPr>
          <p:cNvSpPr txBox="1">
            <a:spLocks/>
          </p:cNvSpPr>
          <p:nvPr/>
        </p:nvSpPr>
        <p:spPr>
          <a:xfrm>
            <a:off x="410881" y="6261133"/>
            <a:ext cx="7700732" cy="3540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chemeClr val="bg2"/>
              </a:buClr>
              <a:buFont typeface="Arial" panose="020B0604020202020204" pitchFamily="34" charset="0"/>
              <a:buNone/>
              <a:defRPr kumimoji="0" lang="en-US" sz="2000" b="0" i="0" u="none" strike="noStrike" kern="1200" cap="none" spc="0" normalizeH="0" baseline="0" dirty="0">
                <a:ln>
                  <a:noFill/>
                </a:ln>
                <a:solidFill>
                  <a:srgbClr val="FFFFFF"/>
                </a:solidFill>
                <a:effectLst/>
                <a:uLnTx/>
                <a:uFillTx/>
                <a:latin typeface="Arial"/>
                <a:ea typeface="+mn-ea"/>
                <a:cs typeface="+mn-cs"/>
              </a:defRPr>
            </a:lvl1pPr>
            <a:lvl2pPr marL="4572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2pPr>
            <a:lvl3pPr marL="9144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3pPr>
            <a:lvl4pPr marL="1371600" indent="0" algn="l" defTabSz="914400" rtl="0" eaLnBrk="1" latinLnBrk="0" hangingPunct="1">
              <a:lnSpc>
                <a:spcPct val="90000"/>
              </a:lnSpc>
              <a:spcBef>
                <a:spcPts val="500"/>
              </a:spcBef>
              <a:buClr>
                <a:schemeClr val="bg2"/>
              </a:buClr>
              <a:buFont typeface="Arial" panose="020B0604020202020204" pitchFamily="34" charset="0"/>
              <a:buNone/>
              <a:defRPr kumimoji="0" lang="en-GB" sz="1200" b="0" i="0" u="none" strike="noStrike" kern="1200" cap="none" spc="0" normalizeH="0" baseline="0" dirty="0" smtClean="0">
                <a:ln>
                  <a:noFill/>
                </a:ln>
                <a:solidFill>
                  <a:schemeClr val="tx1"/>
                </a:solidFill>
                <a:effectLst/>
                <a:uLnTx/>
                <a:uFillTx/>
                <a:latin typeface="Arial"/>
                <a:ea typeface="+mn-ea"/>
                <a:cs typeface="+mn-cs"/>
              </a:defRPr>
            </a:lvl4pPr>
            <a:lvl5pPr marL="1828800" indent="0" algn="l" defTabSz="914400" rtl="0" eaLnBrk="1" latinLnBrk="0" hangingPunct="1">
              <a:lnSpc>
                <a:spcPct val="90000"/>
              </a:lnSpc>
              <a:spcBef>
                <a:spcPts val="500"/>
              </a:spcBef>
              <a:buClr>
                <a:schemeClr val="bg2"/>
              </a:buClr>
              <a:buFont typeface="Arial" panose="020B0604020202020204" pitchFamily="34" charset="0"/>
              <a:buNone/>
              <a:defRPr kumimoji="0" lang="es-ES_tradnl" sz="1200" b="0" i="0" u="none" strike="noStrike" kern="1200" cap="none" spc="0" normalizeH="0" baseline="0" dirty="0" smtClean="0">
                <a:ln>
                  <a:noFill/>
                </a:ln>
                <a:solidFill>
                  <a:schemeClr val="tx1"/>
                </a:solidFill>
                <a:effectLst/>
                <a:uLnTx/>
                <a:uFillTx/>
                <a:latin typeface="Arial"/>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National Special Districts Association Texas Leadership Forum </a:t>
            </a:r>
          </a:p>
        </p:txBody>
      </p:sp>
      <p:pic>
        <p:nvPicPr>
          <p:cNvPr id="1026" name="Picture 2" descr="National Special Districts Association">
            <a:extLst>
              <a:ext uri="{FF2B5EF4-FFF2-40B4-BE49-F238E27FC236}">
                <a16:creationId xmlns:a16="http://schemas.microsoft.com/office/drawing/2014/main" id="{FBCE9CC5-0996-6A89-B7F6-D51EC602C36A}"/>
              </a:ext>
            </a:extLst>
          </p:cNvPr>
          <p:cNvPicPr>
            <a:picLocks noChangeAspect="1" noChangeArrowheads="1"/>
          </p:cNvPicPr>
          <p:nvPr/>
        </p:nvPicPr>
        <p:blipFill>
          <a:blip r:embed="rId4">
            <a:biLevel thresh="2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325099" y="5980108"/>
            <a:ext cx="1643063" cy="5620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6606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1FFF5-2A98-EADA-B16E-ACB9EB5BC061}"/>
            </a:ext>
          </a:extLst>
        </p:cNvPr>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68A0EED-0EB7-8C49-6EF0-7617FE87AA20}"/>
              </a:ext>
            </a:extLst>
          </p:cNvPr>
          <p:cNvCxnSpPr>
            <a:cxnSpLocks/>
            <a:stCxn id="7" idx="4"/>
            <a:endCxn id="8" idx="0"/>
          </p:cNvCxnSpPr>
          <p:nvPr/>
        </p:nvCxnSpPr>
        <p:spPr>
          <a:xfrm>
            <a:off x="2288213" y="3829790"/>
            <a:ext cx="0" cy="651711"/>
          </a:xfrm>
          <a:prstGeom prst="line">
            <a:avLst/>
          </a:prstGeom>
          <a:ln w="63500" cap="rnd">
            <a:solidFill>
              <a:schemeClr val="accent1">
                <a:lumMod val="40000"/>
                <a:lumOff val="6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B21F58D-9465-6843-66F2-2025A53863F0}"/>
              </a:ext>
            </a:extLst>
          </p:cNvPr>
          <p:cNvSpPr/>
          <p:nvPr/>
        </p:nvSpPr>
        <p:spPr>
          <a:xfrm>
            <a:off x="1199001" y="1651366"/>
            <a:ext cx="2178424" cy="21784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8" name="Oval 7">
            <a:extLst>
              <a:ext uri="{FF2B5EF4-FFF2-40B4-BE49-F238E27FC236}">
                <a16:creationId xmlns:a16="http://schemas.microsoft.com/office/drawing/2014/main" id="{C63C178C-EAB1-7F1B-B965-4D566531FB1B}"/>
              </a:ext>
            </a:extLst>
          </p:cNvPr>
          <p:cNvSpPr/>
          <p:nvPr/>
        </p:nvSpPr>
        <p:spPr>
          <a:xfrm>
            <a:off x="1860830" y="4481501"/>
            <a:ext cx="854767" cy="8547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cxnSp>
        <p:nvCxnSpPr>
          <p:cNvPr id="9" name="Straight Connector 8">
            <a:extLst>
              <a:ext uri="{FF2B5EF4-FFF2-40B4-BE49-F238E27FC236}">
                <a16:creationId xmlns:a16="http://schemas.microsoft.com/office/drawing/2014/main" id="{EEE727BD-CA48-BCA1-D5D0-A640EC1E74A7}"/>
              </a:ext>
            </a:extLst>
          </p:cNvPr>
          <p:cNvCxnSpPr>
            <a:cxnSpLocks/>
            <a:stCxn id="10" idx="4"/>
            <a:endCxn id="11" idx="0"/>
          </p:cNvCxnSpPr>
          <p:nvPr/>
        </p:nvCxnSpPr>
        <p:spPr>
          <a:xfrm>
            <a:off x="4884676" y="3829790"/>
            <a:ext cx="0" cy="651711"/>
          </a:xfrm>
          <a:prstGeom prst="line">
            <a:avLst/>
          </a:prstGeom>
          <a:ln w="63500" cap="rnd">
            <a:solidFill>
              <a:schemeClr val="accent2">
                <a:lumMod val="40000"/>
                <a:lumOff val="6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9737E5B1-A158-A4D3-9FBF-AD46B118D2CE}"/>
              </a:ext>
            </a:extLst>
          </p:cNvPr>
          <p:cNvSpPr/>
          <p:nvPr/>
        </p:nvSpPr>
        <p:spPr>
          <a:xfrm>
            <a:off x="3795464" y="1651366"/>
            <a:ext cx="2178424" cy="21784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1" name="Oval 10">
            <a:extLst>
              <a:ext uri="{FF2B5EF4-FFF2-40B4-BE49-F238E27FC236}">
                <a16:creationId xmlns:a16="http://schemas.microsoft.com/office/drawing/2014/main" id="{EE44FA91-1F52-379F-8FEF-34C888F8445A}"/>
              </a:ext>
            </a:extLst>
          </p:cNvPr>
          <p:cNvSpPr/>
          <p:nvPr/>
        </p:nvSpPr>
        <p:spPr>
          <a:xfrm>
            <a:off x="4457293" y="4481501"/>
            <a:ext cx="854767" cy="854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cxnSp>
        <p:nvCxnSpPr>
          <p:cNvPr id="12" name="Straight Connector 11">
            <a:extLst>
              <a:ext uri="{FF2B5EF4-FFF2-40B4-BE49-F238E27FC236}">
                <a16:creationId xmlns:a16="http://schemas.microsoft.com/office/drawing/2014/main" id="{B7564CCB-07EE-F84D-3AE0-3153F04E685D}"/>
              </a:ext>
            </a:extLst>
          </p:cNvPr>
          <p:cNvCxnSpPr>
            <a:cxnSpLocks/>
            <a:stCxn id="13" idx="4"/>
            <a:endCxn id="14" idx="0"/>
          </p:cNvCxnSpPr>
          <p:nvPr/>
        </p:nvCxnSpPr>
        <p:spPr>
          <a:xfrm>
            <a:off x="7490483" y="3829790"/>
            <a:ext cx="0" cy="651711"/>
          </a:xfrm>
          <a:prstGeom prst="line">
            <a:avLst/>
          </a:prstGeom>
          <a:ln w="63500" cap="rnd">
            <a:solidFill>
              <a:schemeClr val="accent3">
                <a:lumMod val="40000"/>
                <a:lumOff val="6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5C1FD353-A5A9-4401-39AB-7A01720AE045}"/>
              </a:ext>
            </a:extLst>
          </p:cNvPr>
          <p:cNvSpPr/>
          <p:nvPr/>
        </p:nvSpPr>
        <p:spPr>
          <a:xfrm>
            <a:off x="6401271" y="1651366"/>
            <a:ext cx="2178424" cy="21784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4" name="Oval 13">
            <a:extLst>
              <a:ext uri="{FF2B5EF4-FFF2-40B4-BE49-F238E27FC236}">
                <a16:creationId xmlns:a16="http://schemas.microsoft.com/office/drawing/2014/main" id="{EE9F0FE3-329E-5FDB-9E11-5D453203EA6B}"/>
              </a:ext>
            </a:extLst>
          </p:cNvPr>
          <p:cNvSpPr/>
          <p:nvPr/>
        </p:nvSpPr>
        <p:spPr>
          <a:xfrm>
            <a:off x="7063100" y="4481501"/>
            <a:ext cx="854767" cy="854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cxnSp>
        <p:nvCxnSpPr>
          <p:cNvPr id="15" name="Straight Connector 14">
            <a:extLst>
              <a:ext uri="{FF2B5EF4-FFF2-40B4-BE49-F238E27FC236}">
                <a16:creationId xmlns:a16="http://schemas.microsoft.com/office/drawing/2014/main" id="{7732D5A4-6111-9CBB-F3C8-9ADE1DC2CE8D}"/>
              </a:ext>
            </a:extLst>
          </p:cNvPr>
          <p:cNvCxnSpPr>
            <a:cxnSpLocks/>
            <a:stCxn id="16" idx="4"/>
            <a:endCxn id="17" idx="0"/>
          </p:cNvCxnSpPr>
          <p:nvPr/>
        </p:nvCxnSpPr>
        <p:spPr>
          <a:xfrm>
            <a:off x="10096290" y="3829790"/>
            <a:ext cx="0" cy="651711"/>
          </a:xfrm>
          <a:prstGeom prst="line">
            <a:avLst/>
          </a:prstGeom>
          <a:ln w="63500" cap="rnd">
            <a:solidFill>
              <a:schemeClr val="accent4">
                <a:lumMod val="40000"/>
                <a:lumOff val="6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9583F9C8-131B-C403-CA71-CDD57C0A34F6}"/>
              </a:ext>
            </a:extLst>
          </p:cNvPr>
          <p:cNvSpPr/>
          <p:nvPr/>
        </p:nvSpPr>
        <p:spPr>
          <a:xfrm>
            <a:off x="9007078" y="1651366"/>
            <a:ext cx="2178424" cy="2178424"/>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7" name="Oval 16">
            <a:extLst>
              <a:ext uri="{FF2B5EF4-FFF2-40B4-BE49-F238E27FC236}">
                <a16:creationId xmlns:a16="http://schemas.microsoft.com/office/drawing/2014/main" id="{F87CD259-A933-4C80-59DE-9211A8B7F248}"/>
              </a:ext>
            </a:extLst>
          </p:cNvPr>
          <p:cNvSpPr/>
          <p:nvPr/>
        </p:nvSpPr>
        <p:spPr>
          <a:xfrm>
            <a:off x="9668907" y="4481501"/>
            <a:ext cx="854767" cy="854767"/>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18" name="Subtitle 2">
            <a:extLst>
              <a:ext uri="{FF2B5EF4-FFF2-40B4-BE49-F238E27FC236}">
                <a16:creationId xmlns:a16="http://schemas.microsoft.com/office/drawing/2014/main" id="{4B22CDD4-9AA3-4376-B04D-5BECFE857417}"/>
              </a:ext>
            </a:extLst>
          </p:cNvPr>
          <p:cNvSpPr txBox="1">
            <a:spLocks/>
          </p:cNvSpPr>
          <p:nvPr/>
        </p:nvSpPr>
        <p:spPr>
          <a:xfrm>
            <a:off x="1429106" y="2479610"/>
            <a:ext cx="1718212" cy="5219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a:solidFill>
                  <a:schemeClr val="bg1"/>
                </a:solidFill>
                <a:latin typeface="Arial" panose="020B0604020202020204" pitchFamily="34" charset="0"/>
                <a:ea typeface="Lato" panose="020F0502020204030203" pitchFamily="34" charset="0"/>
                <a:cs typeface="Arial" panose="020B0604020202020204" pitchFamily="34" charset="0"/>
              </a:rPr>
              <a:t>Investment Control</a:t>
            </a:r>
          </a:p>
        </p:txBody>
      </p:sp>
      <p:sp>
        <p:nvSpPr>
          <p:cNvPr id="19" name="Subtitle 2">
            <a:extLst>
              <a:ext uri="{FF2B5EF4-FFF2-40B4-BE49-F238E27FC236}">
                <a16:creationId xmlns:a16="http://schemas.microsoft.com/office/drawing/2014/main" id="{5824C043-025B-1930-8F63-F9EB9C1BB776}"/>
              </a:ext>
            </a:extLst>
          </p:cNvPr>
          <p:cNvSpPr txBox="1">
            <a:spLocks/>
          </p:cNvSpPr>
          <p:nvPr/>
        </p:nvSpPr>
        <p:spPr>
          <a:xfrm>
            <a:off x="4025569" y="2479610"/>
            <a:ext cx="1718212" cy="5219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a:solidFill>
                  <a:schemeClr val="bg1"/>
                </a:solidFill>
                <a:latin typeface="Arial" panose="020B0604020202020204" pitchFamily="34" charset="0"/>
                <a:ea typeface="Lato" panose="020F0502020204030203" pitchFamily="34" charset="0"/>
                <a:cs typeface="Arial" panose="020B0604020202020204" pitchFamily="34" charset="0"/>
              </a:rPr>
              <a:t>Investment Parameters</a:t>
            </a:r>
          </a:p>
        </p:txBody>
      </p:sp>
      <p:sp>
        <p:nvSpPr>
          <p:cNvPr id="20" name="Subtitle 2">
            <a:extLst>
              <a:ext uri="{FF2B5EF4-FFF2-40B4-BE49-F238E27FC236}">
                <a16:creationId xmlns:a16="http://schemas.microsoft.com/office/drawing/2014/main" id="{0F7BA0DF-6634-C96B-00F6-D169BE68527A}"/>
              </a:ext>
            </a:extLst>
          </p:cNvPr>
          <p:cNvSpPr txBox="1">
            <a:spLocks/>
          </p:cNvSpPr>
          <p:nvPr/>
        </p:nvSpPr>
        <p:spPr>
          <a:xfrm>
            <a:off x="6631376" y="2479610"/>
            <a:ext cx="1718212" cy="5219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a:solidFill>
                  <a:schemeClr val="bg1"/>
                </a:solidFill>
                <a:latin typeface="Arial" panose="020B0604020202020204" pitchFamily="34" charset="0"/>
                <a:ea typeface="Lato" panose="020F0502020204030203" pitchFamily="34" charset="0"/>
                <a:cs typeface="Arial" panose="020B0604020202020204" pitchFamily="34" charset="0"/>
              </a:rPr>
              <a:t>Periodical Revision</a:t>
            </a:r>
          </a:p>
        </p:txBody>
      </p:sp>
      <p:sp>
        <p:nvSpPr>
          <p:cNvPr id="21" name="Subtitle 2">
            <a:extLst>
              <a:ext uri="{FF2B5EF4-FFF2-40B4-BE49-F238E27FC236}">
                <a16:creationId xmlns:a16="http://schemas.microsoft.com/office/drawing/2014/main" id="{612F1A30-8A7B-739E-6A8D-28BF5DACABEC}"/>
              </a:ext>
            </a:extLst>
          </p:cNvPr>
          <p:cNvSpPr txBox="1">
            <a:spLocks/>
          </p:cNvSpPr>
          <p:nvPr/>
        </p:nvSpPr>
        <p:spPr>
          <a:xfrm>
            <a:off x="9237185" y="2601727"/>
            <a:ext cx="1718212" cy="27770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750"/>
              </a:lnSpc>
            </a:pPr>
            <a:r>
              <a:rPr lang="en-US" sz="2000">
                <a:solidFill>
                  <a:schemeClr val="bg1"/>
                </a:solidFill>
                <a:latin typeface="Arial" panose="020B0604020202020204" pitchFamily="34" charset="0"/>
                <a:ea typeface="Lato" panose="020F0502020204030203" pitchFamily="34" charset="0"/>
                <a:cs typeface="Arial" panose="020B0604020202020204" pitchFamily="34" charset="0"/>
              </a:rPr>
              <a:t>Look to Peers</a:t>
            </a:r>
          </a:p>
        </p:txBody>
      </p:sp>
      <p:sp>
        <p:nvSpPr>
          <p:cNvPr id="22" name="TextBox 21">
            <a:extLst>
              <a:ext uri="{FF2B5EF4-FFF2-40B4-BE49-F238E27FC236}">
                <a16:creationId xmlns:a16="http://schemas.microsoft.com/office/drawing/2014/main" id="{90905632-AB4E-979F-D676-00D7DA048DA8}"/>
              </a:ext>
            </a:extLst>
          </p:cNvPr>
          <p:cNvSpPr txBox="1"/>
          <p:nvPr/>
        </p:nvSpPr>
        <p:spPr>
          <a:xfrm>
            <a:off x="2054014" y="4631885"/>
            <a:ext cx="468398" cy="553998"/>
          </a:xfrm>
          <a:prstGeom prst="rect">
            <a:avLst/>
          </a:prstGeom>
          <a:noFill/>
        </p:spPr>
        <p:txBody>
          <a:bodyPr wrap="none" rtlCol="0" anchor="ctr">
            <a:spAutoFit/>
          </a:bodyPr>
          <a:lstStyle/>
          <a:p>
            <a:pPr algn="ctr"/>
            <a:r>
              <a:rPr lang="en-US" sz="3000" b="1">
                <a:solidFill>
                  <a:schemeClr val="bg1"/>
                </a:solidFill>
                <a:latin typeface="Poppins" pitchFamily="2" charset="77"/>
                <a:cs typeface="Poppins" pitchFamily="2" charset="77"/>
              </a:rPr>
              <a:t>A</a:t>
            </a:r>
          </a:p>
        </p:txBody>
      </p:sp>
      <p:sp>
        <p:nvSpPr>
          <p:cNvPr id="23" name="TextBox 22">
            <a:extLst>
              <a:ext uri="{FF2B5EF4-FFF2-40B4-BE49-F238E27FC236}">
                <a16:creationId xmlns:a16="http://schemas.microsoft.com/office/drawing/2014/main" id="{E272F7CF-77DE-3D1A-F63A-2B35E453F770}"/>
              </a:ext>
            </a:extLst>
          </p:cNvPr>
          <p:cNvSpPr txBox="1"/>
          <p:nvPr/>
        </p:nvSpPr>
        <p:spPr>
          <a:xfrm>
            <a:off x="4665705" y="4631885"/>
            <a:ext cx="437940" cy="553998"/>
          </a:xfrm>
          <a:prstGeom prst="rect">
            <a:avLst/>
          </a:prstGeom>
          <a:noFill/>
        </p:spPr>
        <p:txBody>
          <a:bodyPr wrap="none" rtlCol="0" anchor="ctr">
            <a:spAutoFit/>
          </a:bodyPr>
          <a:lstStyle/>
          <a:p>
            <a:pPr algn="ctr"/>
            <a:r>
              <a:rPr lang="en-US" sz="3000" b="1">
                <a:solidFill>
                  <a:schemeClr val="bg1"/>
                </a:solidFill>
                <a:latin typeface="Poppins" pitchFamily="2" charset="77"/>
                <a:cs typeface="Poppins" pitchFamily="2" charset="77"/>
              </a:rPr>
              <a:t>B</a:t>
            </a:r>
          </a:p>
        </p:txBody>
      </p:sp>
      <p:sp>
        <p:nvSpPr>
          <p:cNvPr id="24" name="TextBox 23">
            <a:extLst>
              <a:ext uri="{FF2B5EF4-FFF2-40B4-BE49-F238E27FC236}">
                <a16:creationId xmlns:a16="http://schemas.microsoft.com/office/drawing/2014/main" id="{F3A183B1-2AA9-5D8A-1FAE-3BAF1F77D748}"/>
              </a:ext>
            </a:extLst>
          </p:cNvPr>
          <p:cNvSpPr txBox="1"/>
          <p:nvPr/>
        </p:nvSpPr>
        <p:spPr>
          <a:xfrm>
            <a:off x="7251475" y="4631885"/>
            <a:ext cx="478016" cy="553998"/>
          </a:xfrm>
          <a:prstGeom prst="rect">
            <a:avLst/>
          </a:prstGeom>
          <a:noFill/>
        </p:spPr>
        <p:txBody>
          <a:bodyPr wrap="none" rtlCol="0" anchor="ctr">
            <a:spAutoFit/>
          </a:bodyPr>
          <a:lstStyle/>
          <a:p>
            <a:pPr algn="ctr"/>
            <a:r>
              <a:rPr lang="en-US" sz="3000" b="1">
                <a:solidFill>
                  <a:schemeClr val="bg1"/>
                </a:solidFill>
                <a:latin typeface="Poppins" pitchFamily="2" charset="77"/>
                <a:cs typeface="Poppins" pitchFamily="2" charset="77"/>
              </a:rPr>
              <a:t>C</a:t>
            </a:r>
          </a:p>
        </p:txBody>
      </p:sp>
      <p:sp>
        <p:nvSpPr>
          <p:cNvPr id="25" name="TextBox 24">
            <a:extLst>
              <a:ext uri="{FF2B5EF4-FFF2-40B4-BE49-F238E27FC236}">
                <a16:creationId xmlns:a16="http://schemas.microsoft.com/office/drawing/2014/main" id="{15A25534-2BAA-4087-1F75-B3DE9BDAD662}"/>
              </a:ext>
            </a:extLst>
          </p:cNvPr>
          <p:cNvSpPr txBox="1"/>
          <p:nvPr/>
        </p:nvSpPr>
        <p:spPr>
          <a:xfrm>
            <a:off x="9864498" y="4631885"/>
            <a:ext cx="463588" cy="553998"/>
          </a:xfrm>
          <a:prstGeom prst="rect">
            <a:avLst/>
          </a:prstGeom>
          <a:noFill/>
        </p:spPr>
        <p:txBody>
          <a:bodyPr wrap="none" rtlCol="0" anchor="ctr">
            <a:spAutoFit/>
          </a:bodyPr>
          <a:lstStyle/>
          <a:p>
            <a:pPr algn="ctr"/>
            <a:r>
              <a:rPr lang="en-US" sz="3000" b="1">
                <a:solidFill>
                  <a:schemeClr val="bg1"/>
                </a:solidFill>
                <a:latin typeface="Poppins" pitchFamily="2" charset="77"/>
                <a:cs typeface="Poppins" pitchFamily="2" charset="77"/>
              </a:rPr>
              <a:t>D</a:t>
            </a:r>
          </a:p>
        </p:txBody>
      </p:sp>
      <p:sp>
        <p:nvSpPr>
          <p:cNvPr id="2" name="Title 1">
            <a:extLst>
              <a:ext uri="{FF2B5EF4-FFF2-40B4-BE49-F238E27FC236}">
                <a16:creationId xmlns:a16="http://schemas.microsoft.com/office/drawing/2014/main" id="{40AC8769-3510-6195-FC26-2864D9B2E842}"/>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5" name="Slide Number Placeholder 4">
            <a:extLst>
              <a:ext uri="{FF2B5EF4-FFF2-40B4-BE49-F238E27FC236}">
                <a16:creationId xmlns:a16="http://schemas.microsoft.com/office/drawing/2014/main" id="{B9D87ED3-1BEF-17C3-4AB4-AC6B258B14F4}"/>
              </a:ext>
            </a:extLst>
          </p:cNvPr>
          <p:cNvSpPr>
            <a:spLocks noGrp="1"/>
          </p:cNvSpPr>
          <p:nvPr>
            <p:ph type="sldNum" sz="quarter" idx="4"/>
          </p:nvPr>
        </p:nvSpPr>
        <p:spPr/>
        <p:txBody>
          <a:bodyPr/>
          <a:lstStyle/>
          <a:p>
            <a:fld id="{5FE82902-ECBF-483F-8390-43E8C5ADA234}" type="slidenum">
              <a:rPr lang="en-US" smtClean="0"/>
              <a:pPr/>
              <a:t>10</a:t>
            </a:fld>
            <a:endParaRPr lang="en-US"/>
          </a:p>
        </p:txBody>
      </p:sp>
      <p:sp>
        <p:nvSpPr>
          <p:cNvPr id="4" name="TextBox 3">
            <a:extLst>
              <a:ext uri="{FF2B5EF4-FFF2-40B4-BE49-F238E27FC236}">
                <a16:creationId xmlns:a16="http://schemas.microsoft.com/office/drawing/2014/main" id="{BAC64DE0-E36D-8D9A-C2C3-9AF359FC6415}"/>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3365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3" grpId="0" animBg="1"/>
      <p:bldP spid="14" grpId="0" animBg="1"/>
      <p:bldP spid="16" grpId="0" animBg="1"/>
      <p:bldP spid="17" grpId="0" animBg="1"/>
      <p:bldP spid="18" grpId="0"/>
      <p:bldP spid="19" grpId="0"/>
      <p:bldP spid="20" grpId="0"/>
      <p:bldP spid="21" grpId="0"/>
      <p:bldP spid="22" grpId="0"/>
      <p:bldP spid="23"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91AA4-D5AA-D25D-E33F-2A35EFA5BA02}"/>
            </a:ext>
          </a:extLst>
        </p:cNvPr>
        <p:cNvGrpSpPr/>
        <p:nvPr/>
      </p:nvGrpSpPr>
      <p:grpSpPr>
        <a:xfrm>
          <a:off x="0" y="0"/>
          <a:ext cx="0" cy="0"/>
          <a:chOff x="0" y="0"/>
          <a:chExt cx="0" cy="0"/>
        </a:xfrm>
      </p:grpSpPr>
      <p:sp>
        <p:nvSpPr>
          <p:cNvPr id="3" name="2902a453-1ec8-4cdc-9085-85c242ea0f6d">
            <a:extLst>
              <a:ext uri="{FF2B5EF4-FFF2-40B4-BE49-F238E27FC236}">
                <a16:creationId xmlns:a16="http://schemas.microsoft.com/office/drawing/2014/main" id="{04CB2503-C790-15E6-3D9C-177BC16E5DFC}"/>
              </a:ext>
            </a:extLst>
          </p:cNvPr>
          <p:cNvSpPr txBox="1"/>
          <p:nvPr>
            <p:custDataLst>
              <p:tags r:id="rId2"/>
            </p:custDataLst>
          </p:nvPr>
        </p:nvSpPr>
        <p:spPr>
          <a:xfrm>
            <a:off x="2059921" y="980465"/>
            <a:ext cx="7319948" cy="530915"/>
          </a:xfrm>
          <a:prstGeom prst="rect">
            <a:avLst/>
          </a:prstGeom>
          <a:noFill/>
        </p:spPr>
        <p:txBody>
          <a:bodyPr vert="horz" wrap="square" rtlCol="0">
            <a:spAutoFit/>
          </a:bodyPr>
          <a:lstStyle/>
          <a:p>
            <a:endParaRPr lang="en-US" kern="1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sz="1050" kern="100">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960F2E4D-8388-2196-DEA4-1F526F18CF7A}"/>
              </a:ext>
            </a:extLst>
          </p:cNvPr>
          <p:cNvSpPr txBox="1"/>
          <p:nvPr/>
        </p:nvSpPr>
        <p:spPr>
          <a:xfrm>
            <a:off x="1408787" y="738180"/>
            <a:ext cx="9374427" cy="646331"/>
          </a:xfrm>
          <a:prstGeom prst="rect">
            <a:avLst/>
          </a:prstGeom>
          <a:noFill/>
        </p:spPr>
        <p:txBody>
          <a:bodyPr wrap="square">
            <a:spAutoFit/>
          </a:bodyPr>
          <a:lstStyle/>
          <a:p>
            <a:pPr algn="ctr"/>
            <a:r>
              <a:rPr lang="en-US" b="1" kern="100">
                <a:latin typeface="Arial" panose="020B0604020202020204" pitchFamily="34" charset="0"/>
                <a:ea typeface="Calibri" panose="020F0502020204030204" pitchFamily="34" charset="0"/>
                <a:cs typeface="Arial" panose="020B0604020202020204" pitchFamily="34" charset="0"/>
              </a:rPr>
              <a:t>Written investment policies must address the following 15 points </a:t>
            </a:r>
          </a:p>
          <a:p>
            <a:pPr algn="ctr"/>
            <a:r>
              <a:rPr lang="en-US" kern="100">
                <a:latin typeface="Arial" panose="020B0604020202020204" pitchFamily="34" charset="0"/>
                <a:ea typeface="Calibri" panose="020F0502020204030204" pitchFamily="34" charset="0"/>
                <a:cs typeface="Arial" panose="020B0604020202020204" pitchFamily="34" charset="0"/>
              </a:rPr>
              <a:t>adopted by the Government Body (e.g. Ordinance, and/or Resolution)</a:t>
            </a:r>
          </a:p>
        </p:txBody>
      </p:sp>
      <p:grpSp>
        <p:nvGrpSpPr>
          <p:cNvPr id="51" name="Group 50">
            <a:extLst>
              <a:ext uri="{FF2B5EF4-FFF2-40B4-BE49-F238E27FC236}">
                <a16:creationId xmlns:a16="http://schemas.microsoft.com/office/drawing/2014/main" id="{9B0A4132-38FC-8178-D218-F384355FC3CF}"/>
              </a:ext>
            </a:extLst>
          </p:cNvPr>
          <p:cNvGrpSpPr/>
          <p:nvPr/>
        </p:nvGrpSpPr>
        <p:grpSpPr>
          <a:xfrm>
            <a:off x="1429673" y="1420344"/>
            <a:ext cx="9332654" cy="4874562"/>
            <a:chOff x="1487396" y="1501329"/>
            <a:chExt cx="9332654" cy="4874562"/>
          </a:xfrm>
        </p:grpSpPr>
        <p:sp>
          <p:nvSpPr>
            <p:cNvPr id="8" name="Shape 32398">
              <a:extLst>
                <a:ext uri="{FF2B5EF4-FFF2-40B4-BE49-F238E27FC236}">
                  <a16:creationId xmlns:a16="http://schemas.microsoft.com/office/drawing/2014/main" id="{48232209-51DF-B0F5-5DCE-3EF40F7D3AEA}"/>
                </a:ext>
              </a:extLst>
            </p:cNvPr>
            <p:cNvSpPr/>
            <p:nvPr/>
          </p:nvSpPr>
          <p:spPr>
            <a:xfrm>
              <a:off x="3408863" y="1506044"/>
              <a:ext cx="1339454" cy="1339455"/>
            </a:xfrm>
            <a:prstGeom prst="ellipse">
              <a:avLst/>
            </a:prstGeom>
            <a:solidFill>
              <a:srgbClr val="3F81CF"/>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9" name="Shape 32399">
              <a:extLst>
                <a:ext uri="{FF2B5EF4-FFF2-40B4-BE49-F238E27FC236}">
                  <a16:creationId xmlns:a16="http://schemas.microsoft.com/office/drawing/2014/main" id="{04B9C648-46BD-4981-42C1-E3447F34F8D7}"/>
                </a:ext>
              </a:extLst>
            </p:cNvPr>
            <p:cNvSpPr/>
            <p:nvPr/>
          </p:nvSpPr>
          <p:spPr>
            <a:xfrm>
              <a:off x="5431440" y="1506044"/>
              <a:ext cx="1339454" cy="1339455"/>
            </a:xfrm>
            <a:prstGeom prst="ellipse">
              <a:avLst/>
            </a:prstGeom>
            <a:solidFill>
              <a:schemeClr val="accent3"/>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1" name="Shape 32400">
              <a:extLst>
                <a:ext uri="{FF2B5EF4-FFF2-40B4-BE49-F238E27FC236}">
                  <a16:creationId xmlns:a16="http://schemas.microsoft.com/office/drawing/2014/main" id="{36F9064F-F705-ABF0-A003-514477054B5D}"/>
                </a:ext>
              </a:extLst>
            </p:cNvPr>
            <p:cNvSpPr/>
            <p:nvPr/>
          </p:nvSpPr>
          <p:spPr>
            <a:xfrm>
              <a:off x="7454017" y="1506044"/>
              <a:ext cx="1339454" cy="1339455"/>
            </a:xfrm>
            <a:prstGeom prst="ellipse">
              <a:avLst/>
            </a:prstGeom>
            <a:solidFill>
              <a:srgbClr val="00E7FF"/>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2" name="Shape 32401">
              <a:extLst>
                <a:ext uri="{FF2B5EF4-FFF2-40B4-BE49-F238E27FC236}">
                  <a16:creationId xmlns:a16="http://schemas.microsoft.com/office/drawing/2014/main" id="{DE2F0A61-D806-AC22-46FE-FB661235FFA8}"/>
                </a:ext>
              </a:extLst>
            </p:cNvPr>
            <p:cNvSpPr/>
            <p:nvPr/>
          </p:nvSpPr>
          <p:spPr>
            <a:xfrm>
              <a:off x="9476593" y="1506044"/>
              <a:ext cx="1339454" cy="1339455"/>
            </a:xfrm>
            <a:prstGeom prst="ellipse">
              <a:avLst/>
            </a:prstGeom>
            <a:solidFill>
              <a:srgbClr val="51C3E9"/>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3" name="Shape 32403">
              <a:extLst>
                <a:ext uri="{FF2B5EF4-FFF2-40B4-BE49-F238E27FC236}">
                  <a16:creationId xmlns:a16="http://schemas.microsoft.com/office/drawing/2014/main" id="{B8BF5888-9E20-4C90-E5BF-7354CFFF776A}"/>
                </a:ext>
              </a:extLst>
            </p:cNvPr>
            <p:cNvSpPr/>
            <p:nvPr/>
          </p:nvSpPr>
          <p:spPr>
            <a:xfrm>
              <a:off x="1487396" y="1501329"/>
              <a:ext cx="1344168" cy="1344168"/>
            </a:xfrm>
            <a:prstGeom prst="ellipse">
              <a:avLst/>
            </a:prstGeom>
            <a:solidFill>
              <a:schemeClr val="accent1"/>
            </a:solidFill>
            <a:ln w="12700" cap="flat">
              <a:noFill/>
              <a:miter lim="400000"/>
            </a:ln>
            <a:effectLst/>
          </p:spPr>
          <p:txBody>
            <a:bodyPr wrap="square" lIns="0" tIns="0" rIns="0" bIns="0" numCol="1" anchor="t">
              <a:noAutofit/>
            </a:bodyPr>
            <a:lstStyle/>
            <a:p>
              <a:endParaRPr sz="2532">
                <a:latin typeface="Arial" panose="020B0604020202020204" pitchFamily="34" charset="0"/>
                <a:cs typeface="Arial" panose="020B0604020202020204" pitchFamily="34" charset="0"/>
              </a:endParaRPr>
            </a:p>
          </p:txBody>
        </p:sp>
        <p:sp>
          <p:nvSpPr>
            <p:cNvPr id="14" name="Shape 32407">
              <a:extLst>
                <a:ext uri="{FF2B5EF4-FFF2-40B4-BE49-F238E27FC236}">
                  <a16:creationId xmlns:a16="http://schemas.microsoft.com/office/drawing/2014/main" id="{05850585-5C42-9EED-5A2C-D1EE81D21015}"/>
                </a:ext>
              </a:extLst>
            </p:cNvPr>
            <p:cNvSpPr/>
            <p:nvPr/>
          </p:nvSpPr>
          <p:spPr>
            <a:xfrm>
              <a:off x="3408863" y="5036438"/>
              <a:ext cx="1339454" cy="1339453"/>
            </a:xfrm>
            <a:prstGeom prst="ellipse">
              <a:avLst/>
            </a:prstGeom>
            <a:solidFill>
              <a:schemeClr val="accent2"/>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5" name="Shape 32408">
              <a:extLst>
                <a:ext uri="{FF2B5EF4-FFF2-40B4-BE49-F238E27FC236}">
                  <a16:creationId xmlns:a16="http://schemas.microsoft.com/office/drawing/2014/main" id="{2493A40A-23E5-F847-85D7-2D43863002D2}"/>
                </a:ext>
              </a:extLst>
            </p:cNvPr>
            <p:cNvSpPr/>
            <p:nvPr/>
          </p:nvSpPr>
          <p:spPr>
            <a:xfrm>
              <a:off x="5431440" y="5036438"/>
              <a:ext cx="1339454" cy="1339453"/>
            </a:xfrm>
            <a:prstGeom prst="ellipse">
              <a:avLst/>
            </a:prstGeom>
            <a:solidFill>
              <a:schemeClr val="accent3"/>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6" name="Shape 32409">
              <a:extLst>
                <a:ext uri="{FF2B5EF4-FFF2-40B4-BE49-F238E27FC236}">
                  <a16:creationId xmlns:a16="http://schemas.microsoft.com/office/drawing/2014/main" id="{CD9D0BFA-B31F-4A0F-8150-5A72EC5CE8C9}"/>
                </a:ext>
              </a:extLst>
            </p:cNvPr>
            <p:cNvSpPr/>
            <p:nvPr/>
          </p:nvSpPr>
          <p:spPr>
            <a:xfrm>
              <a:off x="7454017" y="5036438"/>
              <a:ext cx="1339454" cy="1339453"/>
            </a:xfrm>
            <a:prstGeom prst="ellipse">
              <a:avLst/>
            </a:prstGeom>
            <a:solidFill>
              <a:srgbClr val="00E7FF"/>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7" name="Shape 32410">
              <a:extLst>
                <a:ext uri="{FF2B5EF4-FFF2-40B4-BE49-F238E27FC236}">
                  <a16:creationId xmlns:a16="http://schemas.microsoft.com/office/drawing/2014/main" id="{662F17ED-6261-BA52-1CE1-E8A7D890754C}"/>
                </a:ext>
              </a:extLst>
            </p:cNvPr>
            <p:cNvSpPr/>
            <p:nvPr/>
          </p:nvSpPr>
          <p:spPr>
            <a:xfrm>
              <a:off x="9476593" y="5036438"/>
              <a:ext cx="1339454" cy="1339453"/>
            </a:xfrm>
            <a:prstGeom prst="ellipse">
              <a:avLst/>
            </a:prstGeom>
            <a:solidFill>
              <a:srgbClr val="51C3E9"/>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18" name="Shape 32412">
              <a:extLst>
                <a:ext uri="{FF2B5EF4-FFF2-40B4-BE49-F238E27FC236}">
                  <a16:creationId xmlns:a16="http://schemas.microsoft.com/office/drawing/2014/main" id="{299020C9-62DD-0850-CF2D-E16F67DCC1A7}"/>
                </a:ext>
              </a:extLst>
            </p:cNvPr>
            <p:cNvSpPr/>
            <p:nvPr/>
          </p:nvSpPr>
          <p:spPr>
            <a:xfrm>
              <a:off x="1487396" y="5031723"/>
              <a:ext cx="1344168" cy="1344168"/>
            </a:xfrm>
            <a:prstGeom prst="ellipse">
              <a:avLst/>
            </a:prstGeom>
            <a:solidFill>
              <a:schemeClr val="accent1"/>
            </a:solidFill>
            <a:ln w="12700" cap="flat">
              <a:noFill/>
              <a:miter lim="400000"/>
            </a:ln>
            <a:effectLst/>
          </p:spPr>
          <p:txBody>
            <a:bodyPr wrap="square" lIns="0" tIns="0" rIns="0" bIns="0" numCol="1" anchor="t">
              <a:noAutofit/>
            </a:bodyPr>
            <a:lstStyle/>
            <a:p>
              <a:endParaRPr sz="2532">
                <a:latin typeface="Arial" panose="020B0604020202020204" pitchFamily="34" charset="0"/>
                <a:cs typeface="Arial" panose="020B0604020202020204" pitchFamily="34" charset="0"/>
              </a:endParaRPr>
            </a:p>
          </p:txBody>
        </p:sp>
        <p:sp>
          <p:nvSpPr>
            <p:cNvPr id="19" name="Shape 32416">
              <a:extLst>
                <a:ext uri="{FF2B5EF4-FFF2-40B4-BE49-F238E27FC236}">
                  <a16:creationId xmlns:a16="http://schemas.microsoft.com/office/drawing/2014/main" id="{815F36E9-AEF7-3415-FB55-6F3B66F0D017}"/>
                </a:ext>
              </a:extLst>
            </p:cNvPr>
            <p:cNvSpPr/>
            <p:nvPr/>
          </p:nvSpPr>
          <p:spPr>
            <a:xfrm>
              <a:off x="3408863" y="3271242"/>
              <a:ext cx="1339454" cy="1339453"/>
            </a:xfrm>
            <a:prstGeom prst="ellipse">
              <a:avLst/>
            </a:prstGeom>
            <a:solidFill>
              <a:schemeClr val="accent2"/>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20" name="Shape 32417">
              <a:extLst>
                <a:ext uri="{FF2B5EF4-FFF2-40B4-BE49-F238E27FC236}">
                  <a16:creationId xmlns:a16="http://schemas.microsoft.com/office/drawing/2014/main" id="{A5BCC350-B808-9788-7A79-2E4590C57ADC}"/>
                </a:ext>
              </a:extLst>
            </p:cNvPr>
            <p:cNvSpPr/>
            <p:nvPr/>
          </p:nvSpPr>
          <p:spPr>
            <a:xfrm>
              <a:off x="5431440" y="3271242"/>
              <a:ext cx="1339454" cy="1339453"/>
            </a:xfrm>
            <a:prstGeom prst="ellipse">
              <a:avLst/>
            </a:prstGeom>
            <a:solidFill>
              <a:schemeClr val="accent3"/>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21" name="Shape 32418">
              <a:extLst>
                <a:ext uri="{FF2B5EF4-FFF2-40B4-BE49-F238E27FC236}">
                  <a16:creationId xmlns:a16="http://schemas.microsoft.com/office/drawing/2014/main" id="{1EFD449B-47CA-E4AE-D5C7-0FC28511E2C8}"/>
                </a:ext>
              </a:extLst>
            </p:cNvPr>
            <p:cNvSpPr/>
            <p:nvPr/>
          </p:nvSpPr>
          <p:spPr>
            <a:xfrm>
              <a:off x="7454017" y="3271242"/>
              <a:ext cx="1339454" cy="1339453"/>
            </a:xfrm>
            <a:prstGeom prst="ellipse">
              <a:avLst/>
            </a:prstGeom>
            <a:solidFill>
              <a:srgbClr val="00E7FF"/>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22" name="Shape 32419">
              <a:extLst>
                <a:ext uri="{FF2B5EF4-FFF2-40B4-BE49-F238E27FC236}">
                  <a16:creationId xmlns:a16="http://schemas.microsoft.com/office/drawing/2014/main" id="{643C8221-AE2D-B331-5CF6-9BD9BD840095}"/>
                </a:ext>
              </a:extLst>
            </p:cNvPr>
            <p:cNvSpPr/>
            <p:nvPr/>
          </p:nvSpPr>
          <p:spPr>
            <a:xfrm>
              <a:off x="9476593" y="3271242"/>
              <a:ext cx="1339454" cy="1339453"/>
            </a:xfrm>
            <a:prstGeom prst="ellipse">
              <a:avLst/>
            </a:prstGeom>
            <a:solidFill>
              <a:srgbClr val="51C3E9"/>
            </a:solidFill>
            <a:ln w="38100" cap="flat">
              <a:no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10000"/>
                </a:lnSpc>
                <a:spcBef>
                  <a:spcPts val="3000"/>
                </a:spcBef>
                <a:defRPr sz="2000">
                  <a:solidFill>
                    <a:srgbClr val="4C4C4C"/>
                  </a:solidFill>
                  <a:latin typeface="Helvetica Neue Light"/>
                  <a:ea typeface="Helvetica Neue Light"/>
                  <a:cs typeface="Helvetica Neue Light"/>
                  <a:sym typeface="Helvetica Neue Light"/>
                </a:defRPr>
              </a:lvl1pPr>
            </a:lstStyle>
            <a:p>
              <a:endParaRPr sz="1407">
                <a:latin typeface="Arial" panose="020B0604020202020204" pitchFamily="34" charset="0"/>
                <a:ea typeface="Lato Light" panose="020F0502020204030203" pitchFamily="34" charset="0"/>
                <a:cs typeface="Arial" panose="020B0604020202020204" pitchFamily="34" charset="0"/>
              </a:endParaRPr>
            </a:p>
          </p:txBody>
        </p:sp>
        <p:sp>
          <p:nvSpPr>
            <p:cNvPr id="23" name="Shape 32421">
              <a:extLst>
                <a:ext uri="{FF2B5EF4-FFF2-40B4-BE49-F238E27FC236}">
                  <a16:creationId xmlns:a16="http://schemas.microsoft.com/office/drawing/2014/main" id="{3CA0643F-78A2-C3E9-5507-88C17735E115}"/>
                </a:ext>
              </a:extLst>
            </p:cNvPr>
            <p:cNvSpPr/>
            <p:nvPr/>
          </p:nvSpPr>
          <p:spPr>
            <a:xfrm>
              <a:off x="1487396" y="3266527"/>
              <a:ext cx="1344168" cy="1344168"/>
            </a:xfrm>
            <a:prstGeom prst="ellipse">
              <a:avLst/>
            </a:prstGeom>
            <a:solidFill>
              <a:schemeClr val="accent1"/>
            </a:solidFill>
            <a:ln w="12700" cap="flat">
              <a:noFill/>
              <a:miter lim="400000"/>
            </a:ln>
            <a:effectLst/>
          </p:spPr>
          <p:txBody>
            <a:bodyPr wrap="square" lIns="0" tIns="0" rIns="0" bIns="0" numCol="1" anchor="t">
              <a:noAutofit/>
            </a:bodyPr>
            <a:lstStyle/>
            <a:p>
              <a:endParaRPr sz="2532">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DCECC1A-4374-A3A5-D136-F4AD67472B41}"/>
                </a:ext>
              </a:extLst>
            </p:cNvPr>
            <p:cNvSpPr txBox="1"/>
            <p:nvPr/>
          </p:nvSpPr>
          <p:spPr>
            <a:xfrm>
              <a:off x="1618304" y="2037272"/>
              <a:ext cx="1082351" cy="276999"/>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Scope</a:t>
              </a:r>
            </a:p>
          </p:txBody>
        </p:sp>
        <p:sp>
          <p:nvSpPr>
            <p:cNvPr id="37" name="TextBox 36">
              <a:extLst>
                <a:ext uri="{FF2B5EF4-FFF2-40B4-BE49-F238E27FC236}">
                  <a16:creationId xmlns:a16="http://schemas.microsoft.com/office/drawing/2014/main" id="{847E6989-2C1D-EF26-5B80-DED20BCCAD47}"/>
                </a:ext>
              </a:extLst>
            </p:cNvPr>
            <p:cNvSpPr txBox="1"/>
            <p:nvPr/>
          </p:nvSpPr>
          <p:spPr>
            <a:xfrm>
              <a:off x="3535057" y="1942580"/>
              <a:ext cx="1082351"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Investment</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Objectives</a:t>
              </a:r>
            </a:p>
          </p:txBody>
        </p:sp>
        <p:sp>
          <p:nvSpPr>
            <p:cNvPr id="38" name="TextBox 37">
              <a:extLst>
                <a:ext uri="{FF2B5EF4-FFF2-40B4-BE49-F238E27FC236}">
                  <a16:creationId xmlns:a16="http://schemas.microsoft.com/office/drawing/2014/main" id="{C802543D-0908-DF26-A6C8-375EBE21202D}"/>
                </a:ext>
              </a:extLst>
            </p:cNvPr>
            <p:cNvSpPr txBox="1"/>
            <p:nvPr/>
          </p:nvSpPr>
          <p:spPr>
            <a:xfrm>
              <a:off x="5509291" y="1944939"/>
              <a:ext cx="1183751"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Performance</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Measures</a:t>
              </a:r>
            </a:p>
          </p:txBody>
        </p:sp>
        <p:sp>
          <p:nvSpPr>
            <p:cNvPr id="39" name="TextBox 38">
              <a:extLst>
                <a:ext uri="{FF2B5EF4-FFF2-40B4-BE49-F238E27FC236}">
                  <a16:creationId xmlns:a16="http://schemas.microsoft.com/office/drawing/2014/main" id="{8B22C290-3AA8-A564-3ED7-ECCE2C2F4D50}"/>
                </a:ext>
              </a:extLst>
            </p:cNvPr>
            <p:cNvSpPr txBox="1"/>
            <p:nvPr/>
          </p:nvSpPr>
          <p:spPr>
            <a:xfrm>
              <a:off x="7538360" y="1852606"/>
              <a:ext cx="1183751" cy="646331"/>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Prudence &amp;</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Ethical</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Standards</a:t>
              </a:r>
            </a:p>
          </p:txBody>
        </p:sp>
        <p:sp>
          <p:nvSpPr>
            <p:cNvPr id="40" name="TextBox 39">
              <a:extLst>
                <a:ext uri="{FF2B5EF4-FFF2-40B4-BE49-F238E27FC236}">
                  <a16:creationId xmlns:a16="http://schemas.microsoft.com/office/drawing/2014/main" id="{CE23FB1D-E073-EFE2-76E0-CDA0A2E7A0B3}"/>
                </a:ext>
              </a:extLst>
            </p:cNvPr>
            <p:cNvSpPr txBox="1"/>
            <p:nvPr/>
          </p:nvSpPr>
          <p:spPr>
            <a:xfrm>
              <a:off x="9567839" y="1981961"/>
              <a:ext cx="1183751"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Authorized Investments</a:t>
              </a:r>
            </a:p>
          </p:txBody>
        </p:sp>
        <p:sp>
          <p:nvSpPr>
            <p:cNvPr id="41" name="TextBox 40">
              <a:extLst>
                <a:ext uri="{FF2B5EF4-FFF2-40B4-BE49-F238E27FC236}">
                  <a16:creationId xmlns:a16="http://schemas.microsoft.com/office/drawing/2014/main" id="{DA8152AB-59C6-9E6D-B71D-DEB8A22C073B}"/>
                </a:ext>
              </a:extLst>
            </p:cNvPr>
            <p:cNvSpPr txBox="1"/>
            <p:nvPr/>
          </p:nvSpPr>
          <p:spPr>
            <a:xfrm>
              <a:off x="1515438" y="3615445"/>
              <a:ext cx="1256575" cy="646331"/>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Maturity &amp; Liquidation</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Requirements</a:t>
              </a:r>
            </a:p>
          </p:txBody>
        </p:sp>
        <p:sp>
          <p:nvSpPr>
            <p:cNvPr id="42" name="TextBox 41">
              <a:extLst>
                <a:ext uri="{FF2B5EF4-FFF2-40B4-BE49-F238E27FC236}">
                  <a16:creationId xmlns:a16="http://schemas.microsoft.com/office/drawing/2014/main" id="{65DC4A0B-C52F-92F6-7A7E-AF85620F9B00}"/>
                </a:ext>
              </a:extLst>
            </p:cNvPr>
            <p:cNvSpPr txBox="1"/>
            <p:nvPr/>
          </p:nvSpPr>
          <p:spPr>
            <a:xfrm>
              <a:off x="9499377" y="3615444"/>
              <a:ext cx="1320673" cy="646331"/>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Third-Party</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Custodial</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Arrangements</a:t>
              </a:r>
            </a:p>
          </p:txBody>
        </p:sp>
        <p:sp>
          <p:nvSpPr>
            <p:cNvPr id="43" name="TextBox 42">
              <a:extLst>
                <a:ext uri="{FF2B5EF4-FFF2-40B4-BE49-F238E27FC236}">
                  <a16:creationId xmlns:a16="http://schemas.microsoft.com/office/drawing/2014/main" id="{7A84524C-1922-F86C-56C5-D0256900A4B3}"/>
                </a:ext>
              </a:extLst>
            </p:cNvPr>
            <p:cNvSpPr txBox="1"/>
            <p:nvPr/>
          </p:nvSpPr>
          <p:spPr>
            <a:xfrm>
              <a:off x="5467711" y="3707777"/>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Risk &amp;</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Diversification</a:t>
              </a:r>
            </a:p>
          </p:txBody>
        </p:sp>
        <p:sp>
          <p:nvSpPr>
            <p:cNvPr id="44" name="TextBox 43">
              <a:extLst>
                <a:ext uri="{FF2B5EF4-FFF2-40B4-BE49-F238E27FC236}">
                  <a16:creationId xmlns:a16="http://schemas.microsoft.com/office/drawing/2014/main" id="{3CF7C17D-135D-094C-65B4-2D1773C71C35}"/>
                </a:ext>
              </a:extLst>
            </p:cNvPr>
            <p:cNvSpPr txBox="1"/>
            <p:nvPr/>
          </p:nvSpPr>
          <p:spPr>
            <a:xfrm>
              <a:off x="7489899" y="3615915"/>
              <a:ext cx="1256575" cy="646331"/>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Authorized</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Broker/</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Dealers</a:t>
              </a:r>
            </a:p>
          </p:txBody>
        </p:sp>
        <p:sp>
          <p:nvSpPr>
            <p:cNvPr id="45" name="TextBox 44">
              <a:extLst>
                <a:ext uri="{FF2B5EF4-FFF2-40B4-BE49-F238E27FC236}">
                  <a16:creationId xmlns:a16="http://schemas.microsoft.com/office/drawing/2014/main" id="{0D7F44ED-753A-9309-1E53-9DEAAC948532}"/>
                </a:ext>
              </a:extLst>
            </p:cNvPr>
            <p:cNvSpPr txBox="1"/>
            <p:nvPr/>
          </p:nvSpPr>
          <p:spPr>
            <a:xfrm>
              <a:off x="3463696" y="3707777"/>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Portfolio</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Composition</a:t>
              </a:r>
            </a:p>
          </p:txBody>
        </p:sp>
        <p:sp>
          <p:nvSpPr>
            <p:cNvPr id="46" name="TextBox 45">
              <a:extLst>
                <a:ext uri="{FF2B5EF4-FFF2-40B4-BE49-F238E27FC236}">
                  <a16:creationId xmlns:a16="http://schemas.microsoft.com/office/drawing/2014/main" id="{84248B1B-7C8B-7CD6-BB52-2623805BB242}"/>
                </a:ext>
              </a:extLst>
            </p:cNvPr>
            <p:cNvSpPr txBox="1"/>
            <p:nvPr/>
          </p:nvSpPr>
          <p:spPr>
            <a:xfrm>
              <a:off x="1521339" y="5387373"/>
              <a:ext cx="1256575" cy="646331"/>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Master</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Repurchase</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Agreements</a:t>
              </a:r>
            </a:p>
          </p:txBody>
        </p:sp>
        <p:sp>
          <p:nvSpPr>
            <p:cNvPr id="47" name="TextBox 46">
              <a:extLst>
                <a:ext uri="{FF2B5EF4-FFF2-40B4-BE49-F238E27FC236}">
                  <a16:creationId xmlns:a16="http://schemas.microsoft.com/office/drawing/2014/main" id="{A432C7C5-37DD-0C60-91A5-8D48D8A2BF11}"/>
                </a:ext>
              </a:extLst>
            </p:cNvPr>
            <p:cNvSpPr txBox="1"/>
            <p:nvPr/>
          </p:nvSpPr>
          <p:spPr>
            <a:xfrm>
              <a:off x="3463697" y="5472974"/>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Bid</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Requirements</a:t>
              </a:r>
            </a:p>
          </p:txBody>
        </p:sp>
        <p:sp>
          <p:nvSpPr>
            <p:cNvPr id="48" name="TextBox 47">
              <a:extLst>
                <a:ext uri="{FF2B5EF4-FFF2-40B4-BE49-F238E27FC236}">
                  <a16:creationId xmlns:a16="http://schemas.microsoft.com/office/drawing/2014/main" id="{5DFA5619-7150-B16D-C4E9-48091519C021}"/>
                </a:ext>
              </a:extLst>
            </p:cNvPr>
            <p:cNvSpPr txBox="1"/>
            <p:nvPr/>
          </p:nvSpPr>
          <p:spPr>
            <a:xfrm>
              <a:off x="5492483" y="5471320"/>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Internal Controls</a:t>
              </a:r>
            </a:p>
          </p:txBody>
        </p:sp>
        <p:sp>
          <p:nvSpPr>
            <p:cNvPr id="49" name="TextBox 48">
              <a:extLst>
                <a:ext uri="{FF2B5EF4-FFF2-40B4-BE49-F238E27FC236}">
                  <a16:creationId xmlns:a16="http://schemas.microsoft.com/office/drawing/2014/main" id="{00FEB914-CF2A-351B-E83B-B9EBA006693A}"/>
                </a:ext>
              </a:extLst>
            </p:cNvPr>
            <p:cNvSpPr txBox="1"/>
            <p:nvPr/>
          </p:nvSpPr>
          <p:spPr>
            <a:xfrm>
              <a:off x="7498794" y="5479706"/>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Continuing </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Education</a:t>
              </a:r>
            </a:p>
          </p:txBody>
        </p:sp>
        <p:sp>
          <p:nvSpPr>
            <p:cNvPr id="50" name="TextBox 49">
              <a:extLst>
                <a:ext uri="{FF2B5EF4-FFF2-40B4-BE49-F238E27FC236}">
                  <a16:creationId xmlns:a16="http://schemas.microsoft.com/office/drawing/2014/main" id="{F379A568-E740-FE7C-A9F3-B2F8CBDBAEEA}"/>
                </a:ext>
              </a:extLst>
            </p:cNvPr>
            <p:cNvSpPr txBox="1"/>
            <p:nvPr/>
          </p:nvSpPr>
          <p:spPr>
            <a:xfrm>
              <a:off x="9531426" y="5460656"/>
              <a:ext cx="1256575" cy="461665"/>
            </a:xfrm>
            <a:prstGeom prst="rect">
              <a:avLst/>
            </a:prstGeom>
            <a:noFill/>
          </p:spPr>
          <p:txBody>
            <a:bodyPr wrap="square" rtlCol="0" anchor="ctr">
              <a:spAutoFit/>
            </a:bodyPr>
            <a:lstStyle/>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Reporting</a:t>
              </a:r>
            </a:p>
            <a:p>
              <a:pPr algn="ct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Requirements</a:t>
              </a:r>
            </a:p>
          </p:txBody>
        </p:sp>
      </p:grpSp>
      <p:sp>
        <p:nvSpPr>
          <p:cNvPr id="4" name="Title 3">
            <a:extLst>
              <a:ext uri="{FF2B5EF4-FFF2-40B4-BE49-F238E27FC236}">
                <a16:creationId xmlns:a16="http://schemas.microsoft.com/office/drawing/2014/main" id="{84E84BFB-132D-0FD4-9280-2DDA37930CEC}"/>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6" name="Slide Number Placeholder 5">
            <a:extLst>
              <a:ext uri="{FF2B5EF4-FFF2-40B4-BE49-F238E27FC236}">
                <a16:creationId xmlns:a16="http://schemas.microsoft.com/office/drawing/2014/main" id="{99602FCB-4A70-CF79-D5D4-EB4462683D6F}"/>
              </a:ext>
            </a:extLst>
          </p:cNvPr>
          <p:cNvSpPr>
            <a:spLocks noGrp="1"/>
          </p:cNvSpPr>
          <p:nvPr>
            <p:ph type="sldNum" sz="quarter" idx="4"/>
          </p:nvPr>
        </p:nvSpPr>
        <p:spPr/>
        <p:txBody>
          <a:bodyPr/>
          <a:lstStyle/>
          <a:p>
            <a:fld id="{5FE82902-ECBF-483F-8390-43E8C5ADA234}" type="slidenum">
              <a:rPr lang="en-US" smtClean="0"/>
              <a:pPr/>
              <a:t>11</a:t>
            </a:fld>
            <a:endParaRPr lang="en-US"/>
          </a:p>
        </p:txBody>
      </p:sp>
      <p:sp>
        <p:nvSpPr>
          <p:cNvPr id="5" name="TextBox 4">
            <a:extLst>
              <a:ext uri="{FF2B5EF4-FFF2-40B4-BE49-F238E27FC236}">
                <a16:creationId xmlns:a16="http://schemas.microsoft.com/office/drawing/2014/main" id="{3FF403BC-4335-AAE1-05AB-C6BB8E6DAEA3}"/>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77804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CB870-81B9-62B7-A894-F45CCFB64764}"/>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CE526C01-E36D-B7FC-2337-68F7A1C70C72}"/>
              </a:ext>
            </a:extLst>
          </p:cNvPr>
          <p:cNvGrpSpPr/>
          <p:nvPr/>
        </p:nvGrpSpPr>
        <p:grpSpPr>
          <a:xfrm>
            <a:off x="822446" y="1065058"/>
            <a:ext cx="10547109" cy="4727884"/>
            <a:chOff x="795237" y="1129875"/>
            <a:chExt cx="10547109" cy="4727884"/>
          </a:xfrm>
        </p:grpSpPr>
        <p:sp>
          <p:nvSpPr>
            <p:cNvPr id="2" name="AutoShape 11">
              <a:extLst>
                <a:ext uri="{FF2B5EF4-FFF2-40B4-BE49-F238E27FC236}">
                  <a16:creationId xmlns:a16="http://schemas.microsoft.com/office/drawing/2014/main" id="{01D9999D-E8C6-2313-E1D9-A4B6DCFAE5D3}"/>
                </a:ext>
              </a:extLst>
            </p:cNvPr>
            <p:cNvSpPr>
              <a:spLocks/>
            </p:cNvSpPr>
            <p:nvPr/>
          </p:nvSpPr>
          <p:spPr bwMode="auto">
            <a:xfrm rot="10800000" flipH="1">
              <a:off x="7418050" y="3814039"/>
              <a:ext cx="3924296" cy="999304"/>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chemeClr val="accent1"/>
            </a:solidFill>
            <a:ln>
              <a:noFill/>
            </a:ln>
            <a:effectLst/>
          </p:spPr>
          <p:txBody>
            <a:bodyPr lIns="25394" tIns="25394" rIns="25394" bIns="25394" anchor="ctr"/>
            <a:lstStyle/>
            <a:p>
              <a:endParaRPr lang="id-ID" sz="900"/>
            </a:p>
          </p:txBody>
        </p:sp>
        <p:sp>
          <p:nvSpPr>
            <p:cNvPr id="3" name="AutoShape 11">
              <a:extLst>
                <a:ext uri="{FF2B5EF4-FFF2-40B4-BE49-F238E27FC236}">
                  <a16:creationId xmlns:a16="http://schemas.microsoft.com/office/drawing/2014/main" id="{6ADECB18-6C95-4DEE-4A8F-BD03299E517F}"/>
                </a:ext>
              </a:extLst>
            </p:cNvPr>
            <p:cNvSpPr>
              <a:spLocks/>
            </p:cNvSpPr>
            <p:nvPr/>
          </p:nvSpPr>
          <p:spPr bwMode="auto">
            <a:xfrm flipH="1">
              <a:off x="795237" y="2448275"/>
              <a:ext cx="3922776" cy="1021859"/>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rgbClr val="3F81CF"/>
            </a:solidFill>
            <a:ln>
              <a:noFill/>
            </a:ln>
            <a:effectLst/>
          </p:spPr>
          <p:txBody>
            <a:bodyPr lIns="25394" tIns="25394" rIns="25394" bIns="25394" anchor="ctr"/>
            <a:lstStyle/>
            <a:p>
              <a:endParaRPr lang="id-ID" sz="900"/>
            </a:p>
          </p:txBody>
        </p:sp>
        <p:sp>
          <p:nvSpPr>
            <p:cNvPr id="6" name="AutoShape 11">
              <a:extLst>
                <a:ext uri="{FF2B5EF4-FFF2-40B4-BE49-F238E27FC236}">
                  <a16:creationId xmlns:a16="http://schemas.microsoft.com/office/drawing/2014/main" id="{BF2C5932-B26F-F192-EB1E-26B8EDECD298}"/>
                </a:ext>
              </a:extLst>
            </p:cNvPr>
            <p:cNvSpPr>
              <a:spLocks/>
            </p:cNvSpPr>
            <p:nvPr/>
          </p:nvSpPr>
          <p:spPr bwMode="auto">
            <a:xfrm>
              <a:off x="5615490" y="1129875"/>
              <a:ext cx="3922776" cy="1020378"/>
            </a:xfrm>
            <a:custGeom>
              <a:avLst/>
              <a:gdLst>
                <a:gd name="T0" fmla="*/ 5194300 w 21600"/>
                <a:gd name="T1" fmla="*/ 748506 h 21600"/>
                <a:gd name="T2" fmla="*/ 5194300 w 21600"/>
                <a:gd name="T3" fmla="*/ 748506 h 21600"/>
                <a:gd name="T4" fmla="*/ 5194300 w 21600"/>
                <a:gd name="T5" fmla="*/ 748506 h 21600"/>
                <a:gd name="T6" fmla="*/ 5194300 w 21600"/>
                <a:gd name="T7" fmla="*/ 74850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0" y="21571"/>
                  </a:lnTo>
                  <a:lnTo>
                    <a:pt x="19969" y="21571"/>
                  </a:lnTo>
                  <a:lnTo>
                    <a:pt x="19969" y="21600"/>
                  </a:lnTo>
                  <a:lnTo>
                    <a:pt x="21600" y="10800"/>
                  </a:lnTo>
                  <a:lnTo>
                    <a:pt x="19969" y="0"/>
                  </a:lnTo>
                  <a:lnTo>
                    <a:pt x="0" y="0"/>
                  </a:lnTo>
                  <a:close/>
                </a:path>
              </a:pathLst>
            </a:custGeom>
            <a:solidFill>
              <a:schemeClr val="accent3"/>
            </a:solidFill>
            <a:ln>
              <a:noFill/>
            </a:ln>
            <a:effectLst/>
          </p:spPr>
          <p:txBody>
            <a:bodyPr lIns="25394" tIns="25394" rIns="25394" bIns="25394" anchor="ctr"/>
            <a:lstStyle/>
            <a:p>
              <a:endParaRPr lang="id-ID" sz="900"/>
            </a:p>
          </p:txBody>
        </p:sp>
        <p:sp>
          <p:nvSpPr>
            <p:cNvPr id="23" name="Freeform 3">
              <a:extLst>
                <a:ext uri="{FF2B5EF4-FFF2-40B4-BE49-F238E27FC236}">
                  <a16:creationId xmlns:a16="http://schemas.microsoft.com/office/drawing/2014/main" id="{5919AF18-BA52-40EF-541A-90D8A24AA444}"/>
                </a:ext>
              </a:extLst>
            </p:cNvPr>
            <p:cNvSpPr>
              <a:spLocks/>
            </p:cNvSpPr>
            <p:nvPr/>
          </p:nvSpPr>
          <p:spPr bwMode="auto">
            <a:xfrm>
              <a:off x="3816735" y="3210976"/>
              <a:ext cx="3601316" cy="1309687"/>
            </a:xfrm>
            <a:custGeom>
              <a:avLst/>
              <a:gdLst>
                <a:gd name="T0" fmla="*/ 0 w 947"/>
                <a:gd name="T1" fmla="*/ 198 h 430"/>
                <a:gd name="T2" fmla="*/ 473 w 947"/>
                <a:gd name="T3" fmla="*/ 0 h 430"/>
                <a:gd name="T4" fmla="*/ 947 w 947"/>
                <a:gd name="T5" fmla="*/ 198 h 430"/>
                <a:gd name="T6" fmla="*/ 473 w 947"/>
                <a:gd name="T7" fmla="*/ 430 h 430"/>
                <a:gd name="T8" fmla="*/ 0 w 947"/>
                <a:gd name="T9" fmla="*/ 198 h 430"/>
              </a:gdLst>
              <a:ahLst/>
              <a:cxnLst>
                <a:cxn ang="0">
                  <a:pos x="T0" y="T1"/>
                </a:cxn>
                <a:cxn ang="0">
                  <a:pos x="T2" y="T3"/>
                </a:cxn>
                <a:cxn ang="0">
                  <a:pos x="T4" y="T5"/>
                </a:cxn>
                <a:cxn ang="0">
                  <a:pos x="T6" y="T7"/>
                </a:cxn>
                <a:cxn ang="0">
                  <a:pos x="T8" y="T9"/>
                </a:cxn>
              </a:cxnLst>
              <a:rect l="0" t="0" r="r" b="b"/>
              <a:pathLst>
                <a:path w="947" h="430">
                  <a:moveTo>
                    <a:pt x="0" y="198"/>
                  </a:moveTo>
                  <a:lnTo>
                    <a:pt x="473" y="0"/>
                  </a:lnTo>
                  <a:lnTo>
                    <a:pt x="947" y="198"/>
                  </a:lnTo>
                  <a:lnTo>
                    <a:pt x="473" y="430"/>
                  </a:lnTo>
                  <a:lnTo>
                    <a:pt x="0" y="198"/>
                  </a:lnTo>
                  <a:close/>
                </a:path>
              </a:pathLst>
            </a:custGeom>
            <a:solidFill>
              <a:schemeClr val="accent1">
                <a:lumMod val="50000"/>
              </a:schemeClr>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26" name="Freeform 4">
              <a:extLst>
                <a:ext uri="{FF2B5EF4-FFF2-40B4-BE49-F238E27FC236}">
                  <a16:creationId xmlns:a16="http://schemas.microsoft.com/office/drawing/2014/main" id="{3326C3E8-7290-54A0-F191-3A64E7EB65AB}"/>
                </a:ext>
              </a:extLst>
            </p:cNvPr>
            <p:cNvSpPr>
              <a:spLocks/>
            </p:cNvSpPr>
            <p:nvPr/>
          </p:nvSpPr>
          <p:spPr bwMode="auto">
            <a:xfrm>
              <a:off x="5615490" y="3814040"/>
              <a:ext cx="2639192" cy="2043719"/>
            </a:xfrm>
            <a:custGeom>
              <a:avLst/>
              <a:gdLst>
                <a:gd name="T0" fmla="*/ 0 w 694"/>
                <a:gd name="T1" fmla="*/ 671 h 671"/>
                <a:gd name="T2" fmla="*/ 694 w 694"/>
                <a:gd name="T3" fmla="*/ 329 h 671"/>
                <a:gd name="T4" fmla="*/ 474 w 694"/>
                <a:gd name="T5" fmla="*/ 0 h 671"/>
                <a:gd name="T6" fmla="*/ 0 w 694"/>
                <a:gd name="T7" fmla="*/ 232 h 671"/>
                <a:gd name="T8" fmla="*/ 0 w 694"/>
                <a:gd name="T9" fmla="*/ 671 h 671"/>
              </a:gdLst>
              <a:ahLst/>
              <a:cxnLst>
                <a:cxn ang="0">
                  <a:pos x="T0" y="T1"/>
                </a:cxn>
                <a:cxn ang="0">
                  <a:pos x="T2" y="T3"/>
                </a:cxn>
                <a:cxn ang="0">
                  <a:pos x="T4" y="T5"/>
                </a:cxn>
                <a:cxn ang="0">
                  <a:pos x="T6" y="T7"/>
                </a:cxn>
                <a:cxn ang="0">
                  <a:pos x="T8" y="T9"/>
                </a:cxn>
              </a:cxnLst>
              <a:rect l="0" t="0" r="r" b="b"/>
              <a:pathLst>
                <a:path w="694" h="671">
                  <a:moveTo>
                    <a:pt x="0" y="671"/>
                  </a:moveTo>
                  <a:lnTo>
                    <a:pt x="694" y="329"/>
                  </a:lnTo>
                  <a:lnTo>
                    <a:pt x="474" y="0"/>
                  </a:lnTo>
                  <a:lnTo>
                    <a:pt x="0" y="232"/>
                  </a:lnTo>
                  <a:lnTo>
                    <a:pt x="0" y="671"/>
                  </a:lnTo>
                  <a:close/>
                </a:path>
              </a:pathLst>
            </a:custGeom>
            <a:solidFill>
              <a:schemeClr val="accent1">
                <a:lumMod val="75000"/>
              </a:schemeClr>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27" name="Freeform 5">
              <a:extLst>
                <a:ext uri="{FF2B5EF4-FFF2-40B4-BE49-F238E27FC236}">
                  <a16:creationId xmlns:a16="http://schemas.microsoft.com/office/drawing/2014/main" id="{86076458-D409-0711-50F4-5BC19D4B65F6}"/>
                </a:ext>
              </a:extLst>
            </p:cNvPr>
            <p:cNvSpPr>
              <a:spLocks/>
            </p:cNvSpPr>
            <p:nvPr/>
          </p:nvSpPr>
          <p:spPr bwMode="auto">
            <a:xfrm>
              <a:off x="2980103" y="3814040"/>
              <a:ext cx="2635387" cy="2043719"/>
            </a:xfrm>
            <a:custGeom>
              <a:avLst/>
              <a:gdLst>
                <a:gd name="T0" fmla="*/ 693 w 693"/>
                <a:gd name="T1" fmla="*/ 232 h 671"/>
                <a:gd name="T2" fmla="*/ 220 w 693"/>
                <a:gd name="T3" fmla="*/ 0 h 671"/>
                <a:gd name="T4" fmla="*/ 0 w 693"/>
                <a:gd name="T5" fmla="*/ 329 h 671"/>
                <a:gd name="T6" fmla="*/ 693 w 693"/>
                <a:gd name="T7" fmla="*/ 671 h 671"/>
                <a:gd name="T8" fmla="*/ 693 w 693"/>
                <a:gd name="T9" fmla="*/ 232 h 671"/>
              </a:gdLst>
              <a:ahLst/>
              <a:cxnLst>
                <a:cxn ang="0">
                  <a:pos x="T0" y="T1"/>
                </a:cxn>
                <a:cxn ang="0">
                  <a:pos x="T2" y="T3"/>
                </a:cxn>
                <a:cxn ang="0">
                  <a:pos x="T4" y="T5"/>
                </a:cxn>
                <a:cxn ang="0">
                  <a:pos x="T6" y="T7"/>
                </a:cxn>
                <a:cxn ang="0">
                  <a:pos x="T8" y="T9"/>
                </a:cxn>
              </a:cxnLst>
              <a:rect l="0" t="0" r="r" b="b"/>
              <a:pathLst>
                <a:path w="693" h="671">
                  <a:moveTo>
                    <a:pt x="693" y="232"/>
                  </a:moveTo>
                  <a:lnTo>
                    <a:pt x="220" y="0"/>
                  </a:lnTo>
                  <a:lnTo>
                    <a:pt x="0" y="329"/>
                  </a:lnTo>
                  <a:lnTo>
                    <a:pt x="693" y="671"/>
                  </a:lnTo>
                  <a:lnTo>
                    <a:pt x="693" y="232"/>
                  </a:ln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28" name="Freeform 7">
              <a:extLst>
                <a:ext uri="{FF2B5EF4-FFF2-40B4-BE49-F238E27FC236}">
                  <a16:creationId xmlns:a16="http://schemas.microsoft.com/office/drawing/2014/main" id="{652BA052-1E52-9EC8-36EE-AC25962D9384}"/>
                </a:ext>
              </a:extLst>
            </p:cNvPr>
            <p:cNvSpPr>
              <a:spLocks/>
            </p:cNvSpPr>
            <p:nvPr/>
          </p:nvSpPr>
          <p:spPr bwMode="auto">
            <a:xfrm>
              <a:off x="4718014" y="2159779"/>
              <a:ext cx="1798755" cy="654843"/>
            </a:xfrm>
            <a:custGeom>
              <a:avLst/>
              <a:gdLst>
                <a:gd name="T0" fmla="*/ 0 w 473"/>
                <a:gd name="T1" fmla="*/ 97 h 215"/>
                <a:gd name="T2" fmla="*/ 236 w 473"/>
                <a:gd name="T3" fmla="*/ 0 h 215"/>
                <a:gd name="T4" fmla="*/ 473 w 473"/>
                <a:gd name="T5" fmla="*/ 97 h 215"/>
                <a:gd name="T6" fmla="*/ 236 w 473"/>
                <a:gd name="T7" fmla="*/ 215 h 215"/>
                <a:gd name="T8" fmla="*/ 0 w 473"/>
                <a:gd name="T9" fmla="*/ 97 h 215"/>
              </a:gdLst>
              <a:ahLst/>
              <a:cxnLst>
                <a:cxn ang="0">
                  <a:pos x="T0" y="T1"/>
                </a:cxn>
                <a:cxn ang="0">
                  <a:pos x="T2" y="T3"/>
                </a:cxn>
                <a:cxn ang="0">
                  <a:pos x="T4" y="T5"/>
                </a:cxn>
                <a:cxn ang="0">
                  <a:pos x="T6" y="T7"/>
                </a:cxn>
                <a:cxn ang="0">
                  <a:pos x="T8" y="T9"/>
                </a:cxn>
              </a:cxnLst>
              <a:rect l="0" t="0" r="r" b="b"/>
              <a:pathLst>
                <a:path w="473" h="215">
                  <a:moveTo>
                    <a:pt x="0" y="97"/>
                  </a:moveTo>
                  <a:lnTo>
                    <a:pt x="236" y="0"/>
                  </a:lnTo>
                  <a:lnTo>
                    <a:pt x="473" y="97"/>
                  </a:lnTo>
                  <a:lnTo>
                    <a:pt x="236" y="215"/>
                  </a:lnTo>
                  <a:lnTo>
                    <a:pt x="0" y="97"/>
                  </a:lnTo>
                  <a:close/>
                </a:path>
              </a:pathLst>
            </a:custGeom>
            <a:solidFill>
              <a:schemeClr val="accent2">
                <a:lumMod val="50000"/>
              </a:schemeClr>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29" name="Freeform 8">
              <a:extLst>
                <a:ext uri="{FF2B5EF4-FFF2-40B4-BE49-F238E27FC236}">
                  <a16:creationId xmlns:a16="http://schemas.microsoft.com/office/drawing/2014/main" id="{237CB85A-8096-A07B-AD36-3AB3E3E7D89A}"/>
                </a:ext>
              </a:extLst>
            </p:cNvPr>
            <p:cNvSpPr>
              <a:spLocks/>
            </p:cNvSpPr>
            <p:nvPr/>
          </p:nvSpPr>
          <p:spPr bwMode="auto">
            <a:xfrm>
              <a:off x="5615490" y="2450407"/>
              <a:ext cx="1737910" cy="1696500"/>
            </a:xfrm>
            <a:custGeom>
              <a:avLst/>
              <a:gdLst>
                <a:gd name="T0" fmla="*/ 0 w 457"/>
                <a:gd name="T1" fmla="*/ 557 h 557"/>
                <a:gd name="T2" fmla="*/ 457 w 457"/>
                <a:gd name="T3" fmla="*/ 333 h 557"/>
                <a:gd name="T4" fmla="*/ 237 w 457"/>
                <a:gd name="T5" fmla="*/ 0 h 557"/>
                <a:gd name="T6" fmla="*/ 0 w 457"/>
                <a:gd name="T7" fmla="*/ 118 h 557"/>
                <a:gd name="T8" fmla="*/ 0 w 457"/>
                <a:gd name="T9" fmla="*/ 557 h 557"/>
              </a:gdLst>
              <a:ahLst/>
              <a:cxnLst>
                <a:cxn ang="0">
                  <a:pos x="T0" y="T1"/>
                </a:cxn>
                <a:cxn ang="0">
                  <a:pos x="T2" y="T3"/>
                </a:cxn>
                <a:cxn ang="0">
                  <a:pos x="T4" y="T5"/>
                </a:cxn>
                <a:cxn ang="0">
                  <a:pos x="T6" y="T7"/>
                </a:cxn>
                <a:cxn ang="0">
                  <a:pos x="T8" y="T9"/>
                </a:cxn>
              </a:cxnLst>
              <a:rect l="0" t="0" r="r" b="b"/>
              <a:pathLst>
                <a:path w="457" h="557">
                  <a:moveTo>
                    <a:pt x="0" y="557"/>
                  </a:moveTo>
                  <a:lnTo>
                    <a:pt x="457" y="333"/>
                  </a:lnTo>
                  <a:lnTo>
                    <a:pt x="237" y="0"/>
                  </a:lnTo>
                  <a:lnTo>
                    <a:pt x="0" y="118"/>
                  </a:lnTo>
                  <a:lnTo>
                    <a:pt x="0" y="557"/>
                  </a:ln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30" name="Freeform 9">
              <a:extLst>
                <a:ext uri="{FF2B5EF4-FFF2-40B4-BE49-F238E27FC236}">
                  <a16:creationId xmlns:a16="http://schemas.microsoft.com/office/drawing/2014/main" id="{EA3BB411-DECB-E549-C159-8002E3D4BB89}"/>
                </a:ext>
              </a:extLst>
            </p:cNvPr>
            <p:cNvSpPr>
              <a:spLocks/>
            </p:cNvSpPr>
            <p:nvPr/>
          </p:nvSpPr>
          <p:spPr bwMode="auto">
            <a:xfrm>
              <a:off x="3881383" y="2455219"/>
              <a:ext cx="1734108" cy="1696500"/>
            </a:xfrm>
            <a:custGeom>
              <a:avLst/>
              <a:gdLst>
                <a:gd name="T0" fmla="*/ 456 w 456"/>
                <a:gd name="T1" fmla="*/ 118 h 557"/>
                <a:gd name="T2" fmla="*/ 220 w 456"/>
                <a:gd name="T3" fmla="*/ 0 h 557"/>
                <a:gd name="T4" fmla="*/ 0 w 456"/>
                <a:gd name="T5" fmla="*/ 333 h 557"/>
                <a:gd name="T6" fmla="*/ 456 w 456"/>
                <a:gd name="T7" fmla="*/ 557 h 557"/>
                <a:gd name="T8" fmla="*/ 456 w 456"/>
                <a:gd name="T9" fmla="*/ 118 h 557"/>
              </a:gdLst>
              <a:ahLst/>
              <a:cxnLst>
                <a:cxn ang="0">
                  <a:pos x="T0" y="T1"/>
                </a:cxn>
                <a:cxn ang="0">
                  <a:pos x="T2" y="T3"/>
                </a:cxn>
                <a:cxn ang="0">
                  <a:pos x="T4" y="T5"/>
                </a:cxn>
                <a:cxn ang="0">
                  <a:pos x="T6" y="T7"/>
                </a:cxn>
                <a:cxn ang="0">
                  <a:pos x="T8" y="T9"/>
                </a:cxn>
              </a:cxnLst>
              <a:rect l="0" t="0" r="r" b="b"/>
              <a:pathLst>
                <a:path w="456" h="557">
                  <a:moveTo>
                    <a:pt x="456" y="118"/>
                  </a:moveTo>
                  <a:lnTo>
                    <a:pt x="220" y="0"/>
                  </a:lnTo>
                  <a:lnTo>
                    <a:pt x="0" y="333"/>
                  </a:lnTo>
                  <a:lnTo>
                    <a:pt x="456" y="557"/>
                  </a:lnTo>
                  <a:lnTo>
                    <a:pt x="456" y="118"/>
                  </a:ln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31" name="Freeform 11">
              <a:extLst>
                <a:ext uri="{FF2B5EF4-FFF2-40B4-BE49-F238E27FC236}">
                  <a16:creationId xmlns:a16="http://schemas.microsoft.com/office/drawing/2014/main" id="{ED73C05E-372C-34F8-41EE-38C9BA957D48}"/>
                </a:ext>
              </a:extLst>
            </p:cNvPr>
            <p:cNvSpPr>
              <a:spLocks/>
            </p:cNvSpPr>
            <p:nvPr/>
          </p:nvSpPr>
          <p:spPr bwMode="auto">
            <a:xfrm>
              <a:off x="5615491" y="1134589"/>
              <a:ext cx="836632" cy="1349281"/>
            </a:xfrm>
            <a:custGeom>
              <a:avLst/>
              <a:gdLst>
                <a:gd name="T0" fmla="*/ 0 w 220"/>
                <a:gd name="T1" fmla="*/ 443 h 443"/>
                <a:gd name="T2" fmla="*/ 220 w 220"/>
                <a:gd name="T3" fmla="*/ 333 h 443"/>
                <a:gd name="T4" fmla="*/ 0 w 220"/>
                <a:gd name="T5" fmla="*/ 0 h 443"/>
                <a:gd name="T6" fmla="*/ 0 w 220"/>
                <a:gd name="T7" fmla="*/ 4 h 443"/>
                <a:gd name="T8" fmla="*/ 0 w 220"/>
                <a:gd name="T9" fmla="*/ 443 h 443"/>
              </a:gdLst>
              <a:ahLst/>
              <a:cxnLst>
                <a:cxn ang="0">
                  <a:pos x="T0" y="T1"/>
                </a:cxn>
                <a:cxn ang="0">
                  <a:pos x="T2" y="T3"/>
                </a:cxn>
                <a:cxn ang="0">
                  <a:pos x="T4" y="T5"/>
                </a:cxn>
                <a:cxn ang="0">
                  <a:pos x="T6" y="T7"/>
                </a:cxn>
                <a:cxn ang="0">
                  <a:pos x="T8" y="T9"/>
                </a:cxn>
              </a:cxnLst>
              <a:rect l="0" t="0" r="r" b="b"/>
              <a:pathLst>
                <a:path w="220" h="443">
                  <a:moveTo>
                    <a:pt x="0" y="443"/>
                  </a:moveTo>
                  <a:lnTo>
                    <a:pt x="220" y="333"/>
                  </a:lnTo>
                  <a:lnTo>
                    <a:pt x="0" y="0"/>
                  </a:lnTo>
                  <a:lnTo>
                    <a:pt x="0" y="4"/>
                  </a:lnTo>
                  <a:lnTo>
                    <a:pt x="0" y="443"/>
                  </a:lnTo>
                  <a:close/>
                </a:path>
              </a:pathLst>
            </a:custGeom>
            <a:solidFill>
              <a:schemeClr val="accent3">
                <a:lumMod val="75000"/>
              </a:schemeClr>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32" name="Freeform 12">
              <a:extLst>
                <a:ext uri="{FF2B5EF4-FFF2-40B4-BE49-F238E27FC236}">
                  <a16:creationId xmlns:a16="http://schemas.microsoft.com/office/drawing/2014/main" id="{B0F298F4-50F6-B5D8-2CE2-17F2C4DF6C9B}"/>
                </a:ext>
              </a:extLst>
            </p:cNvPr>
            <p:cNvSpPr>
              <a:spLocks/>
            </p:cNvSpPr>
            <p:nvPr/>
          </p:nvSpPr>
          <p:spPr bwMode="auto">
            <a:xfrm>
              <a:off x="4782664" y="1134589"/>
              <a:ext cx="832827" cy="1349281"/>
            </a:xfrm>
            <a:custGeom>
              <a:avLst/>
              <a:gdLst>
                <a:gd name="T0" fmla="*/ 219 w 219"/>
                <a:gd name="T1" fmla="*/ 4 h 443"/>
                <a:gd name="T2" fmla="*/ 219 w 219"/>
                <a:gd name="T3" fmla="*/ 0 h 443"/>
                <a:gd name="T4" fmla="*/ 0 w 219"/>
                <a:gd name="T5" fmla="*/ 333 h 443"/>
                <a:gd name="T6" fmla="*/ 219 w 219"/>
                <a:gd name="T7" fmla="*/ 443 h 443"/>
                <a:gd name="T8" fmla="*/ 219 w 219"/>
                <a:gd name="T9" fmla="*/ 4 h 443"/>
              </a:gdLst>
              <a:ahLst/>
              <a:cxnLst>
                <a:cxn ang="0">
                  <a:pos x="T0" y="T1"/>
                </a:cxn>
                <a:cxn ang="0">
                  <a:pos x="T2" y="T3"/>
                </a:cxn>
                <a:cxn ang="0">
                  <a:pos x="T4" y="T5"/>
                </a:cxn>
                <a:cxn ang="0">
                  <a:pos x="T6" y="T7"/>
                </a:cxn>
                <a:cxn ang="0">
                  <a:pos x="T8" y="T9"/>
                </a:cxn>
              </a:cxnLst>
              <a:rect l="0" t="0" r="r" b="b"/>
              <a:pathLst>
                <a:path w="219" h="443">
                  <a:moveTo>
                    <a:pt x="219" y="4"/>
                  </a:moveTo>
                  <a:lnTo>
                    <a:pt x="219" y="0"/>
                  </a:lnTo>
                  <a:lnTo>
                    <a:pt x="0" y="333"/>
                  </a:lnTo>
                  <a:lnTo>
                    <a:pt x="219" y="443"/>
                  </a:lnTo>
                  <a:lnTo>
                    <a:pt x="219" y="4"/>
                  </a:lnTo>
                  <a:close/>
                </a:path>
              </a:pathLst>
            </a:custGeom>
            <a:solidFill>
              <a:schemeClr val="accent3"/>
            </a:solidFill>
            <a:ln>
              <a:noFill/>
            </a:ln>
          </p:spPr>
          <p:txBody>
            <a:bodyPr vert="horz" wrap="square" lIns="91416" tIns="45708" rIns="91416" bIns="45708" numCol="1" anchor="t" anchorCtr="0" compatLnSpc="1">
              <a:prstTxWarp prst="textNoShape">
                <a:avLst/>
              </a:prstTxWarp>
            </a:bodyPr>
            <a:lstStyle/>
            <a:p>
              <a:endParaRPr lang="id-ID" sz="3599"/>
            </a:p>
          </p:txBody>
        </p:sp>
        <p:sp>
          <p:nvSpPr>
            <p:cNvPr id="33" name="TextBox 32">
              <a:extLst>
                <a:ext uri="{FF2B5EF4-FFF2-40B4-BE49-F238E27FC236}">
                  <a16:creationId xmlns:a16="http://schemas.microsoft.com/office/drawing/2014/main" id="{B5DA795E-4670-2738-8629-D8FC94048BB7}"/>
                </a:ext>
              </a:extLst>
            </p:cNvPr>
            <p:cNvSpPr txBox="1"/>
            <p:nvPr/>
          </p:nvSpPr>
          <p:spPr>
            <a:xfrm>
              <a:off x="8959421" y="4022722"/>
              <a:ext cx="1241045" cy="523220"/>
            </a:xfrm>
            <a:prstGeom prst="rect">
              <a:avLst/>
            </a:prstGeom>
            <a:noFill/>
          </p:spPr>
          <p:txBody>
            <a:bodyPr wrap="none" rtlCol="0" anchor="ctr" anchorCtr="0">
              <a:spAutoFit/>
            </a:bodyPr>
            <a:lstStyle/>
            <a:p>
              <a:r>
                <a:rPr lang="en-US" sz="2800" b="1">
                  <a:solidFill>
                    <a:schemeClr val="bg1"/>
                  </a:solidFill>
                  <a:latin typeface="Arial" panose="020B0604020202020204" pitchFamily="34" charset="0"/>
                  <a:ea typeface="League Spartan" charset="0"/>
                  <a:cs typeface="Arial" panose="020B0604020202020204" pitchFamily="34" charset="0"/>
                </a:rPr>
                <a:t>YIELD</a:t>
              </a:r>
            </a:p>
          </p:txBody>
        </p:sp>
        <p:sp>
          <p:nvSpPr>
            <p:cNvPr id="34" name="TextBox 33">
              <a:extLst>
                <a:ext uri="{FF2B5EF4-FFF2-40B4-BE49-F238E27FC236}">
                  <a16:creationId xmlns:a16="http://schemas.microsoft.com/office/drawing/2014/main" id="{A27EC0D9-3103-EA70-174E-0B4495EA5F50}"/>
                </a:ext>
              </a:extLst>
            </p:cNvPr>
            <p:cNvSpPr txBox="1"/>
            <p:nvPr/>
          </p:nvSpPr>
          <p:spPr>
            <a:xfrm>
              <a:off x="6974090" y="1350660"/>
              <a:ext cx="1600118" cy="523220"/>
            </a:xfrm>
            <a:prstGeom prst="rect">
              <a:avLst/>
            </a:prstGeom>
            <a:noFill/>
          </p:spPr>
          <p:txBody>
            <a:bodyPr wrap="none" rtlCol="0" anchor="ctr" anchorCtr="0">
              <a:spAutoFit/>
            </a:bodyPr>
            <a:lstStyle/>
            <a:p>
              <a:r>
                <a:rPr lang="en-US" sz="2800" b="1">
                  <a:solidFill>
                    <a:schemeClr val="bg1"/>
                  </a:solidFill>
                  <a:latin typeface="Arial" panose="020B0604020202020204" pitchFamily="34" charset="0"/>
                  <a:ea typeface="League Spartan" charset="0"/>
                  <a:cs typeface="Arial" panose="020B0604020202020204" pitchFamily="34" charset="0"/>
                </a:rPr>
                <a:t>SAFETY</a:t>
              </a:r>
            </a:p>
          </p:txBody>
        </p:sp>
        <p:sp>
          <p:nvSpPr>
            <p:cNvPr id="35" name="TextBox 34">
              <a:extLst>
                <a:ext uri="{FF2B5EF4-FFF2-40B4-BE49-F238E27FC236}">
                  <a16:creationId xmlns:a16="http://schemas.microsoft.com/office/drawing/2014/main" id="{03418B5E-0A5E-8EA5-30A2-F1E3CD216530}"/>
                </a:ext>
              </a:extLst>
            </p:cNvPr>
            <p:cNvSpPr txBox="1"/>
            <p:nvPr/>
          </p:nvSpPr>
          <p:spPr>
            <a:xfrm>
              <a:off x="1829185" y="2687756"/>
              <a:ext cx="1959191" cy="523220"/>
            </a:xfrm>
            <a:prstGeom prst="rect">
              <a:avLst/>
            </a:prstGeom>
            <a:noFill/>
          </p:spPr>
          <p:txBody>
            <a:bodyPr wrap="none" rtlCol="0" anchor="ctr" anchorCtr="0">
              <a:spAutoFit/>
            </a:bodyPr>
            <a:lstStyle/>
            <a:p>
              <a:pPr algn="r"/>
              <a:r>
                <a:rPr lang="en-US" sz="2800" b="1">
                  <a:solidFill>
                    <a:schemeClr val="bg1"/>
                  </a:solidFill>
                  <a:latin typeface="Arial" panose="020B0604020202020204" pitchFamily="34" charset="0"/>
                  <a:ea typeface="League Spartan" charset="0"/>
                  <a:cs typeface="Arial" panose="020B0604020202020204" pitchFamily="34" charset="0"/>
                </a:rPr>
                <a:t>LIQUIDITY</a:t>
              </a:r>
            </a:p>
          </p:txBody>
        </p:sp>
      </p:grpSp>
      <p:pic>
        <p:nvPicPr>
          <p:cNvPr id="38" name="Graphic 37" descr="Exponential Graph with solid fill">
            <a:extLst>
              <a:ext uri="{FF2B5EF4-FFF2-40B4-BE49-F238E27FC236}">
                <a16:creationId xmlns:a16="http://schemas.microsoft.com/office/drawing/2014/main" id="{C66D2C9F-0BF4-BB16-D342-0243645B11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394832">
            <a:off x="6385322" y="4270197"/>
            <a:ext cx="914400" cy="914400"/>
          </a:xfrm>
          <a:prstGeom prst="rect">
            <a:avLst/>
          </a:prstGeom>
        </p:spPr>
      </p:pic>
      <p:pic>
        <p:nvPicPr>
          <p:cNvPr id="40" name="Graphic 39" descr="Money outline">
            <a:extLst>
              <a:ext uri="{FF2B5EF4-FFF2-40B4-BE49-F238E27FC236}">
                <a16:creationId xmlns:a16="http://schemas.microsoft.com/office/drawing/2014/main" id="{D0311115-B010-F00B-42A2-EC342E08BD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329114">
            <a:off x="4477581" y="2776639"/>
            <a:ext cx="914400" cy="914400"/>
          </a:xfrm>
          <a:prstGeom prst="rect">
            <a:avLst/>
          </a:prstGeom>
        </p:spPr>
      </p:pic>
      <p:pic>
        <p:nvPicPr>
          <p:cNvPr id="42" name="Graphic 41" descr="Bank with solid fill">
            <a:extLst>
              <a:ext uri="{FF2B5EF4-FFF2-40B4-BE49-F238E27FC236}">
                <a16:creationId xmlns:a16="http://schemas.microsoft.com/office/drawing/2014/main" id="{7345CB90-C5E0-D8D7-BD55-55D925C66A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0469024">
            <a:off x="5647447" y="1593062"/>
            <a:ext cx="606461" cy="606461"/>
          </a:xfrm>
          <a:prstGeom prst="rect">
            <a:avLst/>
          </a:prstGeom>
        </p:spPr>
      </p:pic>
      <p:sp>
        <p:nvSpPr>
          <p:cNvPr id="7" name="Title 6">
            <a:extLst>
              <a:ext uri="{FF2B5EF4-FFF2-40B4-BE49-F238E27FC236}">
                <a16:creationId xmlns:a16="http://schemas.microsoft.com/office/drawing/2014/main" id="{50BAD210-5BE5-1CA4-365D-6E6F270AC7DB}"/>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8" name="Slide Number Placeholder 7">
            <a:extLst>
              <a:ext uri="{FF2B5EF4-FFF2-40B4-BE49-F238E27FC236}">
                <a16:creationId xmlns:a16="http://schemas.microsoft.com/office/drawing/2014/main" id="{98DECAA4-99A4-F7E4-C673-7F05ABB186F4}"/>
              </a:ext>
            </a:extLst>
          </p:cNvPr>
          <p:cNvSpPr>
            <a:spLocks noGrp="1"/>
          </p:cNvSpPr>
          <p:nvPr>
            <p:ph type="sldNum" sz="quarter" idx="4"/>
          </p:nvPr>
        </p:nvSpPr>
        <p:spPr/>
        <p:txBody>
          <a:bodyPr/>
          <a:lstStyle/>
          <a:p>
            <a:fld id="{5FE82902-ECBF-483F-8390-43E8C5ADA234}" type="slidenum">
              <a:rPr lang="en-US" smtClean="0"/>
              <a:pPr/>
              <a:t>12</a:t>
            </a:fld>
            <a:endParaRPr lang="en-US"/>
          </a:p>
        </p:txBody>
      </p:sp>
      <p:sp>
        <p:nvSpPr>
          <p:cNvPr id="5" name="TextBox 4">
            <a:extLst>
              <a:ext uri="{FF2B5EF4-FFF2-40B4-BE49-F238E27FC236}">
                <a16:creationId xmlns:a16="http://schemas.microsoft.com/office/drawing/2014/main" id="{DD7B61C6-5A2F-DA3B-02A9-11FEF583CA0B}"/>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41752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6F0FF-80B7-858B-4D05-BCC03735CA5F}"/>
            </a:ext>
          </a:extLst>
        </p:cNvPr>
        <p:cNvGrpSpPr/>
        <p:nvPr/>
      </p:nvGrpSpPr>
      <p:grpSpPr>
        <a:xfrm>
          <a:off x="0" y="0"/>
          <a:ext cx="0" cy="0"/>
          <a:chOff x="0" y="0"/>
          <a:chExt cx="0" cy="0"/>
        </a:xfrm>
      </p:grpSpPr>
      <p:pic>
        <p:nvPicPr>
          <p:cNvPr id="6" name="Picture 5" descr="A person holding a pen over a paper&#10;&#10;AI-generated content may be incorrect.">
            <a:extLst>
              <a:ext uri="{FF2B5EF4-FFF2-40B4-BE49-F238E27FC236}">
                <a16:creationId xmlns:a16="http://schemas.microsoft.com/office/drawing/2014/main" id="{DE129035-0BA1-97D0-8E8D-A427A3FE48CE}"/>
              </a:ext>
            </a:extLst>
          </p:cNvPr>
          <p:cNvPicPr>
            <a:picLocks noChangeAspect="1"/>
          </p:cNvPicPr>
          <p:nvPr/>
        </p:nvPicPr>
        <p:blipFill>
          <a:blip r:embed="rId6">
            <a:duotone>
              <a:prstClr val="black"/>
              <a:schemeClr val="accent2">
                <a:tint val="45000"/>
                <a:satMod val="400000"/>
              </a:schemeClr>
            </a:duotone>
            <a:alphaModFix amt="38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1617"/>
            <a:ext cx="12192000" cy="6859617"/>
          </a:xfrm>
          <a:prstGeom prst="rect">
            <a:avLst/>
          </a:prstGeom>
        </p:spPr>
      </p:pic>
      <p:sp>
        <p:nvSpPr>
          <p:cNvPr id="3" name="2902a453-1ec8-4cdc-9085-85c242ea0f6d">
            <a:extLst>
              <a:ext uri="{FF2B5EF4-FFF2-40B4-BE49-F238E27FC236}">
                <a16:creationId xmlns:a16="http://schemas.microsoft.com/office/drawing/2014/main" id="{18A680A6-2903-4CEA-58DB-8594D665C463}"/>
              </a:ext>
            </a:extLst>
          </p:cNvPr>
          <p:cNvSpPr txBox="1"/>
          <p:nvPr>
            <p:custDataLst>
              <p:tags r:id="rId2"/>
            </p:custDataLst>
          </p:nvPr>
        </p:nvSpPr>
        <p:spPr>
          <a:xfrm>
            <a:off x="1646548" y="2459504"/>
            <a:ext cx="8898904" cy="1631216"/>
          </a:xfrm>
          <a:prstGeom prst="rect">
            <a:avLst/>
          </a:prstGeom>
          <a:noFill/>
        </p:spPr>
        <p:txBody>
          <a:bodyPr vert="horz" wrap="square" rtlCol="0">
            <a:spAutoFit/>
          </a:bodyPr>
          <a:lstStyle/>
          <a:p>
            <a:pPr algn="just"/>
            <a:r>
              <a:rPr lang="en-US" sz="2000" kern="100">
                <a:latin typeface="Arial" panose="020B0604020202020204" pitchFamily="34" charset="0"/>
                <a:ea typeface="Calibri" panose="020F0502020204030204" pitchFamily="34" charset="0"/>
                <a:cs typeface="Arial" panose="020B0604020202020204" pitchFamily="34" charset="0"/>
              </a:rPr>
              <a:t>Investments</a:t>
            </a:r>
            <a:r>
              <a:rPr lang="en-US" sz="2000" kern="100" spc="-4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should be</a:t>
            </a:r>
            <a:r>
              <a:rPr lang="en-US" sz="2000" kern="100" spc="-2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made</a:t>
            </a:r>
            <a:r>
              <a:rPr lang="en-US" sz="2000" kern="100" spc="-2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with</a:t>
            </a:r>
            <a:r>
              <a:rPr lang="en-US" sz="2000" kern="100" spc="-1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judgement</a:t>
            </a:r>
            <a:r>
              <a:rPr lang="en-US" sz="2000" kern="100" spc="-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and care, under circumstances then prevailing, which persons</a:t>
            </a:r>
            <a:r>
              <a:rPr lang="en-US" sz="2000" kern="100" spc="-6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of</a:t>
            </a:r>
            <a:r>
              <a:rPr lang="en-US" sz="2000" kern="100" spc="-3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prudence,</a:t>
            </a:r>
            <a:r>
              <a:rPr lang="en-US" sz="2000" kern="100" spc="-1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discretion,</a:t>
            </a:r>
            <a:r>
              <a:rPr lang="en-US" sz="2000" kern="100" spc="-6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and</a:t>
            </a:r>
            <a:r>
              <a:rPr lang="en-US" sz="2000" kern="100" spc="-3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intelligence exercise in the management of their own affairs not for speculation, but for investment, considering the probable safety of their capital as well</a:t>
            </a:r>
            <a:r>
              <a:rPr lang="en-US" sz="2000" kern="100" spc="-8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as</a:t>
            </a:r>
            <a:r>
              <a:rPr lang="en-US" sz="2000" kern="100" spc="-3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the</a:t>
            </a:r>
            <a:r>
              <a:rPr lang="en-US" sz="2000" kern="100" spc="-2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probable income</a:t>
            </a:r>
            <a:r>
              <a:rPr lang="en-US" sz="2000" kern="100" spc="-2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to</a:t>
            </a:r>
            <a:r>
              <a:rPr lang="en-US" sz="2000" kern="100" spc="-15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be</a:t>
            </a:r>
            <a:r>
              <a:rPr lang="en-US" sz="2000" kern="100" spc="-2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derived</a:t>
            </a:r>
            <a:r>
              <a:rPr lang="en-US" sz="2000" kern="100" spc="-1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from</a:t>
            </a:r>
            <a:r>
              <a:rPr lang="en-US" sz="2000" kern="100" spc="-25">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the </a:t>
            </a:r>
            <a:r>
              <a:rPr lang="en-US" sz="2000" kern="100" spc="-10">
                <a:latin typeface="Arial" panose="020B0604020202020204" pitchFamily="34" charset="0"/>
                <a:ea typeface="Calibri" panose="020F0502020204030204" pitchFamily="34" charset="0"/>
                <a:cs typeface="Arial" panose="020B0604020202020204" pitchFamily="34" charset="0"/>
              </a:rPr>
              <a:t>investment.</a:t>
            </a:r>
            <a:endParaRPr lang="en-US" sz="2000" kern="100">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9695EDAA-1A6C-A0E8-6F32-71AFAFFF578D}"/>
              </a:ext>
            </a:extLst>
          </p:cNvPr>
          <p:cNvSpPr>
            <a:spLocks noGrp="1"/>
          </p:cNvSpPr>
          <p:nvPr>
            <p:ph type="title"/>
          </p:nvPr>
        </p:nvSpPr>
        <p:spPr>
          <a:xfrm>
            <a:off x="775360" y="446428"/>
            <a:ext cx="11111840" cy="718984"/>
          </a:xfrm>
        </p:spPr>
        <p:txBody>
          <a:bodyPr>
            <a:normAutofit/>
          </a:bodyPr>
          <a:lstStyle/>
          <a:p>
            <a:r>
              <a:rPr lang="en-US"/>
              <a:t>Prudent person standard</a:t>
            </a:r>
          </a:p>
        </p:txBody>
      </p:sp>
      <p:sp>
        <p:nvSpPr>
          <p:cNvPr id="7" name="Slide Number Placeholder 6">
            <a:extLst>
              <a:ext uri="{FF2B5EF4-FFF2-40B4-BE49-F238E27FC236}">
                <a16:creationId xmlns:a16="http://schemas.microsoft.com/office/drawing/2014/main" id="{A3F16ED2-210C-A2C5-5BFF-84216B760754}"/>
              </a:ext>
            </a:extLst>
          </p:cNvPr>
          <p:cNvSpPr>
            <a:spLocks noGrp="1"/>
          </p:cNvSpPr>
          <p:nvPr>
            <p:ph type="sldNum" sz="quarter" idx="4"/>
          </p:nvPr>
        </p:nvSpPr>
        <p:spPr/>
        <p:txBody>
          <a:bodyPr/>
          <a:lstStyle/>
          <a:p>
            <a:fld id="{5FE82902-ECBF-483F-8390-43E8C5ADA234}" type="slidenum">
              <a:rPr lang="en-US" smtClean="0"/>
              <a:pPr/>
              <a:t>13</a:t>
            </a:fld>
            <a:endParaRPr lang="en-US"/>
          </a:p>
        </p:txBody>
      </p:sp>
      <p:sp>
        <p:nvSpPr>
          <p:cNvPr id="5" name="TextBox 4">
            <a:extLst>
              <a:ext uri="{FF2B5EF4-FFF2-40B4-BE49-F238E27FC236}">
                <a16:creationId xmlns:a16="http://schemas.microsoft.com/office/drawing/2014/main" id="{05A44F6F-1B94-C716-781B-163CBD205249}"/>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54502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C601-8CBA-D16E-904D-A8E5952EACB7}"/>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AA4DBEDC-27F6-3ECC-27EF-F3099B8D6BE7}"/>
              </a:ext>
            </a:extLst>
          </p:cNvPr>
          <p:cNvGrpSpPr/>
          <p:nvPr/>
        </p:nvGrpSpPr>
        <p:grpSpPr>
          <a:xfrm>
            <a:off x="1373188" y="1425129"/>
            <a:ext cx="9445625" cy="4007742"/>
            <a:chOff x="1373188" y="1240119"/>
            <a:chExt cx="9445625" cy="4007742"/>
          </a:xfrm>
        </p:grpSpPr>
        <p:sp>
          <p:nvSpPr>
            <p:cNvPr id="19" name="Rectangle 18">
              <a:extLst>
                <a:ext uri="{FF2B5EF4-FFF2-40B4-BE49-F238E27FC236}">
                  <a16:creationId xmlns:a16="http://schemas.microsoft.com/office/drawing/2014/main" id="{212AEE08-F2D5-9DA1-52E3-2171CDA6B1B6}"/>
                </a:ext>
              </a:extLst>
            </p:cNvPr>
            <p:cNvSpPr/>
            <p:nvPr/>
          </p:nvSpPr>
          <p:spPr>
            <a:xfrm>
              <a:off x="1373188" y="3305144"/>
              <a:ext cx="4300782" cy="1942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20" name="Rectangle 19">
              <a:extLst>
                <a:ext uri="{FF2B5EF4-FFF2-40B4-BE49-F238E27FC236}">
                  <a16:creationId xmlns:a16="http://schemas.microsoft.com/office/drawing/2014/main" id="{05D3657A-C040-C7D8-1917-10C947ECD11F}"/>
                </a:ext>
              </a:extLst>
            </p:cNvPr>
            <p:cNvSpPr/>
            <p:nvPr/>
          </p:nvSpPr>
          <p:spPr>
            <a:xfrm>
              <a:off x="6518031" y="3305144"/>
              <a:ext cx="4300782" cy="19427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21" name="Oval 20">
              <a:extLst>
                <a:ext uri="{FF2B5EF4-FFF2-40B4-BE49-F238E27FC236}">
                  <a16:creationId xmlns:a16="http://schemas.microsoft.com/office/drawing/2014/main" id="{A321A220-ADCC-262F-3BA5-87A780F6BA03}"/>
                </a:ext>
              </a:extLst>
            </p:cNvPr>
            <p:cNvSpPr>
              <a:spLocks noChangeAspect="1"/>
            </p:cNvSpPr>
            <p:nvPr/>
          </p:nvSpPr>
          <p:spPr>
            <a:xfrm>
              <a:off x="2265589" y="1241496"/>
              <a:ext cx="2514600" cy="2514600"/>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Prudence and Ethical Standards</a:t>
              </a:r>
            </a:p>
          </p:txBody>
        </p:sp>
        <p:grpSp>
          <p:nvGrpSpPr>
            <p:cNvPr id="22" name="Group 21">
              <a:extLst>
                <a:ext uri="{FF2B5EF4-FFF2-40B4-BE49-F238E27FC236}">
                  <a16:creationId xmlns:a16="http://schemas.microsoft.com/office/drawing/2014/main" id="{A5C745F1-AD62-291C-028D-82DFBD6BC932}"/>
                </a:ext>
              </a:extLst>
            </p:cNvPr>
            <p:cNvGrpSpPr/>
            <p:nvPr/>
          </p:nvGrpSpPr>
          <p:grpSpPr>
            <a:xfrm>
              <a:off x="1560881" y="4005803"/>
              <a:ext cx="581134" cy="581134"/>
              <a:chOff x="5629764" y="6713334"/>
              <a:chExt cx="2828436" cy="2828436"/>
            </a:xfrm>
          </p:grpSpPr>
          <p:sp>
            <p:nvSpPr>
              <p:cNvPr id="23" name="Oval 22">
                <a:extLst>
                  <a:ext uri="{FF2B5EF4-FFF2-40B4-BE49-F238E27FC236}">
                    <a16:creationId xmlns:a16="http://schemas.microsoft.com/office/drawing/2014/main" id="{E965AA5A-C32E-C90D-33AD-D28E968ADC15}"/>
                  </a:ext>
                </a:extLst>
              </p:cNvPr>
              <p:cNvSpPr>
                <a:spLocks noChangeAspect="1"/>
              </p:cNvSpPr>
              <p:nvPr/>
            </p:nvSpPr>
            <p:spPr>
              <a:xfrm>
                <a:off x="5629764" y="6713334"/>
                <a:ext cx="2828436" cy="28284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24" name="Freeform 1">
                <a:extLst>
                  <a:ext uri="{FF2B5EF4-FFF2-40B4-BE49-F238E27FC236}">
                    <a16:creationId xmlns:a16="http://schemas.microsoft.com/office/drawing/2014/main" id="{877827F7-A8C9-BB50-998F-1BA6872D033F}"/>
                  </a:ext>
                </a:extLst>
              </p:cNvPr>
              <p:cNvSpPr>
                <a:spLocks noChangeArrowheads="1"/>
              </p:cNvSpPr>
              <p:nvPr/>
            </p:nvSpPr>
            <p:spPr bwMode="auto">
              <a:xfrm>
                <a:off x="6293452" y="7539605"/>
                <a:ext cx="1501060" cy="1175892"/>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900">
                  <a:latin typeface="Lato Light" panose="020F0502020204030203" pitchFamily="34" charset="0"/>
                </a:endParaRPr>
              </a:p>
            </p:txBody>
          </p:sp>
        </p:grpSp>
        <p:sp>
          <p:nvSpPr>
            <p:cNvPr id="25" name="Oval 24">
              <a:extLst>
                <a:ext uri="{FF2B5EF4-FFF2-40B4-BE49-F238E27FC236}">
                  <a16:creationId xmlns:a16="http://schemas.microsoft.com/office/drawing/2014/main" id="{171791A4-2414-3937-58F5-893BC717D7BA}"/>
                </a:ext>
              </a:extLst>
            </p:cNvPr>
            <p:cNvSpPr>
              <a:spLocks noChangeAspect="1"/>
            </p:cNvSpPr>
            <p:nvPr/>
          </p:nvSpPr>
          <p:spPr>
            <a:xfrm>
              <a:off x="6706377" y="3999268"/>
              <a:ext cx="581134" cy="581134"/>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latin typeface="Lato Light" panose="020F0502020204030203" pitchFamily="34" charset="0"/>
              </a:endParaRPr>
            </a:p>
          </p:txBody>
        </p:sp>
        <p:sp>
          <p:nvSpPr>
            <p:cNvPr id="26" name="Subtitle 2">
              <a:extLst>
                <a:ext uri="{FF2B5EF4-FFF2-40B4-BE49-F238E27FC236}">
                  <a16:creationId xmlns:a16="http://schemas.microsoft.com/office/drawing/2014/main" id="{832E6613-F099-1FC7-54F8-B45030337451}"/>
                </a:ext>
              </a:extLst>
            </p:cNvPr>
            <p:cNvSpPr txBox="1">
              <a:spLocks/>
            </p:cNvSpPr>
            <p:nvPr/>
          </p:nvSpPr>
          <p:spPr>
            <a:xfrm>
              <a:off x="2328525" y="4182623"/>
              <a:ext cx="3158281" cy="2769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1750"/>
                </a:lnSpc>
              </a:pPr>
              <a:r>
                <a:rPr lang="en-US" sz="1800">
                  <a:solidFill>
                    <a:schemeClr val="tx1"/>
                  </a:solidFill>
                  <a:latin typeface="Arial" panose="020B0604020202020204" pitchFamily="34" charset="0"/>
                  <a:ea typeface="Lato Light" panose="020F0502020204030203" pitchFamily="34" charset="0"/>
                  <a:cs typeface="Arial" panose="020B0604020202020204" pitchFamily="34" charset="0"/>
                </a:rPr>
                <a:t>Conflicts of interest</a:t>
              </a:r>
            </a:p>
          </p:txBody>
        </p:sp>
        <p:sp>
          <p:nvSpPr>
            <p:cNvPr id="27" name="Subtitle 2">
              <a:extLst>
                <a:ext uri="{FF2B5EF4-FFF2-40B4-BE49-F238E27FC236}">
                  <a16:creationId xmlns:a16="http://schemas.microsoft.com/office/drawing/2014/main" id="{2B450682-AD60-6AE8-0273-246065F79433}"/>
                </a:ext>
              </a:extLst>
            </p:cNvPr>
            <p:cNvSpPr txBox="1">
              <a:spLocks/>
            </p:cNvSpPr>
            <p:nvPr/>
          </p:nvSpPr>
          <p:spPr>
            <a:xfrm>
              <a:off x="7474021" y="4028867"/>
              <a:ext cx="3158281" cy="5219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800">
                  <a:solidFill>
                    <a:schemeClr val="tx1"/>
                  </a:solidFill>
                  <a:latin typeface="Arial" panose="020B0604020202020204" pitchFamily="34" charset="0"/>
                  <a:ea typeface="Lato Light" panose="020F0502020204030203" pitchFamily="34" charset="0"/>
                  <a:cs typeface="Arial" panose="020B0604020202020204" pitchFamily="34" charset="0"/>
                </a:rPr>
                <a:t>Sufficient liquidity when required</a:t>
              </a:r>
            </a:p>
          </p:txBody>
        </p:sp>
        <p:sp>
          <p:nvSpPr>
            <p:cNvPr id="28" name="Freeform 1">
              <a:extLst>
                <a:ext uri="{FF2B5EF4-FFF2-40B4-BE49-F238E27FC236}">
                  <a16:creationId xmlns:a16="http://schemas.microsoft.com/office/drawing/2014/main" id="{FD16A2B1-F77E-59FC-FDEE-22B10CF1244C}"/>
                </a:ext>
              </a:extLst>
            </p:cNvPr>
            <p:cNvSpPr>
              <a:spLocks noChangeArrowheads="1"/>
            </p:cNvSpPr>
            <p:nvPr/>
          </p:nvSpPr>
          <p:spPr bwMode="auto">
            <a:xfrm>
              <a:off x="6842739" y="4175570"/>
              <a:ext cx="308410" cy="241600"/>
            </a:xfrm>
            <a:custGeom>
              <a:avLst/>
              <a:gdLst>
                <a:gd name="T0" fmla="*/ 1845 w 5250"/>
                <a:gd name="T1" fmla="*/ 4112 h 4113"/>
                <a:gd name="T2" fmla="*/ 205 w 5250"/>
                <a:gd name="T3" fmla="*/ 2473 h 4113"/>
                <a:gd name="T4" fmla="*/ 205 w 5250"/>
                <a:gd name="T5" fmla="*/ 2473 h 4113"/>
                <a:gd name="T6" fmla="*/ 205 w 5250"/>
                <a:gd name="T7" fmla="*/ 1730 h 4113"/>
                <a:gd name="T8" fmla="*/ 205 w 5250"/>
                <a:gd name="T9" fmla="*/ 1730 h 4113"/>
                <a:gd name="T10" fmla="*/ 948 w 5250"/>
                <a:gd name="T11" fmla="*/ 1730 h 4113"/>
                <a:gd name="T12" fmla="*/ 1849 w 5250"/>
                <a:gd name="T13" fmla="*/ 2630 h 4113"/>
                <a:gd name="T14" fmla="*/ 4302 w 5250"/>
                <a:gd name="T15" fmla="*/ 205 h 4113"/>
                <a:gd name="T16" fmla="*/ 4302 w 5250"/>
                <a:gd name="T17" fmla="*/ 205 h 4113"/>
                <a:gd name="T18" fmla="*/ 5045 w 5250"/>
                <a:gd name="T19" fmla="*/ 209 h 4113"/>
                <a:gd name="T20" fmla="*/ 5045 w 5250"/>
                <a:gd name="T21" fmla="*/ 209 h 4113"/>
                <a:gd name="T22" fmla="*/ 5041 w 5250"/>
                <a:gd name="T23" fmla="*/ 952 h 4113"/>
                <a:gd name="T24" fmla="*/ 1845 w 5250"/>
                <a:gd name="T25" fmla="*/ 4112 h 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0" h="4113">
                  <a:moveTo>
                    <a:pt x="1845" y="4112"/>
                  </a:moveTo>
                  <a:lnTo>
                    <a:pt x="205" y="2473"/>
                  </a:lnTo>
                  <a:lnTo>
                    <a:pt x="205" y="2473"/>
                  </a:lnTo>
                  <a:cubicBezTo>
                    <a:pt x="0" y="2267"/>
                    <a:pt x="0" y="1935"/>
                    <a:pt x="205" y="1730"/>
                  </a:cubicBezTo>
                  <a:lnTo>
                    <a:pt x="205" y="1730"/>
                  </a:lnTo>
                  <a:cubicBezTo>
                    <a:pt x="410" y="1524"/>
                    <a:pt x="743" y="1524"/>
                    <a:pt x="948" y="1730"/>
                  </a:cubicBezTo>
                  <a:lnTo>
                    <a:pt x="1849" y="2630"/>
                  </a:lnTo>
                  <a:lnTo>
                    <a:pt x="4302" y="205"/>
                  </a:lnTo>
                  <a:lnTo>
                    <a:pt x="4302" y="205"/>
                  </a:lnTo>
                  <a:cubicBezTo>
                    <a:pt x="4508" y="0"/>
                    <a:pt x="4841" y="2"/>
                    <a:pt x="5045" y="209"/>
                  </a:cubicBezTo>
                  <a:lnTo>
                    <a:pt x="5045" y="209"/>
                  </a:lnTo>
                  <a:cubicBezTo>
                    <a:pt x="5249" y="415"/>
                    <a:pt x="5247" y="748"/>
                    <a:pt x="5041" y="952"/>
                  </a:cubicBezTo>
                  <a:lnTo>
                    <a:pt x="1845" y="4112"/>
                  </a:lnTo>
                </a:path>
              </a:pathLst>
            </a:custGeom>
            <a:solidFill>
              <a:schemeClr val="bg1"/>
            </a:solidFill>
            <a:ln>
              <a:noFill/>
            </a:ln>
            <a:effectLst/>
          </p:spPr>
          <p:txBody>
            <a:bodyPr wrap="none" anchor="ctr"/>
            <a:lstStyle/>
            <a:p>
              <a:endParaRPr lang="en-US" sz="900">
                <a:latin typeface="Lato Light" panose="020F0502020204030203" pitchFamily="34" charset="0"/>
              </a:endParaRPr>
            </a:p>
          </p:txBody>
        </p:sp>
        <p:sp>
          <p:nvSpPr>
            <p:cNvPr id="29" name="Oval 28">
              <a:extLst>
                <a:ext uri="{FF2B5EF4-FFF2-40B4-BE49-F238E27FC236}">
                  <a16:creationId xmlns:a16="http://schemas.microsoft.com/office/drawing/2014/main" id="{BC7282A2-1725-24DA-2FFC-1247D08E5A18}"/>
                </a:ext>
              </a:extLst>
            </p:cNvPr>
            <p:cNvSpPr>
              <a:spLocks noChangeAspect="1"/>
            </p:cNvSpPr>
            <p:nvPr/>
          </p:nvSpPr>
          <p:spPr>
            <a:xfrm>
              <a:off x="7410434" y="1240119"/>
              <a:ext cx="2515977" cy="2515977"/>
            </a:xfrm>
            <a:prstGeom prst="ellipse">
              <a:avLst/>
            </a:prstGeom>
            <a:solidFill>
              <a:srgbClr val="3F81C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Maturity and Liquidity Requirements</a:t>
              </a:r>
            </a:p>
          </p:txBody>
        </p:sp>
      </p:grpSp>
      <p:sp>
        <p:nvSpPr>
          <p:cNvPr id="2" name="Title 1">
            <a:extLst>
              <a:ext uri="{FF2B5EF4-FFF2-40B4-BE49-F238E27FC236}">
                <a16:creationId xmlns:a16="http://schemas.microsoft.com/office/drawing/2014/main" id="{614504C4-8381-CEFF-B916-B8512E426093}"/>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4" name="Slide Number Placeholder 3">
            <a:extLst>
              <a:ext uri="{FF2B5EF4-FFF2-40B4-BE49-F238E27FC236}">
                <a16:creationId xmlns:a16="http://schemas.microsoft.com/office/drawing/2014/main" id="{73C8104A-C96F-E123-466B-23AD28A8F731}"/>
              </a:ext>
            </a:extLst>
          </p:cNvPr>
          <p:cNvSpPr>
            <a:spLocks noGrp="1"/>
          </p:cNvSpPr>
          <p:nvPr>
            <p:ph type="sldNum" sz="quarter" idx="4"/>
          </p:nvPr>
        </p:nvSpPr>
        <p:spPr/>
        <p:txBody>
          <a:bodyPr/>
          <a:lstStyle/>
          <a:p>
            <a:fld id="{5FE82902-ECBF-483F-8390-43E8C5ADA234}" type="slidenum">
              <a:rPr lang="en-US" smtClean="0"/>
              <a:pPr/>
              <a:t>14</a:t>
            </a:fld>
            <a:endParaRPr lang="en-US"/>
          </a:p>
        </p:txBody>
      </p:sp>
      <p:sp>
        <p:nvSpPr>
          <p:cNvPr id="3" name="TextBox 2">
            <a:extLst>
              <a:ext uri="{FF2B5EF4-FFF2-40B4-BE49-F238E27FC236}">
                <a16:creationId xmlns:a16="http://schemas.microsoft.com/office/drawing/2014/main" id="{F752BC75-2E78-A760-A75F-DB715B960581}"/>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536996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135EF-85B1-75C4-1652-56B451DD3425}"/>
            </a:ext>
          </a:extLst>
        </p:cNvPr>
        <p:cNvGrpSpPr/>
        <p:nvPr/>
      </p:nvGrpSpPr>
      <p:grpSpPr>
        <a:xfrm>
          <a:off x="0" y="0"/>
          <a:ext cx="0" cy="0"/>
          <a:chOff x="0" y="0"/>
          <a:chExt cx="0" cy="0"/>
        </a:xfrm>
      </p:grpSpPr>
      <p:sp>
        <p:nvSpPr>
          <p:cNvPr id="2" name="Freeform 117">
            <a:extLst>
              <a:ext uri="{FF2B5EF4-FFF2-40B4-BE49-F238E27FC236}">
                <a16:creationId xmlns:a16="http://schemas.microsoft.com/office/drawing/2014/main" id="{09C2E7FD-0275-D305-9EC6-69D74E11F3B4}"/>
              </a:ext>
            </a:extLst>
          </p:cNvPr>
          <p:cNvSpPr/>
          <p:nvPr/>
        </p:nvSpPr>
        <p:spPr>
          <a:xfrm>
            <a:off x="762000" y="1137343"/>
            <a:ext cx="4541838" cy="900314"/>
          </a:xfrm>
          <a:custGeom>
            <a:avLst/>
            <a:gdLst>
              <a:gd name="connsiteX0" fmla="*/ 0 w 9083675"/>
              <a:gd name="connsiteY0" fmla="*/ 0 h 1800628"/>
              <a:gd name="connsiteX1" fmla="*/ 8633518 w 9083675"/>
              <a:gd name="connsiteY1" fmla="*/ 0 h 1800628"/>
              <a:gd name="connsiteX2" fmla="*/ 9083675 w 9083675"/>
              <a:gd name="connsiteY2" fmla="*/ 1800628 h 1800628"/>
              <a:gd name="connsiteX3" fmla="*/ 450154 w 9083675"/>
              <a:gd name="connsiteY3" fmla="*/ 1800628 h 1800628"/>
              <a:gd name="connsiteX4" fmla="*/ 0 w 9083675"/>
              <a:gd name="connsiteY4" fmla="*/ 9 h 1800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675" h="1800628">
                <a:moveTo>
                  <a:pt x="0" y="0"/>
                </a:moveTo>
                <a:lnTo>
                  <a:pt x="8633518" y="0"/>
                </a:lnTo>
                <a:lnTo>
                  <a:pt x="9083675" y="1800628"/>
                </a:lnTo>
                <a:lnTo>
                  <a:pt x="450154" y="1800628"/>
                </a:lnTo>
                <a:lnTo>
                  <a:pt x="0" y="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Freeform 124">
            <a:extLst>
              <a:ext uri="{FF2B5EF4-FFF2-40B4-BE49-F238E27FC236}">
                <a16:creationId xmlns:a16="http://schemas.microsoft.com/office/drawing/2014/main" id="{161E6C6F-8FFB-EE4B-8D81-0DDE1D9DED4A}"/>
              </a:ext>
            </a:extLst>
          </p:cNvPr>
          <p:cNvSpPr/>
          <p:nvPr/>
        </p:nvSpPr>
        <p:spPr>
          <a:xfrm>
            <a:off x="1030286" y="2210493"/>
            <a:ext cx="4541839" cy="900314"/>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7" y="18006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Freeform 131">
            <a:extLst>
              <a:ext uri="{FF2B5EF4-FFF2-40B4-BE49-F238E27FC236}">
                <a16:creationId xmlns:a16="http://schemas.microsoft.com/office/drawing/2014/main" id="{36A1D8C4-15A0-5ECC-80EA-67B323F47041}"/>
              </a:ext>
            </a:extLst>
          </p:cNvPr>
          <p:cNvSpPr/>
          <p:nvPr/>
        </p:nvSpPr>
        <p:spPr>
          <a:xfrm>
            <a:off x="1298573" y="3283643"/>
            <a:ext cx="4541839" cy="900314"/>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7" y="18006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148">
            <a:extLst>
              <a:ext uri="{FF2B5EF4-FFF2-40B4-BE49-F238E27FC236}">
                <a16:creationId xmlns:a16="http://schemas.microsoft.com/office/drawing/2014/main" id="{0B0A2E70-67B3-30B8-1BF2-62353B2298C8}"/>
              </a:ext>
            </a:extLst>
          </p:cNvPr>
          <p:cNvSpPr/>
          <p:nvPr/>
        </p:nvSpPr>
        <p:spPr>
          <a:xfrm>
            <a:off x="6619873" y="4356793"/>
            <a:ext cx="4541839" cy="900314"/>
          </a:xfrm>
          <a:custGeom>
            <a:avLst/>
            <a:gdLst>
              <a:gd name="connsiteX0" fmla="*/ 0 w 9083678"/>
              <a:gd name="connsiteY0" fmla="*/ 0 h 1800628"/>
              <a:gd name="connsiteX1" fmla="*/ 8633520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0" y="0"/>
                </a:lnTo>
                <a:lnTo>
                  <a:pt x="9083678" y="1800628"/>
                </a:lnTo>
                <a:lnTo>
                  <a:pt x="450157" y="18006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Freeform 138">
            <a:extLst>
              <a:ext uri="{FF2B5EF4-FFF2-40B4-BE49-F238E27FC236}">
                <a16:creationId xmlns:a16="http://schemas.microsoft.com/office/drawing/2014/main" id="{F047B2A5-ACAB-AE17-8424-DEFFE1E5D6D9}"/>
              </a:ext>
            </a:extLst>
          </p:cNvPr>
          <p:cNvSpPr/>
          <p:nvPr/>
        </p:nvSpPr>
        <p:spPr>
          <a:xfrm>
            <a:off x="4348953" y="5383076"/>
            <a:ext cx="4541839" cy="900314"/>
          </a:xfrm>
          <a:custGeom>
            <a:avLst/>
            <a:gdLst>
              <a:gd name="connsiteX0" fmla="*/ 0 w 9083677"/>
              <a:gd name="connsiteY0" fmla="*/ 0 h 1800628"/>
              <a:gd name="connsiteX1" fmla="*/ 8633520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0" y="0"/>
                </a:lnTo>
                <a:lnTo>
                  <a:pt x="9083677" y="1800628"/>
                </a:lnTo>
                <a:lnTo>
                  <a:pt x="450157" y="18006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Freeform 154">
            <a:extLst>
              <a:ext uri="{FF2B5EF4-FFF2-40B4-BE49-F238E27FC236}">
                <a16:creationId xmlns:a16="http://schemas.microsoft.com/office/drawing/2014/main" id="{633E8B4E-B3D5-6E60-BA42-AC8AD3034360}"/>
              </a:ext>
            </a:extLst>
          </p:cNvPr>
          <p:cNvSpPr/>
          <p:nvPr/>
        </p:nvSpPr>
        <p:spPr>
          <a:xfrm>
            <a:off x="5815011" y="1137343"/>
            <a:ext cx="4541839" cy="900314"/>
          </a:xfrm>
          <a:custGeom>
            <a:avLst/>
            <a:gdLst>
              <a:gd name="connsiteX0" fmla="*/ 0 w 9083677"/>
              <a:gd name="connsiteY0" fmla="*/ 0 h 1800628"/>
              <a:gd name="connsiteX1" fmla="*/ 8633521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1" y="0"/>
                </a:lnTo>
                <a:lnTo>
                  <a:pt x="9083677" y="1800628"/>
                </a:lnTo>
                <a:lnTo>
                  <a:pt x="450157" y="18006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Freeform 152">
            <a:extLst>
              <a:ext uri="{FF2B5EF4-FFF2-40B4-BE49-F238E27FC236}">
                <a16:creationId xmlns:a16="http://schemas.microsoft.com/office/drawing/2014/main" id="{C05A5CD9-7F29-F4F2-4B49-B5195158610D}"/>
              </a:ext>
            </a:extLst>
          </p:cNvPr>
          <p:cNvSpPr/>
          <p:nvPr/>
        </p:nvSpPr>
        <p:spPr>
          <a:xfrm>
            <a:off x="6083298" y="2210493"/>
            <a:ext cx="4541839" cy="900314"/>
          </a:xfrm>
          <a:custGeom>
            <a:avLst/>
            <a:gdLst>
              <a:gd name="connsiteX0" fmla="*/ 0 w 9083678"/>
              <a:gd name="connsiteY0" fmla="*/ 0 h 1800628"/>
              <a:gd name="connsiteX1" fmla="*/ 8633520 w 9083678"/>
              <a:gd name="connsiteY1" fmla="*/ 0 h 1800628"/>
              <a:gd name="connsiteX2" fmla="*/ 9083678 w 9083678"/>
              <a:gd name="connsiteY2" fmla="*/ 1800628 h 1800628"/>
              <a:gd name="connsiteX3" fmla="*/ 450157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0" y="0"/>
                </a:lnTo>
                <a:lnTo>
                  <a:pt x="9083678" y="1800628"/>
                </a:lnTo>
                <a:lnTo>
                  <a:pt x="450157" y="180062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Freeform 150">
            <a:extLst>
              <a:ext uri="{FF2B5EF4-FFF2-40B4-BE49-F238E27FC236}">
                <a16:creationId xmlns:a16="http://schemas.microsoft.com/office/drawing/2014/main" id="{E50A3CBE-A898-7F7F-DBD0-5C7FEB5480BA}"/>
              </a:ext>
            </a:extLst>
          </p:cNvPr>
          <p:cNvSpPr/>
          <p:nvPr/>
        </p:nvSpPr>
        <p:spPr>
          <a:xfrm>
            <a:off x="6351586" y="3283643"/>
            <a:ext cx="4541839" cy="900314"/>
          </a:xfrm>
          <a:custGeom>
            <a:avLst/>
            <a:gdLst>
              <a:gd name="connsiteX0" fmla="*/ 0 w 9083677"/>
              <a:gd name="connsiteY0" fmla="*/ 0 h 1800628"/>
              <a:gd name="connsiteX1" fmla="*/ 8633521 w 9083677"/>
              <a:gd name="connsiteY1" fmla="*/ 0 h 1800628"/>
              <a:gd name="connsiteX2" fmla="*/ 9083677 w 9083677"/>
              <a:gd name="connsiteY2" fmla="*/ 1800628 h 1800628"/>
              <a:gd name="connsiteX3" fmla="*/ 450157 w 9083677"/>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7" h="1800628">
                <a:moveTo>
                  <a:pt x="0" y="0"/>
                </a:moveTo>
                <a:lnTo>
                  <a:pt x="8633521" y="0"/>
                </a:lnTo>
                <a:lnTo>
                  <a:pt x="9083677" y="1800628"/>
                </a:lnTo>
                <a:lnTo>
                  <a:pt x="450157" y="180062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145">
            <a:extLst>
              <a:ext uri="{FF2B5EF4-FFF2-40B4-BE49-F238E27FC236}">
                <a16:creationId xmlns:a16="http://schemas.microsoft.com/office/drawing/2014/main" id="{A6559275-19DA-7793-CA09-9CB9662E8A6F}"/>
              </a:ext>
            </a:extLst>
          </p:cNvPr>
          <p:cNvSpPr/>
          <p:nvPr/>
        </p:nvSpPr>
        <p:spPr>
          <a:xfrm>
            <a:off x="1566861" y="4356793"/>
            <a:ext cx="4541839" cy="900314"/>
          </a:xfrm>
          <a:custGeom>
            <a:avLst/>
            <a:gdLst>
              <a:gd name="connsiteX0" fmla="*/ 0 w 9083678"/>
              <a:gd name="connsiteY0" fmla="*/ 0 h 1800628"/>
              <a:gd name="connsiteX1" fmla="*/ 8633521 w 9083678"/>
              <a:gd name="connsiteY1" fmla="*/ 0 h 1800628"/>
              <a:gd name="connsiteX2" fmla="*/ 9083678 w 9083678"/>
              <a:gd name="connsiteY2" fmla="*/ 1800628 h 1800628"/>
              <a:gd name="connsiteX3" fmla="*/ 450158 w 9083678"/>
              <a:gd name="connsiteY3" fmla="*/ 1800628 h 1800628"/>
            </a:gdLst>
            <a:ahLst/>
            <a:cxnLst>
              <a:cxn ang="0">
                <a:pos x="connsiteX0" y="connsiteY0"/>
              </a:cxn>
              <a:cxn ang="0">
                <a:pos x="connsiteX1" y="connsiteY1"/>
              </a:cxn>
              <a:cxn ang="0">
                <a:pos x="connsiteX2" y="connsiteY2"/>
              </a:cxn>
              <a:cxn ang="0">
                <a:pos x="connsiteX3" y="connsiteY3"/>
              </a:cxn>
            </a:cxnLst>
            <a:rect l="l" t="t" r="r" b="b"/>
            <a:pathLst>
              <a:path w="9083678" h="1800628">
                <a:moveTo>
                  <a:pt x="0" y="0"/>
                </a:moveTo>
                <a:lnTo>
                  <a:pt x="8633521" y="0"/>
                </a:lnTo>
                <a:lnTo>
                  <a:pt x="9083678" y="1800628"/>
                </a:lnTo>
                <a:lnTo>
                  <a:pt x="450158" y="180062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TextBox 14">
            <a:extLst>
              <a:ext uri="{FF2B5EF4-FFF2-40B4-BE49-F238E27FC236}">
                <a16:creationId xmlns:a16="http://schemas.microsoft.com/office/drawing/2014/main" id="{C3A191DC-CE55-4A09-6642-046BE1AFCBB6}"/>
              </a:ext>
            </a:extLst>
          </p:cNvPr>
          <p:cNvSpPr txBox="1"/>
          <p:nvPr/>
        </p:nvSpPr>
        <p:spPr>
          <a:xfrm>
            <a:off x="1641700" y="1395700"/>
            <a:ext cx="2872902" cy="338554"/>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Cash and Cash Equivalents</a:t>
            </a:r>
          </a:p>
        </p:txBody>
      </p:sp>
      <p:sp>
        <p:nvSpPr>
          <p:cNvPr id="16" name="TextBox 15">
            <a:extLst>
              <a:ext uri="{FF2B5EF4-FFF2-40B4-BE49-F238E27FC236}">
                <a16:creationId xmlns:a16="http://schemas.microsoft.com/office/drawing/2014/main" id="{3AAB6D53-FEEC-81BB-1016-6CFD8E0CE950}"/>
              </a:ext>
            </a:extLst>
          </p:cNvPr>
          <p:cNvSpPr txBox="1"/>
          <p:nvPr/>
        </p:nvSpPr>
        <p:spPr>
          <a:xfrm>
            <a:off x="1072717" y="1310502"/>
            <a:ext cx="437940"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1.</a:t>
            </a:r>
          </a:p>
        </p:txBody>
      </p:sp>
      <p:sp>
        <p:nvSpPr>
          <p:cNvPr id="17" name="TextBox 16">
            <a:extLst>
              <a:ext uri="{FF2B5EF4-FFF2-40B4-BE49-F238E27FC236}">
                <a16:creationId xmlns:a16="http://schemas.microsoft.com/office/drawing/2014/main" id="{E9C87685-8BFB-8123-0A22-87E039E1A06C}"/>
              </a:ext>
            </a:extLst>
          </p:cNvPr>
          <p:cNvSpPr txBox="1"/>
          <p:nvPr/>
        </p:nvSpPr>
        <p:spPr>
          <a:xfrm>
            <a:off x="1934033" y="2306054"/>
            <a:ext cx="2616422" cy="584775"/>
          </a:xfrm>
          <a:prstGeom prst="rect">
            <a:avLst/>
          </a:prstGeom>
          <a:noFill/>
        </p:spPr>
        <p:txBody>
          <a:bodyPr wrap="none" lIns="91440" tIns="45720" rIns="91440" bIns="45720" rtlCol="0" anchor="b" anchorCtr="0">
            <a:spAutoFit/>
          </a:bodyPr>
          <a:lstStyle/>
          <a:p>
            <a:r>
              <a:rPr lang="en-US" sz="1600" b="1">
                <a:solidFill>
                  <a:schemeClr val="bg1"/>
                </a:solidFill>
                <a:latin typeface="Arial"/>
                <a:ea typeface="League Spartan" charset="0"/>
                <a:cs typeface="Arial"/>
              </a:rPr>
              <a:t>Federal Instrumentalities</a:t>
            </a:r>
            <a:endParaRPr lang="en-US" sz="1600">
              <a:solidFill>
                <a:srgbClr val="000000"/>
              </a:solidFill>
              <a:latin typeface="Arial" panose="020B0604020202020204" pitchFamily="34" charset="0"/>
              <a:ea typeface="League Spartan" charset="0"/>
              <a:cs typeface="Arial" panose="020B0604020202020204" pitchFamily="34" charset="0"/>
            </a:endParaRPr>
          </a:p>
          <a:p>
            <a:endParaRPr lang="en-US" sz="1600" b="1">
              <a:solidFill>
                <a:schemeClr val="bg1"/>
              </a:solidFill>
              <a:latin typeface="Arial" panose="020B0604020202020204" pitchFamily="34" charset="0"/>
              <a:ea typeface="League Spartan" charset="0"/>
              <a:cs typeface="Arial" panose="020B0604020202020204" pitchFamily="34" charset="0"/>
            </a:endParaRPr>
          </a:p>
        </p:txBody>
      </p:sp>
      <p:sp>
        <p:nvSpPr>
          <p:cNvPr id="18" name="TextBox 17">
            <a:extLst>
              <a:ext uri="{FF2B5EF4-FFF2-40B4-BE49-F238E27FC236}">
                <a16:creationId xmlns:a16="http://schemas.microsoft.com/office/drawing/2014/main" id="{1AE3EFD8-3151-258E-C522-A6EC5AD1BC53}"/>
              </a:ext>
            </a:extLst>
          </p:cNvPr>
          <p:cNvSpPr txBox="1"/>
          <p:nvPr/>
        </p:nvSpPr>
        <p:spPr>
          <a:xfrm>
            <a:off x="1296922" y="2383652"/>
            <a:ext cx="526106"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3.</a:t>
            </a:r>
          </a:p>
        </p:txBody>
      </p:sp>
      <p:sp>
        <p:nvSpPr>
          <p:cNvPr id="21" name="TextBox 20">
            <a:extLst>
              <a:ext uri="{FF2B5EF4-FFF2-40B4-BE49-F238E27FC236}">
                <a16:creationId xmlns:a16="http://schemas.microsoft.com/office/drawing/2014/main" id="{2C8B0609-63CB-927D-33C4-16A8A1C4E61B}"/>
              </a:ext>
            </a:extLst>
          </p:cNvPr>
          <p:cNvSpPr txBox="1"/>
          <p:nvPr/>
        </p:nvSpPr>
        <p:spPr>
          <a:xfrm>
            <a:off x="1556393" y="3456802"/>
            <a:ext cx="543739"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5.</a:t>
            </a:r>
          </a:p>
        </p:txBody>
      </p:sp>
      <p:sp>
        <p:nvSpPr>
          <p:cNvPr id="24" name="TextBox 23">
            <a:extLst>
              <a:ext uri="{FF2B5EF4-FFF2-40B4-BE49-F238E27FC236}">
                <a16:creationId xmlns:a16="http://schemas.microsoft.com/office/drawing/2014/main" id="{91724D08-691B-D22E-7446-860405759293}"/>
              </a:ext>
            </a:extLst>
          </p:cNvPr>
          <p:cNvSpPr txBox="1"/>
          <p:nvPr/>
        </p:nvSpPr>
        <p:spPr>
          <a:xfrm>
            <a:off x="1847121" y="4529952"/>
            <a:ext cx="498856"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7.</a:t>
            </a:r>
          </a:p>
        </p:txBody>
      </p:sp>
      <p:sp>
        <p:nvSpPr>
          <p:cNvPr id="25" name="TextBox 24">
            <a:extLst>
              <a:ext uri="{FF2B5EF4-FFF2-40B4-BE49-F238E27FC236}">
                <a16:creationId xmlns:a16="http://schemas.microsoft.com/office/drawing/2014/main" id="{024D03A1-67E7-872E-DD75-7E20C12F51A0}"/>
              </a:ext>
            </a:extLst>
          </p:cNvPr>
          <p:cNvSpPr txBox="1"/>
          <p:nvPr/>
        </p:nvSpPr>
        <p:spPr>
          <a:xfrm>
            <a:off x="7503078" y="4641775"/>
            <a:ext cx="1986441" cy="338554"/>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Commercial Paper</a:t>
            </a:r>
          </a:p>
        </p:txBody>
      </p:sp>
      <p:sp>
        <p:nvSpPr>
          <p:cNvPr id="26" name="TextBox 25">
            <a:extLst>
              <a:ext uri="{FF2B5EF4-FFF2-40B4-BE49-F238E27FC236}">
                <a16:creationId xmlns:a16="http://schemas.microsoft.com/office/drawing/2014/main" id="{D46B96DC-9CF5-3100-CA6F-175ED710A494}"/>
              </a:ext>
            </a:extLst>
          </p:cNvPr>
          <p:cNvSpPr txBox="1"/>
          <p:nvPr/>
        </p:nvSpPr>
        <p:spPr>
          <a:xfrm>
            <a:off x="4613183" y="5556235"/>
            <a:ext cx="530915"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9.</a:t>
            </a:r>
          </a:p>
        </p:txBody>
      </p:sp>
      <p:sp>
        <p:nvSpPr>
          <p:cNvPr id="27" name="TextBox 26">
            <a:extLst>
              <a:ext uri="{FF2B5EF4-FFF2-40B4-BE49-F238E27FC236}">
                <a16:creationId xmlns:a16="http://schemas.microsoft.com/office/drawing/2014/main" id="{51E1D439-E0E3-CE8F-E354-DDB95E03414E}"/>
              </a:ext>
            </a:extLst>
          </p:cNvPr>
          <p:cNvSpPr txBox="1"/>
          <p:nvPr/>
        </p:nvSpPr>
        <p:spPr>
          <a:xfrm>
            <a:off x="6682340" y="1303071"/>
            <a:ext cx="2807179" cy="584775"/>
          </a:xfrm>
          <a:prstGeom prst="rect">
            <a:avLst/>
          </a:prstGeom>
          <a:noFill/>
        </p:spPr>
        <p:txBody>
          <a:bodyPr wrap="none" lIns="91440" tIns="45720" rIns="91440" bIns="45720" rtlCol="0" anchor="b" anchorCtr="0">
            <a:spAutoFit/>
          </a:bodyPr>
          <a:lstStyle/>
          <a:p>
            <a:r>
              <a:rPr lang="en-US" sz="1600" b="1">
                <a:solidFill>
                  <a:schemeClr val="bg1"/>
                </a:solidFill>
                <a:latin typeface="Arial"/>
                <a:ea typeface="League Spartan" charset="0"/>
                <a:cs typeface="Arial"/>
              </a:rPr>
              <a:t>United States Government </a:t>
            </a:r>
            <a:endParaRPr lang="en-US" sz="1600">
              <a:solidFill>
                <a:schemeClr val="bg1"/>
              </a:solidFill>
              <a:latin typeface="Arial"/>
              <a:ea typeface="League Spartan" charset="0"/>
              <a:cs typeface="Arial"/>
            </a:endParaRPr>
          </a:p>
          <a:p>
            <a:r>
              <a:rPr lang="en-US" sz="1600" b="1">
                <a:solidFill>
                  <a:schemeClr val="bg1"/>
                </a:solidFill>
                <a:latin typeface="Arial"/>
                <a:cs typeface="Arial"/>
              </a:rPr>
              <a:t>Securities</a:t>
            </a:r>
            <a:endParaRPr lang="en-US"/>
          </a:p>
        </p:txBody>
      </p:sp>
      <p:sp>
        <p:nvSpPr>
          <p:cNvPr id="29" name="TextBox 28">
            <a:extLst>
              <a:ext uri="{FF2B5EF4-FFF2-40B4-BE49-F238E27FC236}">
                <a16:creationId xmlns:a16="http://schemas.microsoft.com/office/drawing/2014/main" id="{2A38AAA1-3935-EB4C-D9EB-6480DEE2FA65}"/>
              </a:ext>
            </a:extLst>
          </p:cNvPr>
          <p:cNvSpPr txBox="1"/>
          <p:nvPr/>
        </p:nvSpPr>
        <p:spPr>
          <a:xfrm>
            <a:off x="6088057" y="1310502"/>
            <a:ext cx="513282"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2.</a:t>
            </a:r>
          </a:p>
        </p:txBody>
      </p:sp>
      <p:sp>
        <p:nvSpPr>
          <p:cNvPr id="32" name="TextBox 31">
            <a:extLst>
              <a:ext uri="{FF2B5EF4-FFF2-40B4-BE49-F238E27FC236}">
                <a16:creationId xmlns:a16="http://schemas.microsoft.com/office/drawing/2014/main" id="{C1416885-CB5F-5D5A-EA18-9F34E333CF9F}"/>
              </a:ext>
            </a:extLst>
          </p:cNvPr>
          <p:cNvSpPr txBox="1"/>
          <p:nvPr/>
        </p:nvSpPr>
        <p:spPr>
          <a:xfrm>
            <a:off x="6336307" y="2383652"/>
            <a:ext cx="553358"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4.</a:t>
            </a:r>
          </a:p>
        </p:txBody>
      </p:sp>
      <p:sp>
        <p:nvSpPr>
          <p:cNvPr id="34" name="TextBox 33">
            <a:extLst>
              <a:ext uri="{FF2B5EF4-FFF2-40B4-BE49-F238E27FC236}">
                <a16:creationId xmlns:a16="http://schemas.microsoft.com/office/drawing/2014/main" id="{D3C29D36-9D3A-2B3A-4D9E-FA138497ABF7}"/>
              </a:ext>
            </a:extLst>
          </p:cNvPr>
          <p:cNvSpPr txBox="1"/>
          <p:nvPr/>
        </p:nvSpPr>
        <p:spPr>
          <a:xfrm>
            <a:off x="6611808" y="3456802"/>
            <a:ext cx="538930"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6.</a:t>
            </a:r>
          </a:p>
        </p:txBody>
      </p:sp>
      <p:sp>
        <p:nvSpPr>
          <p:cNvPr id="35" name="TextBox 34">
            <a:extLst>
              <a:ext uri="{FF2B5EF4-FFF2-40B4-BE49-F238E27FC236}">
                <a16:creationId xmlns:a16="http://schemas.microsoft.com/office/drawing/2014/main" id="{937B8830-9E14-67A5-9217-1F063449B348}"/>
              </a:ext>
            </a:extLst>
          </p:cNvPr>
          <p:cNvSpPr txBox="1"/>
          <p:nvPr/>
        </p:nvSpPr>
        <p:spPr>
          <a:xfrm>
            <a:off x="2364836" y="4431969"/>
            <a:ext cx="3174267" cy="584775"/>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Intergovernmental Investment </a:t>
            </a:r>
          </a:p>
          <a:p>
            <a:r>
              <a:rPr lang="en-US" sz="1600" b="1">
                <a:solidFill>
                  <a:schemeClr val="bg1"/>
                </a:solidFill>
                <a:latin typeface="Arial" panose="020B0604020202020204" pitchFamily="34" charset="0"/>
                <a:ea typeface="League Spartan" charset="0"/>
                <a:cs typeface="Arial" panose="020B0604020202020204" pitchFamily="34" charset="0"/>
              </a:rPr>
              <a:t>Pools</a:t>
            </a:r>
          </a:p>
        </p:txBody>
      </p:sp>
      <p:sp>
        <p:nvSpPr>
          <p:cNvPr id="36" name="Subtitle 2">
            <a:extLst>
              <a:ext uri="{FF2B5EF4-FFF2-40B4-BE49-F238E27FC236}">
                <a16:creationId xmlns:a16="http://schemas.microsoft.com/office/drawing/2014/main" id="{128E57B2-8D66-8A4B-1097-D25983790CA4}"/>
              </a:ext>
            </a:extLst>
          </p:cNvPr>
          <p:cNvSpPr txBox="1">
            <a:spLocks/>
          </p:cNvSpPr>
          <p:nvPr/>
        </p:nvSpPr>
        <p:spPr>
          <a:xfrm>
            <a:off x="2384263" y="4932919"/>
            <a:ext cx="3412658" cy="26238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t>
            </a:r>
            <a:r>
              <a:rPr lang="en-US" sz="1200" err="1">
                <a:solidFill>
                  <a:schemeClr val="bg1"/>
                </a:solidFill>
                <a:latin typeface="Arial" panose="020B0604020202020204" pitchFamily="34" charset="0"/>
                <a:ea typeface="Lato Light" panose="020F0502020204030203" pitchFamily="34" charset="0"/>
                <a:cs typeface="Arial" panose="020B0604020202020204" pitchFamily="34" charset="0"/>
              </a:rPr>
              <a:t>AAAm</a:t>
            </a: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sp>
        <p:nvSpPr>
          <p:cNvPr id="37" name="TextBox 36">
            <a:extLst>
              <a:ext uri="{FF2B5EF4-FFF2-40B4-BE49-F238E27FC236}">
                <a16:creationId xmlns:a16="http://schemas.microsoft.com/office/drawing/2014/main" id="{74BF9489-44D9-99A3-90F1-6408E9013F5E}"/>
              </a:ext>
            </a:extLst>
          </p:cNvPr>
          <p:cNvSpPr txBox="1"/>
          <p:nvPr/>
        </p:nvSpPr>
        <p:spPr>
          <a:xfrm>
            <a:off x="6877691" y="4529952"/>
            <a:ext cx="543739"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8.</a:t>
            </a:r>
          </a:p>
        </p:txBody>
      </p:sp>
      <p:sp>
        <p:nvSpPr>
          <p:cNvPr id="38" name="TextBox 37">
            <a:extLst>
              <a:ext uri="{FF2B5EF4-FFF2-40B4-BE49-F238E27FC236}">
                <a16:creationId xmlns:a16="http://schemas.microsoft.com/office/drawing/2014/main" id="{A51C30DB-3B9D-2AFD-0D41-3104983E47D3}"/>
              </a:ext>
            </a:extLst>
          </p:cNvPr>
          <p:cNvSpPr txBox="1"/>
          <p:nvPr/>
        </p:nvSpPr>
        <p:spPr>
          <a:xfrm>
            <a:off x="5256641" y="5617089"/>
            <a:ext cx="1858201" cy="338554"/>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Corporate Bonds</a:t>
            </a:r>
          </a:p>
        </p:txBody>
      </p:sp>
      <p:sp>
        <p:nvSpPr>
          <p:cNvPr id="40" name="TextBox 39">
            <a:extLst>
              <a:ext uri="{FF2B5EF4-FFF2-40B4-BE49-F238E27FC236}">
                <a16:creationId xmlns:a16="http://schemas.microsoft.com/office/drawing/2014/main" id="{FEEE1555-A5D1-4ACA-04C7-BC2325D62F1F}"/>
              </a:ext>
            </a:extLst>
          </p:cNvPr>
          <p:cNvSpPr txBox="1"/>
          <p:nvPr/>
        </p:nvSpPr>
        <p:spPr>
          <a:xfrm>
            <a:off x="2703229" y="746265"/>
            <a:ext cx="6148030" cy="400110"/>
          </a:xfrm>
          <a:prstGeom prst="rect">
            <a:avLst/>
          </a:prstGeom>
          <a:noFill/>
        </p:spPr>
        <p:txBody>
          <a:bodyPr wrap="none" rtlCol="0">
            <a:spAutoFit/>
          </a:bodyPr>
          <a:lstStyle/>
          <a:p>
            <a:r>
              <a:rPr lang="en-US" sz="2000" b="1">
                <a:latin typeface="Arial" panose="020B0604020202020204" pitchFamily="34" charset="0"/>
                <a:cs typeface="Arial" panose="020B0604020202020204" pitchFamily="34" charset="0"/>
              </a:rPr>
              <a:t>Typical Investments Used by Local Governments</a:t>
            </a:r>
          </a:p>
        </p:txBody>
      </p:sp>
      <p:sp>
        <p:nvSpPr>
          <p:cNvPr id="3" name="Title 2">
            <a:extLst>
              <a:ext uri="{FF2B5EF4-FFF2-40B4-BE49-F238E27FC236}">
                <a16:creationId xmlns:a16="http://schemas.microsoft.com/office/drawing/2014/main" id="{213DEC8B-F4EE-BD04-55E1-440E4E66FF01}"/>
              </a:ext>
            </a:extLst>
          </p:cNvPr>
          <p:cNvSpPr>
            <a:spLocks noGrp="1"/>
          </p:cNvSpPr>
          <p:nvPr>
            <p:ph type="title"/>
          </p:nvPr>
        </p:nvSpPr>
        <p:spPr>
          <a:xfrm>
            <a:off x="775360" y="446428"/>
            <a:ext cx="11111840" cy="308240"/>
          </a:xfrm>
        </p:spPr>
        <p:txBody>
          <a:bodyPr>
            <a:normAutofit fontScale="90000"/>
          </a:bodyPr>
          <a:lstStyle/>
          <a:p>
            <a:r>
              <a:rPr lang="en-US"/>
              <a:t>Local government investment policies</a:t>
            </a:r>
            <a:br>
              <a:rPr lang="en-US"/>
            </a:br>
            <a:r>
              <a:rPr lang="en-US"/>
              <a:t>	</a:t>
            </a:r>
          </a:p>
        </p:txBody>
      </p:sp>
      <p:sp>
        <p:nvSpPr>
          <p:cNvPr id="28" name="Subtitle 2">
            <a:extLst>
              <a:ext uri="{FF2B5EF4-FFF2-40B4-BE49-F238E27FC236}">
                <a16:creationId xmlns:a16="http://schemas.microsoft.com/office/drawing/2014/main" id="{38006B91-E41B-DADA-2FEA-7B9FF3597176}"/>
              </a:ext>
            </a:extLst>
          </p:cNvPr>
          <p:cNvSpPr txBox="1">
            <a:spLocks/>
          </p:cNvSpPr>
          <p:nvPr/>
        </p:nvSpPr>
        <p:spPr>
          <a:xfrm>
            <a:off x="1965609" y="2601323"/>
            <a:ext cx="3412658" cy="4932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(United States Government Sponsored Enterprises)</a:t>
            </a:r>
          </a:p>
        </p:txBody>
      </p:sp>
      <p:sp>
        <p:nvSpPr>
          <p:cNvPr id="44" name="TextBox 43">
            <a:extLst>
              <a:ext uri="{FF2B5EF4-FFF2-40B4-BE49-F238E27FC236}">
                <a16:creationId xmlns:a16="http://schemas.microsoft.com/office/drawing/2014/main" id="{417064EE-8052-58BC-E2DE-A1BEB8EB3A45}"/>
              </a:ext>
            </a:extLst>
          </p:cNvPr>
          <p:cNvSpPr txBox="1"/>
          <p:nvPr/>
        </p:nvSpPr>
        <p:spPr>
          <a:xfrm>
            <a:off x="6998962" y="2351030"/>
            <a:ext cx="2670924" cy="338554"/>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Interest Bearing Deposits</a:t>
            </a:r>
          </a:p>
        </p:txBody>
      </p:sp>
      <p:sp>
        <p:nvSpPr>
          <p:cNvPr id="46" name="Subtitle 2">
            <a:extLst>
              <a:ext uri="{FF2B5EF4-FFF2-40B4-BE49-F238E27FC236}">
                <a16:creationId xmlns:a16="http://schemas.microsoft.com/office/drawing/2014/main" id="{BE41E0A2-5D18-445F-F91F-7C1845F4F5D8}"/>
              </a:ext>
            </a:extLst>
          </p:cNvPr>
          <p:cNvSpPr txBox="1">
            <a:spLocks/>
          </p:cNvSpPr>
          <p:nvPr/>
        </p:nvSpPr>
        <p:spPr>
          <a:xfrm>
            <a:off x="7008731" y="2724727"/>
            <a:ext cx="3412658" cy="26238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(Time Deposits, CDs, or Savings Accounts)</a:t>
            </a:r>
          </a:p>
        </p:txBody>
      </p:sp>
      <p:sp>
        <p:nvSpPr>
          <p:cNvPr id="48" name="TextBox 47">
            <a:extLst>
              <a:ext uri="{FF2B5EF4-FFF2-40B4-BE49-F238E27FC236}">
                <a16:creationId xmlns:a16="http://schemas.microsoft.com/office/drawing/2014/main" id="{7B3BCF72-9D82-EA41-8306-627CD1687139}"/>
              </a:ext>
            </a:extLst>
          </p:cNvPr>
          <p:cNvSpPr txBox="1"/>
          <p:nvPr/>
        </p:nvSpPr>
        <p:spPr>
          <a:xfrm>
            <a:off x="2163345" y="3427192"/>
            <a:ext cx="3334503" cy="584775"/>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State and/or Local Government </a:t>
            </a:r>
          </a:p>
          <a:p>
            <a:r>
              <a:rPr lang="en-US" sz="1600" b="1">
                <a:solidFill>
                  <a:schemeClr val="bg1"/>
                </a:solidFill>
                <a:latin typeface="Arial" panose="020B0604020202020204" pitchFamily="34" charset="0"/>
                <a:ea typeface="League Spartan" charset="0"/>
                <a:cs typeface="Arial" panose="020B0604020202020204" pitchFamily="34" charset="0"/>
              </a:rPr>
              <a:t>Taxable and/or Tax-Exempt Debt</a:t>
            </a:r>
          </a:p>
        </p:txBody>
      </p:sp>
      <p:sp>
        <p:nvSpPr>
          <p:cNvPr id="45" name="TextBox 44">
            <a:extLst>
              <a:ext uri="{FF2B5EF4-FFF2-40B4-BE49-F238E27FC236}">
                <a16:creationId xmlns:a16="http://schemas.microsoft.com/office/drawing/2014/main" id="{E0ED755D-9A2B-D06E-447B-94F7E3F68E82}"/>
              </a:ext>
            </a:extLst>
          </p:cNvPr>
          <p:cNvSpPr txBox="1"/>
          <p:nvPr/>
        </p:nvSpPr>
        <p:spPr>
          <a:xfrm>
            <a:off x="7144320" y="3372568"/>
            <a:ext cx="2443298" cy="584775"/>
          </a:xfrm>
          <a:prstGeom prst="rect">
            <a:avLst/>
          </a:prstGeom>
          <a:noFill/>
        </p:spPr>
        <p:txBody>
          <a:bodyPr wrap="none" rtlCol="0" anchor="b" anchorCtr="0">
            <a:spAutoFit/>
          </a:bodyPr>
          <a:lstStyle/>
          <a:p>
            <a:r>
              <a:rPr lang="en-US" sz="1600" b="1">
                <a:solidFill>
                  <a:schemeClr val="bg1"/>
                </a:solidFill>
                <a:latin typeface="Arial" panose="020B0604020202020204" pitchFamily="34" charset="0"/>
                <a:ea typeface="League Spartan" charset="0"/>
                <a:cs typeface="Arial" panose="020B0604020202020204" pitchFamily="34" charset="0"/>
              </a:rPr>
              <a:t>Registered Investment </a:t>
            </a:r>
          </a:p>
          <a:p>
            <a:r>
              <a:rPr lang="en-US" sz="1600" b="1">
                <a:solidFill>
                  <a:schemeClr val="bg1"/>
                </a:solidFill>
                <a:latin typeface="Arial" panose="020B0604020202020204" pitchFamily="34" charset="0"/>
                <a:ea typeface="League Spartan" charset="0"/>
                <a:cs typeface="Arial" panose="020B0604020202020204" pitchFamily="34" charset="0"/>
              </a:rPr>
              <a:t>Companies</a:t>
            </a:r>
          </a:p>
        </p:txBody>
      </p:sp>
      <p:sp>
        <p:nvSpPr>
          <p:cNvPr id="49" name="Subtitle 2">
            <a:extLst>
              <a:ext uri="{FF2B5EF4-FFF2-40B4-BE49-F238E27FC236}">
                <a16:creationId xmlns:a16="http://schemas.microsoft.com/office/drawing/2014/main" id="{61FC2E14-8326-201C-2E03-1D805F0B9AD9}"/>
              </a:ext>
            </a:extLst>
          </p:cNvPr>
          <p:cNvSpPr txBox="1">
            <a:spLocks/>
          </p:cNvSpPr>
          <p:nvPr/>
        </p:nvSpPr>
        <p:spPr>
          <a:xfrm>
            <a:off x="7144320" y="3848106"/>
            <a:ext cx="3412658" cy="26238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(Money Market Mutual Funds – </a:t>
            </a:r>
            <a:r>
              <a:rPr lang="en-US" sz="1200" err="1">
                <a:solidFill>
                  <a:schemeClr val="bg1"/>
                </a:solidFill>
                <a:latin typeface="Arial" panose="020B0604020202020204" pitchFamily="34" charset="0"/>
                <a:ea typeface="Lato Light" panose="020F0502020204030203" pitchFamily="34" charset="0"/>
                <a:cs typeface="Arial" panose="020B0604020202020204" pitchFamily="34" charset="0"/>
              </a:rPr>
              <a:t>AAAm</a:t>
            </a:r>
            <a:r>
              <a:rPr lang="en-US" sz="1200">
                <a:solidFill>
                  <a:schemeClr val="bg1"/>
                </a:solidFill>
                <a:latin typeface="Arial" panose="020B0604020202020204" pitchFamily="34" charset="0"/>
                <a:ea typeface="Lato Light" panose="020F0502020204030203" pitchFamily="34" charset="0"/>
                <a:cs typeface="Arial" panose="020B0604020202020204" pitchFamily="34" charset="0"/>
              </a:rPr>
              <a:t>)</a:t>
            </a:r>
          </a:p>
        </p:txBody>
      </p:sp>
      <p:sp>
        <p:nvSpPr>
          <p:cNvPr id="5" name="Slide Number Placeholder 4">
            <a:extLst>
              <a:ext uri="{FF2B5EF4-FFF2-40B4-BE49-F238E27FC236}">
                <a16:creationId xmlns:a16="http://schemas.microsoft.com/office/drawing/2014/main" id="{C39FE800-6220-2E36-D664-968464276480}"/>
              </a:ext>
            </a:extLst>
          </p:cNvPr>
          <p:cNvSpPr>
            <a:spLocks noGrp="1"/>
          </p:cNvSpPr>
          <p:nvPr>
            <p:ph type="sldNum" sz="quarter" idx="4"/>
          </p:nvPr>
        </p:nvSpPr>
        <p:spPr/>
        <p:txBody>
          <a:bodyPr/>
          <a:lstStyle/>
          <a:p>
            <a:fld id="{5FE82902-ECBF-483F-8390-43E8C5ADA234}" type="slidenum">
              <a:rPr lang="en-US" smtClean="0"/>
              <a:pPr/>
              <a:t>15</a:t>
            </a:fld>
            <a:endParaRPr lang="en-US"/>
          </a:p>
        </p:txBody>
      </p:sp>
      <p:sp>
        <p:nvSpPr>
          <p:cNvPr id="4" name="TextBox 3">
            <a:extLst>
              <a:ext uri="{FF2B5EF4-FFF2-40B4-BE49-F238E27FC236}">
                <a16:creationId xmlns:a16="http://schemas.microsoft.com/office/drawing/2014/main" id="{4C085A69-D9FF-5069-4CD2-838210DEA543}"/>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93762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964B1-EA3E-51D8-6AB7-9746C0B889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972921-8E95-F93A-5881-A3F72917B32D}"/>
              </a:ext>
            </a:extLst>
          </p:cNvPr>
          <p:cNvSpPr>
            <a:spLocks noChangeArrowheads="1"/>
          </p:cNvSpPr>
          <p:nvPr/>
        </p:nvSpPr>
        <p:spPr bwMode="auto">
          <a:xfrm>
            <a:off x="3359207" y="2887224"/>
            <a:ext cx="2546292" cy="3222008"/>
          </a:xfrm>
          <a:custGeom>
            <a:avLst/>
            <a:gdLst>
              <a:gd name="T0" fmla="*/ 3003 w 4089"/>
              <a:gd name="T1" fmla="*/ 2586 h 5173"/>
              <a:gd name="T2" fmla="*/ 3003 w 4089"/>
              <a:gd name="T3" fmla="*/ 2586 h 5173"/>
              <a:gd name="T4" fmla="*/ 3012 w 4089"/>
              <a:gd name="T5" fmla="*/ 2372 h 5173"/>
              <a:gd name="T6" fmla="*/ 3012 w 4089"/>
              <a:gd name="T7" fmla="*/ 2372 h 5173"/>
              <a:gd name="T8" fmla="*/ 4088 w 4089"/>
              <a:gd name="T9" fmla="*/ 479 h 5173"/>
              <a:gd name="T10" fmla="*/ 4088 w 4089"/>
              <a:gd name="T11" fmla="*/ 479 h 5173"/>
              <a:gd name="T12" fmla="*/ 2586 w 4089"/>
              <a:gd name="T13" fmla="*/ 0 h 5173"/>
              <a:gd name="T14" fmla="*/ 2586 w 4089"/>
              <a:gd name="T15" fmla="*/ 0 h 5173"/>
              <a:gd name="T16" fmla="*/ 1451 w 4089"/>
              <a:gd name="T17" fmla="*/ 262 h 5173"/>
              <a:gd name="T18" fmla="*/ 1451 w 4089"/>
              <a:gd name="T19" fmla="*/ 262 h 5173"/>
              <a:gd name="T20" fmla="*/ 0 w 4089"/>
              <a:gd name="T21" fmla="*/ 2586 h 5173"/>
              <a:gd name="T22" fmla="*/ 0 w 4089"/>
              <a:gd name="T23" fmla="*/ 2586 h 5173"/>
              <a:gd name="T24" fmla="*/ 2586 w 4089"/>
              <a:gd name="T25" fmla="*/ 5172 h 5173"/>
              <a:gd name="T26" fmla="*/ 2586 w 4089"/>
              <a:gd name="T27" fmla="*/ 5172 h 5173"/>
              <a:gd name="T28" fmla="*/ 4088 w 4089"/>
              <a:gd name="T29" fmla="*/ 4692 h 5173"/>
              <a:gd name="T30" fmla="*/ 4088 w 4089"/>
              <a:gd name="T31" fmla="*/ 4692 h 5173"/>
              <a:gd name="T32" fmla="*/ 3003 w 4089"/>
              <a:gd name="T33" fmla="*/ 2586 h 5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89" h="5173">
                <a:moveTo>
                  <a:pt x="3003" y="2586"/>
                </a:moveTo>
                <a:lnTo>
                  <a:pt x="3003" y="2586"/>
                </a:lnTo>
                <a:cubicBezTo>
                  <a:pt x="3003" y="2514"/>
                  <a:pt x="3006" y="2442"/>
                  <a:pt x="3012" y="2372"/>
                </a:cubicBezTo>
                <a:lnTo>
                  <a:pt x="3012" y="2372"/>
                </a:lnTo>
                <a:cubicBezTo>
                  <a:pt x="3076" y="1592"/>
                  <a:pt x="3486" y="910"/>
                  <a:pt x="4088" y="479"/>
                </a:cubicBezTo>
                <a:lnTo>
                  <a:pt x="4088" y="479"/>
                </a:lnTo>
                <a:cubicBezTo>
                  <a:pt x="3665" y="178"/>
                  <a:pt x="3146" y="0"/>
                  <a:pt x="2586" y="0"/>
                </a:cubicBezTo>
                <a:lnTo>
                  <a:pt x="2586" y="0"/>
                </a:lnTo>
                <a:cubicBezTo>
                  <a:pt x="2179" y="0"/>
                  <a:pt x="1793" y="94"/>
                  <a:pt x="1451" y="262"/>
                </a:cubicBezTo>
                <a:lnTo>
                  <a:pt x="1451" y="262"/>
                </a:lnTo>
                <a:cubicBezTo>
                  <a:pt x="592" y="681"/>
                  <a:pt x="0" y="1564"/>
                  <a:pt x="0" y="2586"/>
                </a:cubicBezTo>
                <a:lnTo>
                  <a:pt x="0" y="2586"/>
                </a:lnTo>
                <a:cubicBezTo>
                  <a:pt x="0" y="4014"/>
                  <a:pt x="1157" y="5172"/>
                  <a:pt x="2586" y="5172"/>
                </a:cubicBezTo>
                <a:lnTo>
                  <a:pt x="2586" y="5172"/>
                </a:lnTo>
                <a:cubicBezTo>
                  <a:pt x="3146" y="5172"/>
                  <a:pt x="3665" y="4994"/>
                  <a:pt x="4088" y="4692"/>
                </a:cubicBezTo>
                <a:lnTo>
                  <a:pt x="4088" y="4692"/>
                </a:lnTo>
                <a:cubicBezTo>
                  <a:pt x="3431" y="4222"/>
                  <a:pt x="3003" y="3454"/>
                  <a:pt x="3003" y="2586"/>
                </a:cubicBezTo>
              </a:path>
            </a:pathLst>
          </a:custGeom>
          <a:solidFill>
            <a:schemeClr val="accent3"/>
          </a:solidFill>
          <a:ln>
            <a:noFill/>
          </a:ln>
          <a:effectLst/>
        </p:spPr>
        <p:txBody>
          <a:bodyPr wrap="none" anchor="ctr"/>
          <a:lstStyle/>
          <a:p>
            <a:endParaRPr lang="en-US" sz="3265"/>
          </a:p>
        </p:txBody>
      </p:sp>
      <p:sp>
        <p:nvSpPr>
          <p:cNvPr id="6" name="Freeform 3">
            <a:extLst>
              <a:ext uri="{FF2B5EF4-FFF2-40B4-BE49-F238E27FC236}">
                <a16:creationId xmlns:a16="http://schemas.microsoft.com/office/drawing/2014/main" id="{1E9B2EE3-E9E2-4144-C275-5D53FD0C2981}"/>
              </a:ext>
            </a:extLst>
          </p:cNvPr>
          <p:cNvSpPr>
            <a:spLocks noChangeArrowheads="1"/>
          </p:cNvSpPr>
          <p:nvPr/>
        </p:nvSpPr>
        <p:spPr bwMode="auto">
          <a:xfrm>
            <a:off x="4445169" y="1078856"/>
            <a:ext cx="3222007" cy="3059945"/>
          </a:xfrm>
          <a:custGeom>
            <a:avLst/>
            <a:gdLst>
              <a:gd name="T0" fmla="*/ 2586 w 5173"/>
              <a:gd name="T1" fmla="*/ 0 h 4912"/>
              <a:gd name="T2" fmla="*/ 2586 w 5173"/>
              <a:gd name="T3" fmla="*/ 0 h 4912"/>
              <a:gd name="T4" fmla="*/ 0 w 5173"/>
              <a:gd name="T5" fmla="*/ 2587 h 4912"/>
              <a:gd name="T6" fmla="*/ 0 w 5173"/>
              <a:gd name="T7" fmla="*/ 2587 h 4912"/>
              <a:gd name="T8" fmla="*/ 14 w 5173"/>
              <a:gd name="T9" fmla="*/ 2857 h 4912"/>
              <a:gd name="T10" fmla="*/ 14 w 5173"/>
              <a:gd name="T11" fmla="*/ 2857 h 4912"/>
              <a:gd name="T12" fmla="*/ 1149 w 5173"/>
              <a:gd name="T13" fmla="*/ 2595 h 4912"/>
              <a:gd name="T14" fmla="*/ 1149 w 5173"/>
              <a:gd name="T15" fmla="*/ 2595 h 4912"/>
              <a:gd name="T16" fmla="*/ 2651 w 5173"/>
              <a:gd name="T17" fmla="*/ 3074 h 4912"/>
              <a:gd name="T18" fmla="*/ 2651 w 5173"/>
              <a:gd name="T19" fmla="*/ 3074 h 4912"/>
              <a:gd name="T20" fmla="*/ 3721 w 5173"/>
              <a:gd name="T21" fmla="*/ 4911 h 4912"/>
              <a:gd name="T22" fmla="*/ 3721 w 5173"/>
              <a:gd name="T23" fmla="*/ 4911 h 4912"/>
              <a:gd name="T24" fmla="*/ 5164 w 5173"/>
              <a:gd name="T25" fmla="*/ 2800 h 4912"/>
              <a:gd name="T26" fmla="*/ 5164 w 5173"/>
              <a:gd name="T27" fmla="*/ 2800 h 4912"/>
              <a:gd name="T28" fmla="*/ 5172 w 5173"/>
              <a:gd name="T29" fmla="*/ 2587 h 4912"/>
              <a:gd name="T30" fmla="*/ 5172 w 5173"/>
              <a:gd name="T31" fmla="*/ 2587 h 4912"/>
              <a:gd name="T32" fmla="*/ 2586 w 5173"/>
              <a:gd name="T33" fmla="*/ 0 h 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3" h="4912">
                <a:moveTo>
                  <a:pt x="2586" y="0"/>
                </a:moveTo>
                <a:lnTo>
                  <a:pt x="2586" y="0"/>
                </a:lnTo>
                <a:cubicBezTo>
                  <a:pt x="1158" y="0"/>
                  <a:pt x="0" y="1159"/>
                  <a:pt x="0" y="2587"/>
                </a:cubicBezTo>
                <a:lnTo>
                  <a:pt x="0" y="2587"/>
                </a:lnTo>
                <a:cubicBezTo>
                  <a:pt x="0" y="2678"/>
                  <a:pt x="5" y="2768"/>
                  <a:pt x="14" y="2857"/>
                </a:cubicBezTo>
                <a:lnTo>
                  <a:pt x="14" y="2857"/>
                </a:lnTo>
                <a:cubicBezTo>
                  <a:pt x="356" y="2689"/>
                  <a:pt x="742" y="2595"/>
                  <a:pt x="1149" y="2595"/>
                </a:cubicBezTo>
                <a:lnTo>
                  <a:pt x="1149" y="2595"/>
                </a:lnTo>
                <a:cubicBezTo>
                  <a:pt x="1709" y="2595"/>
                  <a:pt x="2228" y="2773"/>
                  <a:pt x="2651" y="3074"/>
                </a:cubicBezTo>
                <a:lnTo>
                  <a:pt x="2651" y="3074"/>
                </a:lnTo>
                <a:cubicBezTo>
                  <a:pt x="3238" y="3495"/>
                  <a:pt x="3642" y="4154"/>
                  <a:pt x="3721" y="4911"/>
                </a:cubicBezTo>
                <a:lnTo>
                  <a:pt x="3721" y="4911"/>
                </a:lnTo>
                <a:cubicBezTo>
                  <a:pt x="4520" y="4519"/>
                  <a:pt x="5087" y="3729"/>
                  <a:pt x="5164" y="2800"/>
                </a:cubicBezTo>
                <a:lnTo>
                  <a:pt x="5164" y="2800"/>
                </a:lnTo>
                <a:cubicBezTo>
                  <a:pt x="5169" y="2730"/>
                  <a:pt x="5172" y="2659"/>
                  <a:pt x="5172" y="2587"/>
                </a:cubicBezTo>
                <a:lnTo>
                  <a:pt x="5172" y="2587"/>
                </a:lnTo>
                <a:cubicBezTo>
                  <a:pt x="5172" y="1159"/>
                  <a:pt x="4014" y="0"/>
                  <a:pt x="2586" y="0"/>
                </a:cubicBezTo>
              </a:path>
            </a:pathLst>
          </a:custGeom>
          <a:solidFill>
            <a:schemeClr val="accent1"/>
          </a:solidFill>
          <a:ln>
            <a:noFill/>
          </a:ln>
          <a:effectLst/>
        </p:spPr>
        <p:txBody>
          <a:bodyPr wrap="none" anchor="ctr"/>
          <a:lstStyle/>
          <a:p>
            <a:endParaRPr lang="en-US" sz="3265"/>
          </a:p>
        </p:txBody>
      </p:sp>
      <p:sp>
        <p:nvSpPr>
          <p:cNvPr id="7" name="Freeform 4">
            <a:extLst>
              <a:ext uri="{FF2B5EF4-FFF2-40B4-BE49-F238E27FC236}">
                <a16:creationId xmlns:a16="http://schemas.microsoft.com/office/drawing/2014/main" id="{489B03AD-D302-1253-8062-1F9846C2E771}"/>
              </a:ext>
            </a:extLst>
          </p:cNvPr>
          <p:cNvSpPr>
            <a:spLocks noChangeArrowheads="1"/>
          </p:cNvSpPr>
          <p:nvPr/>
        </p:nvSpPr>
        <p:spPr bwMode="auto">
          <a:xfrm>
            <a:off x="5610784" y="3013578"/>
            <a:ext cx="3222009" cy="3095654"/>
          </a:xfrm>
          <a:custGeom>
            <a:avLst/>
            <a:gdLst>
              <a:gd name="T0" fmla="*/ 3598 w 5173"/>
              <a:gd name="T1" fmla="*/ 0 h 4968"/>
              <a:gd name="T2" fmla="*/ 3598 w 5173"/>
              <a:gd name="T3" fmla="*/ 0 h 4968"/>
              <a:gd name="T4" fmla="*/ 2155 w 5173"/>
              <a:gd name="T5" fmla="*/ 2111 h 4968"/>
              <a:gd name="T6" fmla="*/ 2155 w 5173"/>
              <a:gd name="T7" fmla="*/ 2111 h 4968"/>
              <a:gd name="T8" fmla="*/ 1020 w 5173"/>
              <a:gd name="T9" fmla="*/ 2373 h 4968"/>
              <a:gd name="T10" fmla="*/ 1020 w 5173"/>
              <a:gd name="T11" fmla="*/ 2373 h 4968"/>
              <a:gd name="T12" fmla="*/ 9 w 5173"/>
              <a:gd name="T13" fmla="*/ 2167 h 4968"/>
              <a:gd name="T14" fmla="*/ 9 w 5173"/>
              <a:gd name="T15" fmla="*/ 2167 h 4968"/>
              <a:gd name="T16" fmla="*/ 0 w 5173"/>
              <a:gd name="T17" fmla="*/ 2381 h 4968"/>
              <a:gd name="T18" fmla="*/ 0 w 5173"/>
              <a:gd name="T19" fmla="*/ 2381 h 4968"/>
              <a:gd name="T20" fmla="*/ 1085 w 5173"/>
              <a:gd name="T21" fmla="*/ 4487 h 4968"/>
              <a:gd name="T22" fmla="*/ 1085 w 5173"/>
              <a:gd name="T23" fmla="*/ 4487 h 4968"/>
              <a:gd name="T24" fmla="*/ 2586 w 5173"/>
              <a:gd name="T25" fmla="*/ 4967 h 4968"/>
              <a:gd name="T26" fmla="*/ 2586 w 5173"/>
              <a:gd name="T27" fmla="*/ 4967 h 4968"/>
              <a:gd name="T28" fmla="*/ 5172 w 5173"/>
              <a:gd name="T29" fmla="*/ 2381 h 4968"/>
              <a:gd name="T30" fmla="*/ 5172 w 5173"/>
              <a:gd name="T31" fmla="*/ 2381 h 4968"/>
              <a:gd name="T32" fmla="*/ 3598 w 5173"/>
              <a:gd name="T33" fmla="*/ 0 h 4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73" h="4968">
                <a:moveTo>
                  <a:pt x="3598" y="0"/>
                </a:moveTo>
                <a:lnTo>
                  <a:pt x="3598" y="0"/>
                </a:lnTo>
                <a:cubicBezTo>
                  <a:pt x="3522" y="929"/>
                  <a:pt x="2954" y="1719"/>
                  <a:pt x="2155" y="2111"/>
                </a:cubicBezTo>
                <a:lnTo>
                  <a:pt x="2155" y="2111"/>
                </a:lnTo>
                <a:cubicBezTo>
                  <a:pt x="1812" y="2278"/>
                  <a:pt x="1427" y="2373"/>
                  <a:pt x="1020" y="2373"/>
                </a:cubicBezTo>
                <a:lnTo>
                  <a:pt x="1020" y="2373"/>
                </a:lnTo>
                <a:cubicBezTo>
                  <a:pt x="662" y="2373"/>
                  <a:pt x="320" y="2299"/>
                  <a:pt x="9" y="2167"/>
                </a:cubicBezTo>
                <a:lnTo>
                  <a:pt x="9" y="2167"/>
                </a:lnTo>
                <a:cubicBezTo>
                  <a:pt x="3" y="2237"/>
                  <a:pt x="0" y="2309"/>
                  <a:pt x="0" y="2381"/>
                </a:cubicBezTo>
                <a:lnTo>
                  <a:pt x="0" y="2381"/>
                </a:lnTo>
                <a:cubicBezTo>
                  <a:pt x="0" y="3249"/>
                  <a:pt x="428" y="4017"/>
                  <a:pt x="1085" y="4487"/>
                </a:cubicBezTo>
                <a:lnTo>
                  <a:pt x="1085" y="4487"/>
                </a:lnTo>
                <a:cubicBezTo>
                  <a:pt x="1507" y="4789"/>
                  <a:pt x="2026" y="4967"/>
                  <a:pt x="2586" y="4967"/>
                </a:cubicBezTo>
                <a:lnTo>
                  <a:pt x="2586" y="4967"/>
                </a:lnTo>
                <a:cubicBezTo>
                  <a:pt x="4015" y="4967"/>
                  <a:pt x="5172" y="3809"/>
                  <a:pt x="5172" y="2381"/>
                </a:cubicBezTo>
                <a:lnTo>
                  <a:pt x="5172" y="2381"/>
                </a:lnTo>
                <a:cubicBezTo>
                  <a:pt x="5172" y="1311"/>
                  <a:pt x="4524" y="393"/>
                  <a:pt x="3598" y="0"/>
                </a:cubicBezTo>
              </a:path>
            </a:pathLst>
          </a:custGeom>
          <a:solidFill>
            <a:schemeClr val="accent2"/>
          </a:solidFill>
          <a:ln>
            <a:noFill/>
          </a:ln>
          <a:effectLst/>
        </p:spPr>
        <p:txBody>
          <a:bodyPr wrap="none" anchor="ctr"/>
          <a:lstStyle/>
          <a:p>
            <a:endParaRPr lang="en-US" sz="3265"/>
          </a:p>
        </p:txBody>
      </p:sp>
      <p:sp>
        <p:nvSpPr>
          <p:cNvPr id="9" name="Freeform 246">
            <a:extLst>
              <a:ext uri="{FF2B5EF4-FFF2-40B4-BE49-F238E27FC236}">
                <a16:creationId xmlns:a16="http://schemas.microsoft.com/office/drawing/2014/main" id="{29D3AE2D-3E8A-34E4-6DF4-0E22C3000264}"/>
              </a:ext>
            </a:extLst>
          </p:cNvPr>
          <p:cNvSpPr>
            <a:spLocks noChangeArrowheads="1"/>
          </p:cNvSpPr>
          <p:nvPr/>
        </p:nvSpPr>
        <p:spPr bwMode="auto">
          <a:xfrm>
            <a:off x="2841032" y="2214256"/>
            <a:ext cx="1785426" cy="32962"/>
          </a:xfrm>
          <a:custGeom>
            <a:avLst/>
            <a:gdLst>
              <a:gd name="T0" fmla="*/ 26 w 2865"/>
              <a:gd name="T1" fmla="*/ 51 h 52"/>
              <a:gd name="T2" fmla="*/ 26 w 2865"/>
              <a:gd name="T3" fmla="*/ 0 h 52"/>
              <a:gd name="T4" fmla="*/ 173 w 2865"/>
              <a:gd name="T5" fmla="*/ 26 h 52"/>
              <a:gd name="T6" fmla="*/ 393 w 2865"/>
              <a:gd name="T7" fmla="*/ 51 h 52"/>
              <a:gd name="T8" fmla="*/ 245 w 2865"/>
              <a:gd name="T9" fmla="*/ 26 h 52"/>
              <a:gd name="T10" fmla="*/ 393 w 2865"/>
              <a:gd name="T11" fmla="*/ 0 h 52"/>
              <a:gd name="T12" fmla="*/ 418 w 2865"/>
              <a:gd name="T13" fmla="*/ 26 h 52"/>
              <a:gd name="T14" fmla="*/ 515 w 2865"/>
              <a:gd name="T15" fmla="*/ 51 h 52"/>
              <a:gd name="T16" fmla="*/ 490 w 2865"/>
              <a:gd name="T17" fmla="*/ 26 h 52"/>
              <a:gd name="T18" fmla="*/ 637 w 2865"/>
              <a:gd name="T19" fmla="*/ 0 h 52"/>
              <a:gd name="T20" fmla="*/ 637 w 2865"/>
              <a:gd name="T21" fmla="*/ 51 h 52"/>
              <a:gd name="T22" fmla="*/ 759 w 2865"/>
              <a:gd name="T23" fmla="*/ 51 h 52"/>
              <a:gd name="T24" fmla="*/ 759 w 2865"/>
              <a:gd name="T25" fmla="*/ 0 h 52"/>
              <a:gd name="T26" fmla="*/ 907 w 2865"/>
              <a:gd name="T27" fmla="*/ 26 h 52"/>
              <a:gd name="T28" fmla="*/ 1126 w 2865"/>
              <a:gd name="T29" fmla="*/ 51 h 52"/>
              <a:gd name="T30" fmla="*/ 979 w 2865"/>
              <a:gd name="T31" fmla="*/ 26 h 52"/>
              <a:gd name="T32" fmla="*/ 1126 w 2865"/>
              <a:gd name="T33" fmla="*/ 0 h 52"/>
              <a:gd name="T34" fmla="*/ 1152 w 2865"/>
              <a:gd name="T35" fmla="*/ 26 h 52"/>
              <a:gd name="T36" fmla="*/ 1249 w 2865"/>
              <a:gd name="T37" fmla="*/ 51 h 52"/>
              <a:gd name="T38" fmla="*/ 1223 w 2865"/>
              <a:gd name="T39" fmla="*/ 26 h 52"/>
              <a:gd name="T40" fmla="*/ 1371 w 2865"/>
              <a:gd name="T41" fmla="*/ 0 h 52"/>
              <a:gd name="T42" fmla="*/ 1371 w 2865"/>
              <a:gd name="T43" fmla="*/ 51 h 52"/>
              <a:gd name="T44" fmla="*/ 1493 w 2865"/>
              <a:gd name="T45" fmla="*/ 51 h 52"/>
              <a:gd name="T46" fmla="*/ 1493 w 2865"/>
              <a:gd name="T47" fmla="*/ 0 h 52"/>
              <a:gd name="T48" fmla="*/ 1641 w 2865"/>
              <a:gd name="T49" fmla="*/ 26 h 52"/>
              <a:gd name="T50" fmla="*/ 1860 w 2865"/>
              <a:gd name="T51" fmla="*/ 51 h 52"/>
              <a:gd name="T52" fmla="*/ 1713 w 2865"/>
              <a:gd name="T53" fmla="*/ 26 h 52"/>
              <a:gd name="T54" fmla="*/ 1860 w 2865"/>
              <a:gd name="T55" fmla="*/ 0 h 52"/>
              <a:gd name="T56" fmla="*/ 1886 w 2865"/>
              <a:gd name="T57" fmla="*/ 26 h 52"/>
              <a:gd name="T58" fmla="*/ 1983 w 2865"/>
              <a:gd name="T59" fmla="*/ 51 h 52"/>
              <a:gd name="T60" fmla="*/ 1957 w 2865"/>
              <a:gd name="T61" fmla="*/ 26 h 52"/>
              <a:gd name="T62" fmla="*/ 2105 w 2865"/>
              <a:gd name="T63" fmla="*/ 0 h 52"/>
              <a:gd name="T64" fmla="*/ 2105 w 2865"/>
              <a:gd name="T65" fmla="*/ 51 h 52"/>
              <a:gd name="T66" fmla="*/ 2227 w 2865"/>
              <a:gd name="T67" fmla="*/ 51 h 52"/>
              <a:gd name="T68" fmla="*/ 2227 w 2865"/>
              <a:gd name="T69" fmla="*/ 0 h 52"/>
              <a:gd name="T70" fmla="*/ 2375 w 2865"/>
              <a:gd name="T71" fmla="*/ 26 h 52"/>
              <a:gd name="T72" fmla="*/ 2594 w 2865"/>
              <a:gd name="T73" fmla="*/ 51 h 52"/>
              <a:gd name="T74" fmla="*/ 2447 w 2865"/>
              <a:gd name="T75" fmla="*/ 26 h 52"/>
              <a:gd name="T76" fmla="*/ 2594 w 2865"/>
              <a:gd name="T77" fmla="*/ 0 h 52"/>
              <a:gd name="T78" fmla="*/ 2620 w 2865"/>
              <a:gd name="T79" fmla="*/ 26 h 52"/>
              <a:gd name="T80" fmla="*/ 2716 w 2865"/>
              <a:gd name="T81" fmla="*/ 51 h 52"/>
              <a:gd name="T82" fmla="*/ 2691 w 2865"/>
              <a:gd name="T83" fmla="*/ 26 h 52"/>
              <a:gd name="T84" fmla="*/ 2839 w 2865"/>
              <a:gd name="T85" fmla="*/ 0 h 52"/>
              <a:gd name="T86" fmla="*/ 2839 w 2865"/>
              <a:gd name="T8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5" h="52">
                <a:moveTo>
                  <a:pt x="148" y="51"/>
                </a:moveTo>
                <a:lnTo>
                  <a:pt x="26" y="51"/>
                </a:lnTo>
                <a:lnTo>
                  <a:pt x="26" y="51"/>
                </a:lnTo>
                <a:cubicBezTo>
                  <a:pt x="11" y="51"/>
                  <a:pt x="0" y="40"/>
                  <a:pt x="0" y="26"/>
                </a:cubicBezTo>
                <a:lnTo>
                  <a:pt x="0" y="26"/>
                </a:lnTo>
                <a:cubicBezTo>
                  <a:pt x="0" y="12"/>
                  <a:pt x="11" y="0"/>
                  <a:pt x="26" y="0"/>
                </a:cubicBezTo>
                <a:lnTo>
                  <a:pt x="148" y="0"/>
                </a:lnTo>
                <a:lnTo>
                  <a:pt x="148" y="0"/>
                </a:lnTo>
                <a:cubicBezTo>
                  <a:pt x="162" y="0"/>
                  <a:pt x="173" y="12"/>
                  <a:pt x="173" y="26"/>
                </a:cubicBezTo>
                <a:lnTo>
                  <a:pt x="173" y="26"/>
                </a:lnTo>
                <a:cubicBezTo>
                  <a:pt x="173" y="40"/>
                  <a:pt x="162" y="51"/>
                  <a:pt x="148" y="51"/>
                </a:cubicBezTo>
                <a:close/>
                <a:moveTo>
                  <a:pt x="393" y="51"/>
                </a:moveTo>
                <a:lnTo>
                  <a:pt x="270" y="51"/>
                </a:lnTo>
                <a:lnTo>
                  <a:pt x="270" y="51"/>
                </a:lnTo>
                <a:cubicBezTo>
                  <a:pt x="256" y="51"/>
                  <a:pt x="245" y="40"/>
                  <a:pt x="245" y="26"/>
                </a:cubicBezTo>
                <a:lnTo>
                  <a:pt x="245" y="26"/>
                </a:lnTo>
                <a:cubicBezTo>
                  <a:pt x="245" y="12"/>
                  <a:pt x="256" y="0"/>
                  <a:pt x="270" y="0"/>
                </a:cubicBezTo>
                <a:lnTo>
                  <a:pt x="393" y="0"/>
                </a:lnTo>
                <a:lnTo>
                  <a:pt x="393" y="0"/>
                </a:lnTo>
                <a:cubicBezTo>
                  <a:pt x="406" y="0"/>
                  <a:pt x="418" y="12"/>
                  <a:pt x="418" y="26"/>
                </a:cubicBezTo>
                <a:lnTo>
                  <a:pt x="418" y="26"/>
                </a:lnTo>
                <a:cubicBezTo>
                  <a:pt x="418" y="40"/>
                  <a:pt x="406" y="51"/>
                  <a:pt x="393" y="51"/>
                </a:cubicBezTo>
                <a:close/>
                <a:moveTo>
                  <a:pt x="637" y="51"/>
                </a:moveTo>
                <a:lnTo>
                  <a:pt x="515" y="51"/>
                </a:lnTo>
                <a:lnTo>
                  <a:pt x="515" y="51"/>
                </a:lnTo>
                <a:cubicBezTo>
                  <a:pt x="501" y="51"/>
                  <a:pt x="490" y="40"/>
                  <a:pt x="490" y="26"/>
                </a:cubicBezTo>
                <a:lnTo>
                  <a:pt x="490" y="26"/>
                </a:lnTo>
                <a:cubicBezTo>
                  <a:pt x="490" y="12"/>
                  <a:pt x="501" y="0"/>
                  <a:pt x="515" y="0"/>
                </a:cubicBezTo>
                <a:lnTo>
                  <a:pt x="637" y="0"/>
                </a:lnTo>
                <a:lnTo>
                  <a:pt x="637" y="0"/>
                </a:lnTo>
                <a:cubicBezTo>
                  <a:pt x="651" y="0"/>
                  <a:pt x="663" y="12"/>
                  <a:pt x="663" y="26"/>
                </a:cubicBezTo>
                <a:lnTo>
                  <a:pt x="663" y="26"/>
                </a:lnTo>
                <a:cubicBezTo>
                  <a:pt x="663" y="40"/>
                  <a:pt x="651" y="51"/>
                  <a:pt x="637" y="51"/>
                </a:cubicBezTo>
                <a:close/>
                <a:moveTo>
                  <a:pt x="882" y="51"/>
                </a:moveTo>
                <a:lnTo>
                  <a:pt x="759" y="51"/>
                </a:lnTo>
                <a:lnTo>
                  <a:pt x="759" y="51"/>
                </a:lnTo>
                <a:cubicBezTo>
                  <a:pt x="745" y="51"/>
                  <a:pt x="734" y="40"/>
                  <a:pt x="734" y="26"/>
                </a:cubicBezTo>
                <a:lnTo>
                  <a:pt x="734" y="26"/>
                </a:lnTo>
                <a:cubicBezTo>
                  <a:pt x="734" y="12"/>
                  <a:pt x="745" y="0"/>
                  <a:pt x="759" y="0"/>
                </a:cubicBezTo>
                <a:lnTo>
                  <a:pt x="882" y="0"/>
                </a:lnTo>
                <a:lnTo>
                  <a:pt x="882" y="0"/>
                </a:lnTo>
                <a:cubicBezTo>
                  <a:pt x="896" y="0"/>
                  <a:pt x="907" y="12"/>
                  <a:pt x="907" y="26"/>
                </a:cubicBezTo>
                <a:lnTo>
                  <a:pt x="907" y="26"/>
                </a:lnTo>
                <a:cubicBezTo>
                  <a:pt x="907" y="40"/>
                  <a:pt x="896" y="51"/>
                  <a:pt x="882" y="51"/>
                </a:cubicBezTo>
                <a:close/>
                <a:moveTo>
                  <a:pt x="1126" y="51"/>
                </a:moveTo>
                <a:lnTo>
                  <a:pt x="1004" y="51"/>
                </a:lnTo>
                <a:lnTo>
                  <a:pt x="1004" y="51"/>
                </a:lnTo>
                <a:cubicBezTo>
                  <a:pt x="990" y="51"/>
                  <a:pt x="979" y="40"/>
                  <a:pt x="979" y="26"/>
                </a:cubicBezTo>
                <a:lnTo>
                  <a:pt x="979" y="26"/>
                </a:lnTo>
                <a:cubicBezTo>
                  <a:pt x="979" y="12"/>
                  <a:pt x="990" y="0"/>
                  <a:pt x="1004" y="0"/>
                </a:cubicBezTo>
                <a:lnTo>
                  <a:pt x="1126" y="0"/>
                </a:lnTo>
                <a:lnTo>
                  <a:pt x="1126" y="0"/>
                </a:lnTo>
                <a:cubicBezTo>
                  <a:pt x="1140" y="0"/>
                  <a:pt x="1152" y="12"/>
                  <a:pt x="1152" y="26"/>
                </a:cubicBezTo>
                <a:lnTo>
                  <a:pt x="1152" y="26"/>
                </a:lnTo>
                <a:cubicBezTo>
                  <a:pt x="1152" y="40"/>
                  <a:pt x="1140" y="51"/>
                  <a:pt x="1126" y="51"/>
                </a:cubicBezTo>
                <a:close/>
                <a:moveTo>
                  <a:pt x="1371" y="51"/>
                </a:moveTo>
                <a:lnTo>
                  <a:pt x="1249" y="51"/>
                </a:lnTo>
                <a:lnTo>
                  <a:pt x="1249" y="51"/>
                </a:lnTo>
                <a:cubicBezTo>
                  <a:pt x="1234" y="51"/>
                  <a:pt x="1223" y="40"/>
                  <a:pt x="1223" y="26"/>
                </a:cubicBezTo>
                <a:lnTo>
                  <a:pt x="1223" y="26"/>
                </a:lnTo>
                <a:cubicBezTo>
                  <a:pt x="1223" y="12"/>
                  <a:pt x="1234" y="0"/>
                  <a:pt x="1249" y="0"/>
                </a:cubicBezTo>
                <a:lnTo>
                  <a:pt x="1371" y="0"/>
                </a:lnTo>
                <a:lnTo>
                  <a:pt x="1371" y="0"/>
                </a:lnTo>
                <a:cubicBezTo>
                  <a:pt x="1385" y="0"/>
                  <a:pt x="1397" y="12"/>
                  <a:pt x="1397" y="26"/>
                </a:cubicBezTo>
                <a:lnTo>
                  <a:pt x="1397" y="26"/>
                </a:lnTo>
                <a:cubicBezTo>
                  <a:pt x="1397" y="40"/>
                  <a:pt x="1385" y="51"/>
                  <a:pt x="1371" y="51"/>
                </a:cubicBezTo>
                <a:close/>
                <a:moveTo>
                  <a:pt x="1616" y="51"/>
                </a:moveTo>
                <a:lnTo>
                  <a:pt x="1493" y="51"/>
                </a:lnTo>
                <a:lnTo>
                  <a:pt x="1493" y="51"/>
                </a:lnTo>
                <a:cubicBezTo>
                  <a:pt x="1479" y="51"/>
                  <a:pt x="1468" y="40"/>
                  <a:pt x="1468" y="26"/>
                </a:cubicBezTo>
                <a:lnTo>
                  <a:pt x="1468" y="26"/>
                </a:lnTo>
                <a:cubicBezTo>
                  <a:pt x="1468" y="12"/>
                  <a:pt x="1479" y="0"/>
                  <a:pt x="1493" y="0"/>
                </a:cubicBezTo>
                <a:lnTo>
                  <a:pt x="1616" y="0"/>
                </a:lnTo>
                <a:lnTo>
                  <a:pt x="1616" y="0"/>
                </a:lnTo>
                <a:cubicBezTo>
                  <a:pt x="1630" y="0"/>
                  <a:pt x="1641" y="12"/>
                  <a:pt x="1641" y="26"/>
                </a:cubicBezTo>
                <a:lnTo>
                  <a:pt x="1641" y="26"/>
                </a:lnTo>
                <a:cubicBezTo>
                  <a:pt x="1641" y="40"/>
                  <a:pt x="1630" y="51"/>
                  <a:pt x="1616" y="51"/>
                </a:cubicBezTo>
                <a:close/>
                <a:moveTo>
                  <a:pt x="1860" y="51"/>
                </a:moveTo>
                <a:lnTo>
                  <a:pt x="1738" y="51"/>
                </a:lnTo>
                <a:lnTo>
                  <a:pt x="1738" y="51"/>
                </a:lnTo>
                <a:cubicBezTo>
                  <a:pt x="1724" y="51"/>
                  <a:pt x="1713" y="40"/>
                  <a:pt x="1713" y="26"/>
                </a:cubicBezTo>
                <a:lnTo>
                  <a:pt x="1713" y="26"/>
                </a:lnTo>
                <a:cubicBezTo>
                  <a:pt x="1713" y="12"/>
                  <a:pt x="1724" y="0"/>
                  <a:pt x="1738" y="0"/>
                </a:cubicBezTo>
                <a:lnTo>
                  <a:pt x="1860" y="0"/>
                </a:lnTo>
                <a:lnTo>
                  <a:pt x="1860" y="0"/>
                </a:lnTo>
                <a:cubicBezTo>
                  <a:pt x="1874" y="0"/>
                  <a:pt x="1886" y="12"/>
                  <a:pt x="1886" y="26"/>
                </a:cubicBezTo>
                <a:lnTo>
                  <a:pt x="1886" y="26"/>
                </a:lnTo>
                <a:cubicBezTo>
                  <a:pt x="1886" y="40"/>
                  <a:pt x="1874" y="51"/>
                  <a:pt x="1860" y="51"/>
                </a:cubicBezTo>
                <a:close/>
                <a:moveTo>
                  <a:pt x="2105" y="51"/>
                </a:moveTo>
                <a:lnTo>
                  <a:pt x="1983" y="51"/>
                </a:lnTo>
                <a:lnTo>
                  <a:pt x="1983" y="51"/>
                </a:lnTo>
                <a:cubicBezTo>
                  <a:pt x="1968" y="51"/>
                  <a:pt x="1957" y="40"/>
                  <a:pt x="1957" y="26"/>
                </a:cubicBezTo>
                <a:lnTo>
                  <a:pt x="1957" y="26"/>
                </a:lnTo>
                <a:cubicBezTo>
                  <a:pt x="1957" y="12"/>
                  <a:pt x="1968" y="0"/>
                  <a:pt x="1983" y="0"/>
                </a:cubicBezTo>
                <a:lnTo>
                  <a:pt x="2105" y="0"/>
                </a:lnTo>
                <a:lnTo>
                  <a:pt x="2105" y="0"/>
                </a:lnTo>
                <a:cubicBezTo>
                  <a:pt x="2119" y="0"/>
                  <a:pt x="2130" y="12"/>
                  <a:pt x="2130" y="26"/>
                </a:cubicBezTo>
                <a:lnTo>
                  <a:pt x="2130" y="26"/>
                </a:lnTo>
                <a:cubicBezTo>
                  <a:pt x="2130" y="40"/>
                  <a:pt x="2119" y="51"/>
                  <a:pt x="2105" y="51"/>
                </a:cubicBezTo>
                <a:close/>
                <a:moveTo>
                  <a:pt x="2349" y="51"/>
                </a:moveTo>
                <a:lnTo>
                  <a:pt x="2227" y="51"/>
                </a:lnTo>
                <a:lnTo>
                  <a:pt x="2227" y="51"/>
                </a:lnTo>
                <a:cubicBezTo>
                  <a:pt x="2213" y="51"/>
                  <a:pt x="2202" y="40"/>
                  <a:pt x="2202" y="26"/>
                </a:cubicBezTo>
                <a:lnTo>
                  <a:pt x="2202" y="26"/>
                </a:lnTo>
                <a:cubicBezTo>
                  <a:pt x="2202" y="12"/>
                  <a:pt x="2213" y="0"/>
                  <a:pt x="2227" y="0"/>
                </a:cubicBezTo>
                <a:lnTo>
                  <a:pt x="2349" y="0"/>
                </a:lnTo>
                <a:lnTo>
                  <a:pt x="2349" y="0"/>
                </a:lnTo>
                <a:cubicBezTo>
                  <a:pt x="2364" y="0"/>
                  <a:pt x="2375" y="12"/>
                  <a:pt x="2375" y="26"/>
                </a:cubicBezTo>
                <a:lnTo>
                  <a:pt x="2375" y="26"/>
                </a:lnTo>
                <a:cubicBezTo>
                  <a:pt x="2375" y="40"/>
                  <a:pt x="2364" y="51"/>
                  <a:pt x="2349" y="51"/>
                </a:cubicBezTo>
                <a:close/>
                <a:moveTo>
                  <a:pt x="2594" y="51"/>
                </a:moveTo>
                <a:lnTo>
                  <a:pt x="2472" y="51"/>
                </a:lnTo>
                <a:lnTo>
                  <a:pt x="2472" y="51"/>
                </a:lnTo>
                <a:cubicBezTo>
                  <a:pt x="2458" y="51"/>
                  <a:pt x="2447" y="40"/>
                  <a:pt x="2447" y="26"/>
                </a:cubicBezTo>
                <a:lnTo>
                  <a:pt x="2447" y="26"/>
                </a:lnTo>
                <a:cubicBezTo>
                  <a:pt x="2447" y="12"/>
                  <a:pt x="2458" y="0"/>
                  <a:pt x="2472" y="0"/>
                </a:cubicBezTo>
                <a:lnTo>
                  <a:pt x="2594" y="0"/>
                </a:lnTo>
                <a:lnTo>
                  <a:pt x="2594" y="0"/>
                </a:lnTo>
                <a:cubicBezTo>
                  <a:pt x="2608" y="0"/>
                  <a:pt x="2620" y="12"/>
                  <a:pt x="2620" y="26"/>
                </a:cubicBezTo>
                <a:lnTo>
                  <a:pt x="2620" y="26"/>
                </a:lnTo>
                <a:cubicBezTo>
                  <a:pt x="2620" y="40"/>
                  <a:pt x="2608" y="51"/>
                  <a:pt x="2594" y="51"/>
                </a:cubicBezTo>
                <a:close/>
                <a:moveTo>
                  <a:pt x="2839" y="51"/>
                </a:moveTo>
                <a:lnTo>
                  <a:pt x="2716" y="51"/>
                </a:lnTo>
                <a:lnTo>
                  <a:pt x="2716" y="51"/>
                </a:lnTo>
                <a:cubicBezTo>
                  <a:pt x="2702" y="51"/>
                  <a:pt x="2691" y="40"/>
                  <a:pt x="2691" y="26"/>
                </a:cubicBezTo>
                <a:lnTo>
                  <a:pt x="2691" y="26"/>
                </a:lnTo>
                <a:cubicBezTo>
                  <a:pt x="2691" y="12"/>
                  <a:pt x="2702" y="0"/>
                  <a:pt x="2716" y="0"/>
                </a:cubicBezTo>
                <a:lnTo>
                  <a:pt x="2839" y="0"/>
                </a:lnTo>
                <a:lnTo>
                  <a:pt x="2839" y="0"/>
                </a:lnTo>
                <a:cubicBezTo>
                  <a:pt x="2853" y="0"/>
                  <a:pt x="2864" y="12"/>
                  <a:pt x="2864" y="26"/>
                </a:cubicBezTo>
                <a:lnTo>
                  <a:pt x="2864" y="26"/>
                </a:lnTo>
                <a:cubicBezTo>
                  <a:pt x="2864" y="40"/>
                  <a:pt x="2853" y="51"/>
                  <a:pt x="2839" y="51"/>
                </a:cubicBezTo>
                <a:close/>
              </a:path>
            </a:pathLst>
          </a:custGeom>
          <a:solidFill>
            <a:schemeClr val="accent1"/>
          </a:solidFill>
          <a:ln>
            <a:noFill/>
          </a:ln>
          <a:effectLst/>
        </p:spPr>
        <p:txBody>
          <a:bodyPr wrap="none" anchor="ctr"/>
          <a:lstStyle/>
          <a:p>
            <a:endParaRPr lang="en-US" sz="3265"/>
          </a:p>
        </p:txBody>
      </p:sp>
      <p:sp>
        <p:nvSpPr>
          <p:cNvPr id="10" name="Freeform 247">
            <a:extLst>
              <a:ext uri="{FF2B5EF4-FFF2-40B4-BE49-F238E27FC236}">
                <a16:creationId xmlns:a16="http://schemas.microsoft.com/office/drawing/2014/main" id="{5D8E880B-5FC8-346A-FE7E-9EE32F363A3B}"/>
              </a:ext>
            </a:extLst>
          </p:cNvPr>
          <p:cNvSpPr>
            <a:spLocks noChangeArrowheads="1"/>
          </p:cNvSpPr>
          <p:nvPr/>
        </p:nvSpPr>
        <p:spPr bwMode="auto">
          <a:xfrm>
            <a:off x="2456477" y="4516082"/>
            <a:ext cx="1109712" cy="32962"/>
          </a:xfrm>
          <a:custGeom>
            <a:avLst/>
            <a:gdLst>
              <a:gd name="T0" fmla="*/ 26 w 1781"/>
              <a:gd name="T1" fmla="*/ 51 h 52"/>
              <a:gd name="T2" fmla="*/ 0 w 1781"/>
              <a:gd name="T3" fmla="*/ 26 h 52"/>
              <a:gd name="T4" fmla="*/ 26 w 1781"/>
              <a:gd name="T5" fmla="*/ 0 h 52"/>
              <a:gd name="T6" fmla="*/ 148 w 1781"/>
              <a:gd name="T7" fmla="*/ 0 h 52"/>
              <a:gd name="T8" fmla="*/ 174 w 1781"/>
              <a:gd name="T9" fmla="*/ 26 h 52"/>
              <a:gd name="T10" fmla="*/ 393 w 1781"/>
              <a:gd name="T11" fmla="*/ 51 h 52"/>
              <a:gd name="T12" fmla="*/ 270 w 1781"/>
              <a:gd name="T13" fmla="*/ 51 h 52"/>
              <a:gd name="T14" fmla="*/ 245 w 1781"/>
              <a:gd name="T15" fmla="*/ 26 h 52"/>
              <a:gd name="T16" fmla="*/ 393 w 1781"/>
              <a:gd name="T17" fmla="*/ 0 h 52"/>
              <a:gd name="T18" fmla="*/ 418 w 1781"/>
              <a:gd name="T19" fmla="*/ 26 h 52"/>
              <a:gd name="T20" fmla="*/ 393 w 1781"/>
              <a:gd name="T21" fmla="*/ 51 h 52"/>
              <a:gd name="T22" fmla="*/ 515 w 1781"/>
              <a:gd name="T23" fmla="*/ 51 h 52"/>
              <a:gd name="T24" fmla="*/ 489 w 1781"/>
              <a:gd name="T25" fmla="*/ 26 h 52"/>
              <a:gd name="T26" fmla="*/ 515 w 1781"/>
              <a:gd name="T27" fmla="*/ 0 h 52"/>
              <a:gd name="T28" fmla="*/ 637 w 1781"/>
              <a:gd name="T29" fmla="*/ 0 h 52"/>
              <a:gd name="T30" fmla="*/ 663 w 1781"/>
              <a:gd name="T31" fmla="*/ 26 h 52"/>
              <a:gd name="T32" fmla="*/ 882 w 1781"/>
              <a:gd name="T33" fmla="*/ 51 h 52"/>
              <a:gd name="T34" fmla="*/ 760 w 1781"/>
              <a:gd name="T35" fmla="*/ 51 h 52"/>
              <a:gd name="T36" fmla="*/ 734 w 1781"/>
              <a:gd name="T37" fmla="*/ 26 h 52"/>
              <a:gd name="T38" fmla="*/ 882 w 1781"/>
              <a:gd name="T39" fmla="*/ 0 h 52"/>
              <a:gd name="T40" fmla="*/ 908 w 1781"/>
              <a:gd name="T41" fmla="*/ 26 h 52"/>
              <a:gd name="T42" fmla="*/ 882 w 1781"/>
              <a:gd name="T43" fmla="*/ 51 h 52"/>
              <a:gd name="T44" fmla="*/ 1004 w 1781"/>
              <a:gd name="T45" fmla="*/ 51 h 52"/>
              <a:gd name="T46" fmla="*/ 979 w 1781"/>
              <a:gd name="T47" fmla="*/ 26 h 52"/>
              <a:gd name="T48" fmla="*/ 1004 w 1781"/>
              <a:gd name="T49" fmla="*/ 0 h 52"/>
              <a:gd name="T50" fmla="*/ 1127 w 1781"/>
              <a:gd name="T51" fmla="*/ 0 h 52"/>
              <a:gd name="T52" fmla="*/ 1152 w 1781"/>
              <a:gd name="T53" fmla="*/ 26 h 52"/>
              <a:gd name="T54" fmla="*/ 1371 w 1781"/>
              <a:gd name="T55" fmla="*/ 51 h 52"/>
              <a:gd name="T56" fmla="*/ 1249 w 1781"/>
              <a:gd name="T57" fmla="*/ 51 h 52"/>
              <a:gd name="T58" fmla="*/ 1223 w 1781"/>
              <a:gd name="T59" fmla="*/ 26 h 52"/>
              <a:gd name="T60" fmla="*/ 1371 w 1781"/>
              <a:gd name="T61" fmla="*/ 0 h 52"/>
              <a:gd name="T62" fmla="*/ 1397 w 1781"/>
              <a:gd name="T63" fmla="*/ 26 h 52"/>
              <a:gd name="T64" fmla="*/ 1371 w 1781"/>
              <a:gd name="T65" fmla="*/ 51 h 52"/>
              <a:gd name="T66" fmla="*/ 1494 w 1781"/>
              <a:gd name="T67" fmla="*/ 51 h 52"/>
              <a:gd name="T68" fmla="*/ 1468 w 1781"/>
              <a:gd name="T69" fmla="*/ 26 h 52"/>
              <a:gd name="T70" fmla="*/ 1494 w 1781"/>
              <a:gd name="T71" fmla="*/ 0 h 52"/>
              <a:gd name="T72" fmla="*/ 1616 w 1781"/>
              <a:gd name="T73" fmla="*/ 0 h 52"/>
              <a:gd name="T74" fmla="*/ 1642 w 1781"/>
              <a:gd name="T75" fmla="*/ 26 h 52"/>
              <a:gd name="T76" fmla="*/ 1755 w 1781"/>
              <a:gd name="T77" fmla="*/ 51 h 52"/>
              <a:gd name="T78" fmla="*/ 1738 w 1781"/>
              <a:gd name="T79" fmla="*/ 51 h 52"/>
              <a:gd name="T80" fmla="*/ 1713 w 1781"/>
              <a:gd name="T81" fmla="*/ 26 h 52"/>
              <a:gd name="T82" fmla="*/ 1755 w 1781"/>
              <a:gd name="T83" fmla="*/ 0 h 52"/>
              <a:gd name="T84" fmla="*/ 1780 w 1781"/>
              <a:gd name="T85" fmla="*/ 26 h 52"/>
              <a:gd name="T86" fmla="*/ 1755 w 1781"/>
              <a:gd name="T8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81" h="52">
                <a:moveTo>
                  <a:pt x="148" y="51"/>
                </a:moveTo>
                <a:lnTo>
                  <a:pt x="26" y="51"/>
                </a:lnTo>
                <a:lnTo>
                  <a:pt x="26" y="51"/>
                </a:lnTo>
                <a:cubicBezTo>
                  <a:pt x="12" y="51"/>
                  <a:pt x="0" y="40"/>
                  <a:pt x="0" y="26"/>
                </a:cubicBezTo>
                <a:lnTo>
                  <a:pt x="0" y="26"/>
                </a:lnTo>
                <a:cubicBezTo>
                  <a:pt x="0" y="12"/>
                  <a:pt x="12" y="0"/>
                  <a:pt x="26" y="0"/>
                </a:cubicBezTo>
                <a:lnTo>
                  <a:pt x="148" y="0"/>
                </a:lnTo>
                <a:lnTo>
                  <a:pt x="148" y="0"/>
                </a:lnTo>
                <a:cubicBezTo>
                  <a:pt x="162" y="0"/>
                  <a:pt x="174" y="12"/>
                  <a:pt x="174" y="26"/>
                </a:cubicBezTo>
                <a:lnTo>
                  <a:pt x="174" y="26"/>
                </a:lnTo>
                <a:cubicBezTo>
                  <a:pt x="174" y="40"/>
                  <a:pt x="162" y="51"/>
                  <a:pt x="148" y="51"/>
                </a:cubicBezTo>
                <a:close/>
                <a:moveTo>
                  <a:pt x="393" y="51"/>
                </a:moveTo>
                <a:lnTo>
                  <a:pt x="270" y="51"/>
                </a:lnTo>
                <a:lnTo>
                  <a:pt x="270" y="51"/>
                </a:lnTo>
                <a:cubicBezTo>
                  <a:pt x="257" y="51"/>
                  <a:pt x="245" y="40"/>
                  <a:pt x="245" y="26"/>
                </a:cubicBezTo>
                <a:lnTo>
                  <a:pt x="245" y="26"/>
                </a:lnTo>
                <a:cubicBezTo>
                  <a:pt x="245" y="12"/>
                  <a:pt x="257" y="0"/>
                  <a:pt x="270" y="0"/>
                </a:cubicBezTo>
                <a:lnTo>
                  <a:pt x="393" y="0"/>
                </a:lnTo>
                <a:lnTo>
                  <a:pt x="393" y="0"/>
                </a:lnTo>
                <a:cubicBezTo>
                  <a:pt x="407" y="0"/>
                  <a:pt x="418" y="12"/>
                  <a:pt x="418" y="26"/>
                </a:cubicBezTo>
                <a:lnTo>
                  <a:pt x="418" y="26"/>
                </a:lnTo>
                <a:cubicBezTo>
                  <a:pt x="418" y="40"/>
                  <a:pt x="407" y="51"/>
                  <a:pt x="393" y="51"/>
                </a:cubicBezTo>
                <a:close/>
                <a:moveTo>
                  <a:pt x="637" y="51"/>
                </a:moveTo>
                <a:lnTo>
                  <a:pt x="515" y="51"/>
                </a:lnTo>
                <a:lnTo>
                  <a:pt x="515" y="51"/>
                </a:lnTo>
                <a:cubicBezTo>
                  <a:pt x="501" y="51"/>
                  <a:pt x="489" y="40"/>
                  <a:pt x="489" y="26"/>
                </a:cubicBezTo>
                <a:lnTo>
                  <a:pt x="489" y="26"/>
                </a:lnTo>
                <a:cubicBezTo>
                  <a:pt x="489" y="12"/>
                  <a:pt x="501" y="0"/>
                  <a:pt x="515" y="0"/>
                </a:cubicBezTo>
                <a:lnTo>
                  <a:pt x="637" y="0"/>
                </a:lnTo>
                <a:lnTo>
                  <a:pt x="637" y="0"/>
                </a:lnTo>
                <a:cubicBezTo>
                  <a:pt x="652" y="0"/>
                  <a:pt x="663" y="12"/>
                  <a:pt x="663" y="26"/>
                </a:cubicBezTo>
                <a:lnTo>
                  <a:pt x="663" y="26"/>
                </a:lnTo>
                <a:cubicBezTo>
                  <a:pt x="663" y="40"/>
                  <a:pt x="652" y="51"/>
                  <a:pt x="637" y="51"/>
                </a:cubicBezTo>
                <a:close/>
                <a:moveTo>
                  <a:pt x="882" y="51"/>
                </a:moveTo>
                <a:lnTo>
                  <a:pt x="760" y="51"/>
                </a:lnTo>
                <a:lnTo>
                  <a:pt x="760" y="51"/>
                </a:lnTo>
                <a:cubicBezTo>
                  <a:pt x="746" y="51"/>
                  <a:pt x="734" y="40"/>
                  <a:pt x="734" y="26"/>
                </a:cubicBezTo>
                <a:lnTo>
                  <a:pt x="734" y="26"/>
                </a:lnTo>
                <a:cubicBezTo>
                  <a:pt x="734" y="12"/>
                  <a:pt x="746" y="0"/>
                  <a:pt x="760" y="0"/>
                </a:cubicBezTo>
                <a:lnTo>
                  <a:pt x="882" y="0"/>
                </a:lnTo>
                <a:lnTo>
                  <a:pt x="882" y="0"/>
                </a:lnTo>
                <a:cubicBezTo>
                  <a:pt x="896" y="0"/>
                  <a:pt x="908" y="12"/>
                  <a:pt x="908" y="26"/>
                </a:cubicBezTo>
                <a:lnTo>
                  <a:pt x="908" y="26"/>
                </a:lnTo>
                <a:cubicBezTo>
                  <a:pt x="908" y="40"/>
                  <a:pt x="896" y="51"/>
                  <a:pt x="882" y="51"/>
                </a:cubicBezTo>
                <a:close/>
                <a:moveTo>
                  <a:pt x="1127" y="51"/>
                </a:moveTo>
                <a:lnTo>
                  <a:pt x="1004" y="51"/>
                </a:lnTo>
                <a:lnTo>
                  <a:pt x="1004" y="51"/>
                </a:lnTo>
                <a:cubicBezTo>
                  <a:pt x="990" y="51"/>
                  <a:pt x="979" y="40"/>
                  <a:pt x="979" y="26"/>
                </a:cubicBezTo>
                <a:lnTo>
                  <a:pt x="979" y="26"/>
                </a:lnTo>
                <a:cubicBezTo>
                  <a:pt x="979" y="12"/>
                  <a:pt x="990" y="0"/>
                  <a:pt x="1004" y="0"/>
                </a:cubicBezTo>
                <a:lnTo>
                  <a:pt x="1127" y="0"/>
                </a:lnTo>
                <a:lnTo>
                  <a:pt x="1127" y="0"/>
                </a:lnTo>
                <a:cubicBezTo>
                  <a:pt x="1141" y="0"/>
                  <a:pt x="1152" y="12"/>
                  <a:pt x="1152" y="26"/>
                </a:cubicBezTo>
                <a:lnTo>
                  <a:pt x="1152" y="26"/>
                </a:lnTo>
                <a:cubicBezTo>
                  <a:pt x="1152" y="40"/>
                  <a:pt x="1141" y="51"/>
                  <a:pt x="1127" y="51"/>
                </a:cubicBezTo>
                <a:close/>
                <a:moveTo>
                  <a:pt x="1371" y="51"/>
                </a:moveTo>
                <a:lnTo>
                  <a:pt x="1249" y="51"/>
                </a:lnTo>
                <a:lnTo>
                  <a:pt x="1249" y="51"/>
                </a:lnTo>
                <a:cubicBezTo>
                  <a:pt x="1235" y="51"/>
                  <a:pt x="1223" y="40"/>
                  <a:pt x="1223" y="26"/>
                </a:cubicBezTo>
                <a:lnTo>
                  <a:pt x="1223" y="26"/>
                </a:lnTo>
                <a:cubicBezTo>
                  <a:pt x="1223" y="12"/>
                  <a:pt x="1235" y="0"/>
                  <a:pt x="1249" y="0"/>
                </a:cubicBezTo>
                <a:lnTo>
                  <a:pt x="1371" y="0"/>
                </a:lnTo>
                <a:lnTo>
                  <a:pt x="1371" y="0"/>
                </a:lnTo>
                <a:cubicBezTo>
                  <a:pt x="1385" y="0"/>
                  <a:pt x="1397" y="12"/>
                  <a:pt x="1397" y="26"/>
                </a:cubicBezTo>
                <a:lnTo>
                  <a:pt x="1397" y="26"/>
                </a:lnTo>
                <a:cubicBezTo>
                  <a:pt x="1397" y="40"/>
                  <a:pt x="1385" y="51"/>
                  <a:pt x="1371" y="51"/>
                </a:cubicBezTo>
                <a:close/>
                <a:moveTo>
                  <a:pt x="1616" y="51"/>
                </a:moveTo>
                <a:lnTo>
                  <a:pt x="1494" y="51"/>
                </a:lnTo>
                <a:lnTo>
                  <a:pt x="1494" y="51"/>
                </a:lnTo>
                <a:cubicBezTo>
                  <a:pt x="1480" y="51"/>
                  <a:pt x="1468" y="40"/>
                  <a:pt x="1468" y="26"/>
                </a:cubicBezTo>
                <a:lnTo>
                  <a:pt x="1468" y="26"/>
                </a:lnTo>
                <a:cubicBezTo>
                  <a:pt x="1468" y="12"/>
                  <a:pt x="1480" y="0"/>
                  <a:pt x="1494" y="0"/>
                </a:cubicBezTo>
                <a:lnTo>
                  <a:pt x="1616" y="0"/>
                </a:lnTo>
                <a:lnTo>
                  <a:pt x="1616" y="0"/>
                </a:lnTo>
                <a:cubicBezTo>
                  <a:pt x="1630" y="0"/>
                  <a:pt x="1642" y="12"/>
                  <a:pt x="1642" y="26"/>
                </a:cubicBezTo>
                <a:lnTo>
                  <a:pt x="1642" y="26"/>
                </a:lnTo>
                <a:cubicBezTo>
                  <a:pt x="1642" y="40"/>
                  <a:pt x="1630" y="51"/>
                  <a:pt x="1616" y="51"/>
                </a:cubicBezTo>
                <a:close/>
                <a:moveTo>
                  <a:pt x="1755" y="51"/>
                </a:moveTo>
                <a:lnTo>
                  <a:pt x="1738" y="51"/>
                </a:lnTo>
                <a:lnTo>
                  <a:pt x="1738" y="51"/>
                </a:lnTo>
                <a:cubicBezTo>
                  <a:pt x="1724" y="51"/>
                  <a:pt x="1713" y="40"/>
                  <a:pt x="1713" y="26"/>
                </a:cubicBezTo>
                <a:lnTo>
                  <a:pt x="1713" y="26"/>
                </a:lnTo>
                <a:cubicBezTo>
                  <a:pt x="1713" y="12"/>
                  <a:pt x="1724" y="0"/>
                  <a:pt x="1738" y="0"/>
                </a:cubicBezTo>
                <a:lnTo>
                  <a:pt x="1755" y="0"/>
                </a:lnTo>
                <a:lnTo>
                  <a:pt x="1755" y="0"/>
                </a:lnTo>
                <a:cubicBezTo>
                  <a:pt x="1769" y="0"/>
                  <a:pt x="1780" y="12"/>
                  <a:pt x="1780" y="26"/>
                </a:cubicBezTo>
                <a:lnTo>
                  <a:pt x="1780" y="26"/>
                </a:lnTo>
                <a:cubicBezTo>
                  <a:pt x="1780" y="40"/>
                  <a:pt x="1769" y="51"/>
                  <a:pt x="1755" y="51"/>
                </a:cubicBezTo>
                <a:close/>
              </a:path>
            </a:pathLst>
          </a:custGeom>
          <a:solidFill>
            <a:schemeClr val="accent3"/>
          </a:solidFill>
          <a:ln>
            <a:noFill/>
          </a:ln>
          <a:effectLst/>
        </p:spPr>
        <p:txBody>
          <a:bodyPr wrap="none" anchor="ctr"/>
          <a:lstStyle/>
          <a:p>
            <a:endParaRPr lang="en-US" sz="3265"/>
          </a:p>
        </p:txBody>
      </p:sp>
      <p:sp>
        <p:nvSpPr>
          <p:cNvPr id="11" name="Freeform 248">
            <a:extLst>
              <a:ext uri="{FF2B5EF4-FFF2-40B4-BE49-F238E27FC236}">
                <a16:creationId xmlns:a16="http://schemas.microsoft.com/office/drawing/2014/main" id="{E19D0A70-6952-F1CB-F07A-3E2F6A434E02}"/>
              </a:ext>
            </a:extLst>
          </p:cNvPr>
          <p:cNvSpPr>
            <a:spLocks noChangeArrowheads="1"/>
          </p:cNvSpPr>
          <p:nvPr/>
        </p:nvSpPr>
        <p:spPr bwMode="auto">
          <a:xfrm>
            <a:off x="8603837" y="4518828"/>
            <a:ext cx="1109712" cy="32962"/>
          </a:xfrm>
          <a:custGeom>
            <a:avLst/>
            <a:gdLst>
              <a:gd name="T0" fmla="*/ 25 w 1781"/>
              <a:gd name="T1" fmla="*/ 51 h 52"/>
              <a:gd name="T2" fmla="*/ 0 w 1781"/>
              <a:gd name="T3" fmla="*/ 25 h 52"/>
              <a:gd name="T4" fmla="*/ 25 w 1781"/>
              <a:gd name="T5" fmla="*/ 0 h 52"/>
              <a:gd name="T6" fmla="*/ 148 w 1781"/>
              <a:gd name="T7" fmla="*/ 0 h 52"/>
              <a:gd name="T8" fmla="*/ 173 w 1781"/>
              <a:gd name="T9" fmla="*/ 25 h 52"/>
              <a:gd name="T10" fmla="*/ 392 w 1781"/>
              <a:gd name="T11" fmla="*/ 51 h 52"/>
              <a:gd name="T12" fmla="*/ 270 w 1781"/>
              <a:gd name="T13" fmla="*/ 51 h 52"/>
              <a:gd name="T14" fmla="*/ 245 w 1781"/>
              <a:gd name="T15" fmla="*/ 25 h 52"/>
              <a:gd name="T16" fmla="*/ 392 w 1781"/>
              <a:gd name="T17" fmla="*/ 0 h 52"/>
              <a:gd name="T18" fmla="*/ 418 w 1781"/>
              <a:gd name="T19" fmla="*/ 25 h 52"/>
              <a:gd name="T20" fmla="*/ 392 w 1781"/>
              <a:gd name="T21" fmla="*/ 51 h 52"/>
              <a:gd name="T22" fmla="*/ 515 w 1781"/>
              <a:gd name="T23" fmla="*/ 51 h 52"/>
              <a:gd name="T24" fmla="*/ 489 w 1781"/>
              <a:gd name="T25" fmla="*/ 25 h 52"/>
              <a:gd name="T26" fmla="*/ 515 w 1781"/>
              <a:gd name="T27" fmla="*/ 0 h 52"/>
              <a:gd name="T28" fmla="*/ 637 w 1781"/>
              <a:gd name="T29" fmla="*/ 0 h 52"/>
              <a:gd name="T30" fmla="*/ 662 w 1781"/>
              <a:gd name="T31" fmla="*/ 25 h 52"/>
              <a:gd name="T32" fmla="*/ 881 w 1781"/>
              <a:gd name="T33" fmla="*/ 51 h 52"/>
              <a:gd name="T34" fmla="*/ 759 w 1781"/>
              <a:gd name="T35" fmla="*/ 51 h 52"/>
              <a:gd name="T36" fmla="*/ 734 w 1781"/>
              <a:gd name="T37" fmla="*/ 25 h 52"/>
              <a:gd name="T38" fmla="*/ 881 w 1781"/>
              <a:gd name="T39" fmla="*/ 0 h 52"/>
              <a:gd name="T40" fmla="*/ 907 w 1781"/>
              <a:gd name="T41" fmla="*/ 25 h 52"/>
              <a:gd name="T42" fmla="*/ 881 w 1781"/>
              <a:gd name="T43" fmla="*/ 51 h 52"/>
              <a:gd name="T44" fmla="*/ 1004 w 1781"/>
              <a:gd name="T45" fmla="*/ 51 h 52"/>
              <a:gd name="T46" fmla="*/ 979 w 1781"/>
              <a:gd name="T47" fmla="*/ 25 h 52"/>
              <a:gd name="T48" fmla="*/ 1004 w 1781"/>
              <a:gd name="T49" fmla="*/ 0 h 52"/>
              <a:gd name="T50" fmla="*/ 1126 w 1781"/>
              <a:gd name="T51" fmla="*/ 0 h 52"/>
              <a:gd name="T52" fmla="*/ 1152 w 1781"/>
              <a:gd name="T53" fmla="*/ 25 h 52"/>
              <a:gd name="T54" fmla="*/ 1371 w 1781"/>
              <a:gd name="T55" fmla="*/ 51 h 52"/>
              <a:gd name="T56" fmla="*/ 1248 w 1781"/>
              <a:gd name="T57" fmla="*/ 51 h 52"/>
              <a:gd name="T58" fmla="*/ 1223 w 1781"/>
              <a:gd name="T59" fmla="*/ 25 h 52"/>
              <a:gd name="T60" fmla="*/ 1371 w 1781"/>
              <a:gd name="T61" fmla="*/ 0 h 52"/>
              <a:gd name="T62" fmla="*/ 1396 w 1781"/>
              <a:gd name="T63" fmla="*/ 25 h 52"/>
              <a:gd name="T64" fmla="*/ 1371 w 1781"/>
              <a:gd name="T65" fmla="*/ 51 h 52"/>
              <a:gd name="T66" fmla="*/ 1493 w 1781"/>
              <a:gd name="T67" fmla="*/ 51 h 52"/>
              <a:gd name="T68" fmla="*/ 1468 w 1781"/>
              <a:gd name="T69" fmla="*/ 25 h 52"/>
              <a:gd name="T70" fmla="*/ 1493 w 1781"/>
              <a:gd name="T71" fmla="*/ 0 h 52"/>
              <a:gd name="T72" fmla="*/ 1615 w 1781"/>
              <a:gd name="T73" fmla="*/ 0 h 52"/>
              <a:gd name="T74" fmla="*/ 1641 w 1781"/>
              <a:gd name="T75" fmla="*/ 25 h 52"/>
              <a:gd name="T76" fmla="*/ 1754 w 1781"/>
              <a:gd name="T77" fmla="*/ 51 h 52"/>
              <a:gd name="T78" fmla="*/ 1738 w 1781"/>
              <a:gd name="T79" fmla="*/ 51 h 52"/>
              <a:gd name="T80" fmla="*/ 1713 w 1781"/>
              <a:gd name="T81" fmla="*/ 25 h 52"/>
              <a:gd name="T82" fmla="*/ 1754 w 1781"/>
              <a:gd name="T83" fmla="*/ 0 h 52"/>
              <a:gd name="T84" fmla="*/ 1780 w 1781"/>
              <a:gd name="T85" fmla="*/ 25 h 52"/>
              <a:gd name="T86" fmla="*/ 1754 w 1781"/>
              <a:gd name="T8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81" h="52">
                <a:moveTo>
                  <a:pt x="148" y="51"/>
                </a:moveTo>
                <a:lnTo>
                  <a:pt x="25" y="51"/>
                </a:lnTo>
                <a:lnTo>
                  <a:pt x="25" y="51"/>
                </a:lnTo>
                <a:cubicBezTo>
                  <a:pt x="11" y="51"/>
                  <a:pt x="0" y="39"/>
                  <a:pt x="0" y="25"/>
                </a:cubicBezTo>
                <a:lnTo>
                  <a:pt x="0" y="25"/>
                </a:lnTo>
                <a:cubicBezTo>
                  <a:pt x="0" y="11"/>
                  <a:pt x="11" y="0"/>
                  <a:pt x="25" y="0"/>
                </a:cubicBezTo>
                <a:lnTo>
                  <a:pt x="148" y="0"/>
                </a:lnTo>
                <a:lnTo>
                  <a:pt x="148" y="0"/>
                </a:lnTo>
                <a:cubicBezTo>
                  <a:pt x="162" y="0"/>
                  <a:pt x="173" y="11"/>
                  <a:pt x="173" y="25"/>
                </a:cubicBezTo>
                <a:lnTo>
                  <a:pt x="173" y="25"/>
                </a:lnTo>
                <a:cubicBezTo>
                  <a:pt x="173" y="39"/>
                  <a:pt x="162" y="51"/>
                  <a:pt x="148" y="51"/>
                </a:cubicBezTo>
                <a:close/>
                <a:moveTo>
                  <a:pt x="392" y="51"/>
                </a:moveTo>
                <a:lnTo>
                  <a:pt x="270" y="51"/>
                </a:lnTo>
                <a:lnTo>
                  <a:pt x="270" y="51"/>
                </a:lnTo>
                <a:cubicBezTo>
                  <a:pt x="256" y="51"/>
                  <a:pt x="245" y="39"/>
                  <a:pt x="245" y="25"/>
                </a:cubicBezTo>
                <a:lnTo>
                  <a:pt x="245" y="25"/>
                </a:lnTo>
                <a:cubicBezTo>
                  <a:pt x="245" y="11"/>
                  <a:pt x="256" y="0"/>
                  <a:pt x="270" y="0"/>
                </a:cubicBezTo>
                <a:lnTo>
                  <a:pt x="392" y="0"/>
                </a:lnTo>
                <a:lnTo>
                  <a:pt x="392" y="0"/>
                </a:lnTo>
                <a:cubicBezTo>
                  <a:pt x="406" y="0"/>
                  <a:pt x="418" y="11"/>
                  <a:pt x="418" y="25"/>
                </a:cubicBezTo>
                <a:lnTo>
                  <a:pt x="418" y="25"/>
                </a:lnTo>
                <a:cubicBezTo>
                  <a:pt x="418" y="39"/>
                  <a:pt x="406" y="51"/>
                  <a:pt x="392" y="51"/>
                </a:cubicBezTo>
                <a:close/>
                <a:moveTo>
                  <a:pt x="637" y="51"/>
                </a:moveTo>
                <a:lnTo>
                  <a:pt x="515" y="51"/>
                </a:lnTo>
                <a:lnTo>
                  <a:pt x="515" y="51"/>
                </a:lnTo>
                <a:cubicBezTo>
                  <a:pt x="500" y="51"/>
                  <a:pt x="489" y="39"/>
                  <a:pt x="489" y="25"/>
                </a:cubicBezTo>
                <a:lnTo>
                  <a:pt x="489" y="25"/>
                </a:lnTo>
                <a:cubicBezTo>
                  <a:pt x="489" y="11"/>
                  <a:pt x="500" y="0"/>
                  <a:pt x="515" y="0"/>
                </a:cubicBezTo>
                <a:lnTo>
                  <a:pt x="637" y="0"/>
                </a:lnTo>
                <a:lnTo>
                  <a:pt x="637" y="0"/>
                </a:lnTo>
                <a:cubicBezTo>
                  <a:pt x="651" y="0"/>
                  <a:pt x="662" y="11"/>
                  <a:pt x="662" y="25"/>
                </a:cubicBezTo>
                <a:lnTo>
                  <a:pt x="662" y="25"/>
                </a:lnTo>
                <a:cubicBezTo>
                  <a:pt x="662" y="39"/>
                  <a:pt x="651" y="51"/>
                  <a:pt x="637" y="51"/>
                </a:cubicBezTo>
                <a:close/>
                <a:moveTo>
                  <a:pt x="881" y="51"/>
                </a:moveTo>
                <a:lnTo>
                  <a:pt x="759" y="51"/>
                </a:lnTo>
                <a:lnTo>
                  <a:pt x="759" y="51"/>
                </a:lnTo>
                <a:cubicBezTo>
                  <a:pt x="745" y="51"/>
                  <a:pt x="734" y="39"/>
                  <a:pt x="734" y="25"/>
                </a:cubicBezTo>
                <a:lnTo>
                  <a:pt x="734" y="25"/>
                </a:lnTo>
                <a:cubicBezTo>
                  <a:pt x="734" y="11"/>
                  <a:pt x="745" y="0"/>
                  <a:pt x="759" y="0"/>
                </a:cubicBezTo>
                <a:lnTo>
                  <a:pt x="881" y="0"/>
                </a:lnTo>
                <a:lnTo>
                  <a:pt x="881" y="0"/>
                </a:lnTo>
                <a:cubicBezTo>
                  <a:pt x="896" y="0"/>
                  <a:pt x="907" y="11"/>
                  <a:pt x="907" y="25"/>
                </a:cubicBezTo>
                <a:lnTo>
                  <a:pt x="907" y="25"/>
                </a:lnTo>
                <a:cubicBezTo>
                  <a:pt x="907" y="39"/>
                  <a:pt x="896" y="51"/>
                  <a:pt x="881" y="51"/>
                </a:cubicBezTo>
                <a:close/>
                <a:moveTo>
                  <a:pt x="1126" y="51"/>
                </a:moveTo>
                <a:lnTo>
                  <a:pt x="1004" y="51"/>
                </a:lnTo>
                <a:lnTo>
                  <a:pt x="1004" y="51"/>
                </a:lnTo>
                <a:cubicBezTo>
                  <a:pt x="990" y="51"/>
                  <a:pt x="979" y="39"/>
                  <a:pt x="979" y="25"/>
                </a:cubicBezTo>
                <a:lnTo>
                  <a:pt x="979" y="25"/>
                </a:lnTo>
                <a:cubicBezTo>
                  <a:pt x="979" y="11"/>
                  <a:pt x="990" y="0"/>
                  <a:pt x="1004" y="0"/>
                </a:cubicBezTo>
                <a:lnTo>
                  <a:pt x="1126" y="0"/>
                </a:lnTo>
                <a:lnTo>
                  <a:pt x="1126" y="0"/>
                </a:lnTo>
                <a:cubicBezTo>
                  <a:pt x="1140" y="0"/>
                  <a:pt x="1152" y="11"/>
                  <a:pt x="1152" y="25"/>
                </a:cubicBezTo>
                <a:lnTo>
                  <a:pt x="1152" y="25"/>
                </a:lnTo>
                <a:cubicBezTo>
                  <a:pt x="1152" y="39"/>
                  <a:pt x="1140" y="51"/>
                  <a:pt x="1126" y="51"/>
                </a:cubicBezTo>
                <a:close/>
                <a:moveTo>
                  <a:pt x="1371" y="51"/>
                </a:moveTo>
                <a:lnTo>
                  <a:pt x="1248" y="51"/>
                </a:lnTo>
                <a:lnTo>
                  <a:pt x="1248" y="51"/>
                </a:lnTo>
                <a:cubicBezTo>
                  <a:pt x="1234" y="51"/>
                  <a:pt x="1223" y="39"/>
                  <a:pt x="1223" y="25"/>
                </a:cubicBezTo>
                <a:lnTo>
                  <a:pt x="1223" y="25"/>
                </a:lnTo>
                <a:cubicBezTo>
                  <a:pt x="1223" y="11"/>
                  <a:pt x="1234" y="0"/>
                  <a:pt x="1248" y="0"/>
                </a:cubicBezTo>
                <a:lnTo>
                  <a:pt x="1371" y="0"/>
                </a:lnTo>
                <a:lnTo>
                  <a:pt x="1371" y="0"/>
                </a:lnTo>
                <a:cubicBezTo>
                  <a:pt x="1385" y="0"/>
                  <a:pt x="1396" y="11"/>
                  <a:pt x="1396" y="25"/>
                </a:cubicBezTo>
                <a:lnTo>
                  <a:pt x="1396" y="25"/>
                </a:lnTo>
                <a:cubicBezTo>
                  <a:pt x="1396" y="39"/>
                  <a:pt x="1385" y="51"/>
                  <a:pt x="1371" y="51"/>
                </a:cubicBezTo>
                <a:close/>
                <a:moveTo>
                  <a:pt x="1615" y="51"/>
                </a:moveTo>
                <a:lnTo>
                  <a:pt x="1493" y="51"/>
                </a:lnTo>
                <a:lnTo>
                  <a:pt x="1493" y="51"/>
                </a:lnTo>
                <a:cubicBezTo>
                  <a:pt x="1479" y="51"/>
                  <a:pt x="1468" y="39"/>
                  <a:pt x="1468" y="25"/>
                </a:cubicBezTo>
                <a:lnTo>
                  <a:pt x="1468" y="25"/>
                </a:lnTo>
                <a:cubicBezTo>
                  <a:pt x="1468" y="11"/>
                  <a:pt x="1479" y="0"/>
                  <a:pt x="1493" y="0"/>
                </a:cubicBezTo>
                <a:lnTo>
                  <a:pt x="1615" y="0"/>
                </a:lnTo>
                <a:lnTo>
                  <a:pt x="1615" y="0"/>
                </a:lnTo>
                <a:cubicBezTo>
                  <a:pt x="1630" y="0"/>
                  <a:pt x="1641" y="11"/>
                  <a:pt x="1641" y="25"/>
                </a:cubicBezTo>
                <a:lnTo>
                  <a:pt x="1641" y="25"/>
                </a:lnTo>
                <a:cubicBezTo>
                  <a:pt x="1641" y="39"/>
                  <a:pt x="1630" y="51"/>
                  <a:pt x="1615" y="51"/>
                </a:cubicBezTo>
                <a:close/>
                <a:moveTo>
                  <a:pt x="1754" y="51"/>
                </a:moveTo>
                <a:lnTo>
                  <a:pt x="1738" y="51"/>
                </a:lnTo>
                <a:lnTo>
                  <a:pt x="1738" y="51"/>
                </a:lnTo>
                <a:cubicBezTo>
                  <a:pt x="1724" y="51"/>
                  <a:pt x="1713" y="39"/>
                  <a:pt x="1713" y="25"/>
                </a:cubicBezTo>
                <a:lnTo>
                  <a:pt x="1713" y="25"/>
                </a:lnTo>
                <a:cubicBezTo>
                  <a:pt x="1713" y="11"/>
                  <a:pt x="1724" y="0"/>
                  <a:pt x="1738" y="0"/>
                </a:cubicBezTo>
                <a:lnTo>
                  <a:pt x="1754" y="0"/>
                </a:lnTo>
                <a:lnTo>
                  <a:pt x="1754" y="0"/>
                </a:lnTo>
                <a:cubicBezTo>
                  <a:pt x="1768" y="0"/>
                  <a:pt x="1780" y="11"/>
                  <a:pt x="1780" y="25"/>
                </a:cubicBezTo>
                <a:lnTo>
                  <a:pt x="1780" y="25"/>
                </a:lnTo>
                <a:cubicBezTo>
                  <a:pt x="1780" y="39"/>
                  <a:pt x="1768" y="51"/>
                  <a:pt x="1754" y="51"/>
                </a:cubicBezTo>
                <a:close/>
              </a:path>
            </a:pathLst>
          </a:custGeom>
          <a:solidFill>
            <a:schemeClr val="accent2"/>
          </a:solidFill>
          <a:ln>
            <a:noFill/>
          </a:ln>
          <a:effectLst/>
        </p:spPr>
        <p:txBody>
          <a:bodyPr wrap="none" anchor="ctr"/>
          <a:lstStyle/>
          <a:p>
            <a:endParaRPr lang="en-US" sz="3265"/>
          </a:p>
        </p:txBody>
      </p:sp>
      <p:sp>
        <p:nvSpPr>
          <p:cNvPr id="13" name="Freeform 250">
            <a:extLst>
              <a:ext uri="{FF2B5EF4-FFF2-40B4-BE49-F238E27FC236}">
                <a16:creationId xmlns:a16="http://schemas.microsoft.com/office/drawing/2014/main" id="{F8FEE2CD-8C4B-F362-63ED-92A777376B3C}"/>
              </a:ext>
            </a:extLst>
          </p:cNvPr>
          <p:cNvSpPr>
            <a:spLocks noChangeArrowheads="1"/>
          </p:cNvSpPr>
          <p:nvPr/>
        </p:nvSpPr>
        <p:spPr bwMode="auto">
          <a:xfrm>
            <a:off x="5664092" y="1808619"/>
            <a:ext cx="870740" cy="475197"/>
          </a:xfrm>
          <a:custGeom>
            <a:avLst/>
            <a:gdLst>
              <a:gd name="T0" fmla="*/ 646 w 1400"/>
              <a:gd name="T1" fmla="*/ 318 h 763"/>
              <a:gd name="T2" fmla="*/ 672 w 1400"/>
              <a:gd name="T3" fmla="*/ 339 h 763"/>
              <a:gd name="T4" fmla="*/ 655 w 1400"/>
              <a:gd name="T5" fmla="*/ 267 h 763"/>
              <a:gd name="T6" fmla="*/ 745 w 1400"/>
              <a:gd name="T7" fmla="*/ 418 h 763"/>
              <a:gd name="T8" fmla="*/ 712 w 1400"/>
              <a:gd name="T9" fmla="*/ 503 h 763"/>
              <a:gd name="T10" fmla="*/ 761 w 1400"/>
              <a:gd name="T11" fmla="*/ 452 h 763"/>
              <a:gd name="T12" fmla="*/ 745 w 1400"/>
              <a:gd name="T13" fmla="*/ 418 h 763"/>
              <a:gd name="T14" fmla="*/ 1017 w 1400"/>
              <a:gd name="T15" fmla="*/ 603 h 763"/>
              <a:gd name="T16" fmla="*/ 1113 w 1400"/>
              <a:gd name="T17" fmla="*/ 635 h 763"/>
              <a:gd name="T18" fmla="*/ 802 w 1400"/>
              <a:gd name="T19" fmla="*/ 487 h 763"/>
              <a:gd name="T20" fmla="*/ 748 w 1400"/>
              <a:gd name="T21" fmla="*/ 535 h 763"/>
              <a:gd name="T22" fmla="*/ 687 w 1400"/>
              <a:gd name="T23" fmla="*/ 571 h 763"/>
              <a:gd name="T24" fmla="*/ 648 w 1400"/>
              <a:gd name="T25" fmla="*/ 535 h 763"/>
              <a:gd name="T26" fmla="*/ 594 w 1400"/>
              <a:gd name="T27" fmla="*/ 484 h 763"/>
              <a:gd name="T28" fmla="*/ 648 w 1400"/>
              <a:gd name="T29" fmla="*/ 486 h 763"/>
              <a:gd name="T30" fmla="*/ 687 w 1400"/>
              <a:gd name="T31" fmla="*/ 398 h 763"/>
              <a:gd name="T32" fmla="*/ 625 w 1400"/>
              <a:gd name="T33" fmla="*/ 370 h 763"/>
              <a:gd name="T34" fmla="*/ 594 w 1400"/>
              <a:gd name="T35" fmla="*/ 304 h 763"/>
              <a:gd name="T36" fmla="*/ 623 w 1400"/>
              <a:gd name="T37" fmla="*/ 241 h 763"/>
              <a:gd name="T38" fmla="*/ 687 w 1400"/>
              <a:gd name="T39" fmla="*/ 191 h 763"/>
              <a:gd name="T40" fmla="*/ 745 w 1400"/>
              <a:gd name="T41" fmla="*/ 224 h 763"/>
              <a:gd name="T42" fmla="*/ 795 w 1400"/>
              <a:gd name="T43" fmla="*/ 266 h 763"/>
              <a:gd name="T44" fmla="*/ 754 w 1400"/>
              <a:gd name="T45" fmla="*/ 303 h 763"/>
              <a:gd name="T46" fmla="*/ 712 w 1400"/>
              <a:gd name="T47" fmla="*/ 349 h 763"/>
              <a:gd name="T48" fmla="*/ 779 w 1400"/>
              <a:gd name="T49" fmla="*/ 379 h 763"/>
              <a:gd name="T50" fmla="*/ 810 w 1400"/>
              <a:gd name="T51" fmla="*/ 445 h 763"/>
              <a:gd name="T52" fmla="*/ 700 w 1400"/>
              <a:gd name="T53" fmla="*/ 127 h 763"/>
              <a:gd name="T54" fmla="*/ 700 w 1400"/>
              <a:gd name="T55" fmla="*/ 635 h 763"/>
              <a:gd name="T56" fmla="*/ 350 w 1400"/>
              <a:gd name="T57" fmla="*/ 127 h 763"/>
              <a:gd name="T58" fmla="*/ 254 w 1400"/>
              <a:gd name="T59" fmla="*/ 159 h 763"/>
              <a:gd name="T60" fmla="*/ 381 w 1400"/>
              <a:gd name="T61" fmla="*/ 159 h 763"/>
              <a:gd name="T62" fmla="*/ 1303 w 1400"/>
              <a:gd name="T63" fmla="*/ 127 h 763"/>
              <a:gd name="T64" fmla="*/ 1303 w 1400"/>
              <a:gd name="T65" fmla="*/ 63 h 763"/>
              <a:gd name="T66" fmla="*/ 1335 w 1400"/>
              <a:gd name="T67" fmla="*/ 578 h 763"/>
              <a:gd name="T68" fmla="*/ 1208 w 1400"/>
              <a:gd name="T69" fmla="*/ 667 h 763"/>
              <a:gd name="T70" fmla="*/ 185 w 1400"/>
              <a:gd name="T71" fmla="*/ 699 h 763"/>
              <a:gd name="T72" fmla="*/ 96 w 1400"/>
              <a:gd name="T73" fmla="*/ 571 h 763"/>
              <a:gd name="T74" fmla="*/ 96 w 1400"/>
              <a:gd name="T75" fmla="*/ 191 h 763"/>
              <a:gd name="T76" fmla="*/ 185 w 1400"/>
              <a:gd name="T77" fmla="*/ 63 h 763"/>
              <a:gd name="T78" fmla="*/ 1208 w 1400"/>
              <a:gd name="T79" fmla="*/ 95 h 763"/>
              <a:gd name="T80" fmla="*/ 1335 w 1400"/>
              <a:gd name="T81" fmla="*/ 578 h 763"/>
              <a:gd name="T82" fmla="*/ 1271 w 1400"/>
              <a:gd name="T83" fmla="*/ 667 h 763"/>
              <a:gd name="T84" fmla="*/ 1335 w 1400"/>
              <a:gd name="T85" fmla="*/ 667 h 763"/>
              <a:gd name="T86" fmla="*/ 64 w 1400"/>
              <a:gd name="T87" fmla="*/ 667 h 763"/>
              <a:gd name="T88" fmla="*/ 128 w 1400"/>
              <a:gd name="T89" fmla="*/ 667 h 763"/>
              <a:gd name="T90" fmla="*/ 96 w 1400"/>
              <a:gd name="T91" fmla="*/ 63 h 763"/>
              <a:gd name="T92" fmla="*/ 96 w 1400"/>
              <a:gd name="T93" fmla="*/ 127 h 763"/>
              <a:gd name="T94" fmla="*/ 1335 w 1400"/>
              <a:gd name="T95" fmla="*/ 0 h 763"/>
              <a:gd name="T96" fmla="*/ 0 w 1400"/>
              <a:gd name="T97" fmla="*/ 699 h 763"/>
              <a:gd name="T98" fmla="*/ 1335 w 1400"/>
              <a:gd name="T99" fmla="*/ 762 h 763"/>
              <a:gd name="T100" fmla="*/ 1335 w 1400"/>
              <a:gd name="T101" fmla="*/ 0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0" h="763">
                <a:moveTo>
                  <a:pt x="643" y="300"/>
                </a:moveTo>
                <a:lnTo>
                  <a:pt x="643" y="300"/>
                </a:lnTo>
                <a:cubicBezTo>
                  <a:pt x="643" y="307"/>
                  <a:pt x="644" y="313"/>
                  <a:pt x="646" y="318"/>
                </a:cubicBezTo>
                <a:lnTo>
                  <a:pt x="646" y="318"/>
                </a:lnTo>
                <a:cubicBezTo>
                  <a:pt x="649" y="323"/>
                  <a:pt x="653" y="327"/>
                  <a:pt x="657" y="330"/>
                </a:cubicBezTo>
                <a:lnTo>
                  <a:pt x="657" y="330"/>
                </a:lnTo>
                <a:cubicBezTo>
                  <a:pt x="662" y="334"/>
                  <a:pt x="667" y="337"/>
                  <a:pt x="672" y="339"/>
                </a:cubicBezTo>
                <a:lnTo>
                  <a:pt x="672" y="339"/>
                </a:lnTo>
                <a:cubicBezTo>
                  <a:pt x="679" y="341"/>
                  <a:pt x="681" y="343"/>
                  <a:pt x="687" y="344"/>
                </a:cubicBezTo>
                <a:lnTo>
                  <a:pt x="687" y="258"/>
                </a:lnTo>
                <a:lnTo>
                  <a:pt x="687" y="258"/>
                </a:lnTo>
                <a:cubicBezTo>
                  <a:pt x="671" y="258"/>
                  <a:pt x="663" y="261"/>
                  <a:pt x="655" y="267"/>
                </a:cubicBezTo>
                <a:lnTo>
                  <a:pt x="655" y="267"/>
                </a:lnTo>
                <a:cubicBezTo>
                  <a:pt x="646" y="274"/>
                  <a:pt x="643" y="285"/>
                  <a:pt x="643" y="300"/>
                </a:cubicBezTo>
                <a:close/>
                <a:moveTo>
                  <a:pt x="745" y="418"/>
                </a:moveTo>
                <a:lnTo>
                  <a:pt x="745" y="418"/>
                </a:lnTo>
                <a:cubicBezTo>
                  <a:pt x="740" y="414"/>
                  <a:pt x="734" y="411"/>
                  <a:pt x="728" y="409"/>
                </a:cubicBezTo>
                <a:lnTo>
                  <a:pt x="728" y="409"/>
                </a:lnTo>
                <a:cubicBezTo>
                  <a:pt x="722" y="406"/>
                  <a:pt x="719" y="405"/>
                  <a:pt x="712" y="403"/>
                </a:cubicBezTo>
                <a:lnTo>
                  <a:pt x="712" y="503"/>
                </a:lnTo>
                <a:lnTo>
                  <a:pt x="712" y="503"/>
                </a:lnTo>
                <a:cubicBezTo>
                  <a:pt x="728" y="502"/>
                  <a:pt x="737" y="497"/>
                  <a:pt x="747" y="490"/>
                </a:cubicBezTo>
                <a:lnTo>
                  <a:pt x="747" y="490"/>
                </a:lnTo>
                <a:cubicBezTo>
                  <a:pt x="756" y="482"/>
                  <a:pt x="761" y="469"/>
                  <a:pt x="761" y="452"/>
                </a:cubicBezTo>
                <a:lnTo>
                  <a:pt x="761" y="452"/>
                </a:lnTo>
                <a:cubicBezTo>
                  <a:pt x="761" y="444"/>
                  <a:pt x="760" y="437"/>
                  <a:pt x="757" y="432"/>
                </a:cubicBezTo>
                <a:lnTo>
                  <a:pt x="757" y="432"/>
                </a:lnTo>
                <a:cubicBezTo>
                  <a:pt x="754" y="426"/>
                  <a:pt x="750" y="422"/>
                  <a:pt x="745" y="418"/>
                </a:cubicBezTo>
                <a:close/>
                <a:moveTo>
                  <a:pt x="1113" y="571"/>
                </a:moveTo>
                <a:lnTo>
                  <a:pt x="1049" y="571"/>
                </a:lnTo>
                <a:lnTo>
                  <a:pt x="1049" y="571"/>
                </a:lnTo>
                <a:cubicBezTo>
                  <a:pt x="1032" y="571"/>
                  <a:pt x="1017" y="586"/>
                  <a:pt x="1017" y="603"/>
                </a:cubicBezTo>
                <a:lnTo>
                  <a:pt x="1017" y="603"/>
                </a:lnTo>
                <a:cubicBezTo>
                  <a:pt x="1017" y="621"/>
                  <a:pt x="1032" y="635"/>
                  <a:pt x="1049" y="635"/>
                </a:cubicBezTo>
                <a:lnTo>
                  <a:pt x="1113" y="635"/>
                </a:lnTo>
                <a:lnTo>
                  <a:pt x="1113" y="635"/>
                </a:lnTo>
                <a:cubicBezTo>
                  <a:pt x="1130" y="635"/>
                  <a:pt x="1145" y="621"/>
                  <a:pt x="1145" y="603"/>
                </a:cubicBezTo>
                <a:lnTo>
                  <a:pt x="1145" y="603"/>
                </a:lnTo>
                <a:cubicBezTo>
                  <a:pt x="1145" y="586"/>
                  <a:pt x="1130" y="571"/>
                  <a:pt x="1113" y="571"/>
                </a:cubicBezTo>
                <a:close/>
                <a:moveTo>
                  <a:pt x="802" y="487"/>
                </a:moveTo>
                <a:lnTo>
                  <a:pt x="802" y="487"/>
                </a:lnTo>
                <a:cubicBezTo>
                  <a:pt x="797" y="499"/>
                  <a:pt x="790" y="509"/>
                  <a:pt x="781" y="517"/>
                </a:cubicBezTo>
                <a:lnTo>
                  <a:pt x="781" y="517"/>
                </a:lnTo>
                <a:cubicBezTo>
                  <a:pt x="772" y="525"/>
                  <a:pt x="761" y="531"/>
                  <a:pt x="748" y="535"/>
                </a:cubicBezTo>
                <a:lnTo>
                  <a:pt x="748" y="535"/>
                </a:lnTo>
                <a:cubicBezTo>
                  <a:pt x="736" y="539"/>
                  <a:pt x="727" y="542"/>
                  <a:pt x="712" y="542"/>
                </a:cubicBezTo>
                <a:lnTo>
                  <a:pt x="712" y="571"/>
                </a:lnTo>
                <a:lnTo>
                  <a:pt x="687" y="571"/>
                </a:lnTo>
                <a:lnTo>
                  <a:pt x="687" y="542"/>
                </a:lnTo>
                <a:lnTo>
                  <a:pt x="687" y="542"/>
                </a:lnTo>
                <a:cubicBezTo>
                  <a:pt x="671" y="542"/>
                  <a:pt x="661" y="540"/>
                  <a:pt x="648" y="535"/>
                </a:cubicBezTo>
                <a:lnTo>
                  <a:pt x="648" y="535"/>
                </a:lnTo>
                <a:cubicBezTo>
                  <a:pt x="635" y="530"/>
                  <a:pt x="624" y="524"/>
                  <a:pt x="616" y="515"/>
                </a:cubicBezTo>
                <a:lnTo>
                  <a:pt x="616" y="515"/>
                </a:lnTo>
                <a:cubicBezTo>
                  <a:pt x="607" y="507"/>
                  <a:pt x="599" y="496"/>
                  <a:pt x="594" y="484"/>
                </a:cubicBezTo>
                <a:lnTo>
                  <a:pt x="594" y="484"/>
                </a:lnTo>
                <a:cubicBezTo>
                  <a:pt x="589" y="471"/>
                  <a:pt x="587" y="457"/>
                  <a:pt x="587" y="441"/>
                </a:cubicBezTo>
                <a:lnTo>
                  <a:pt x="636" y="441"/>
                </a:lnTo>
                <a:lnTo>
                  <a:pt x="636" y="441"/>
                </a:lnTo>
                <a:cubicBezTo>
                  <a:pt x="636" y="460"/>
                  <a:pt x="639" y="475"/>
                  <a:pt x="648" y="486"/>
                </a:cubicBezTo>
                <a:lnTo>
                  <a:pt x="648" y="486"/>
                </a:lnTo>
                <a:cubicBezTo>
                  <a:pt x="657" y="497"/>
                  <a:pt x="667" y="503"/>
                  <a:pt x="687" y="503"/>
                </a:cubicBezTo>
                <a:lnTo>
                  <a:pt x="687" y="398"/>
                </a:lnTo>
                <a:lnTo>
                  <a:pt x="687" y="398"/>
                </a:lnTo>
                <a:cubicBezTo>
                  <a:pt x="675" y="395"/>
                  <a:pt x="667" y="392"/>
                  <a:pt x="655" y="387"/>
                </a:cubicBezTo>
                <a:lnTo>
                  <a:pt x="655" y="387"/>
                </a:lnTo>
                <a:cubicBezTo>
                  <a:pt x="644" y="382"/>
                  <a:pt x="634" y="377"/>
                  <a:pt x="625" y="370"/>
                </a:cubicBezTo>
                <a:lnTo>
                  <a:pt x="625" y="370"/>
                </a:lnTo>
                <a:cubicBezTo>
                  <a:pt x="615" y="363"/>
                  <a:pt x="608" y="354"/>
                  <a:pt x="602" y="343"/>
                </a:cubicBezTo>
                <a:lnTo>
                  <a:pt x="602" y="343"/>
                </a:lnTo>
                <a:cubicBezTo>
                  <a:pt x="597" y="333"/>
                  <a:pt x="594" y="319"/>
                  <a:pt x="594" y="304"/>
                </a:cubicBezTo>
                <a:lnTo>
                  <a:pt x="594" y="304"/>
                </a:lnTo>
                <a:cubicBezTo>
                  <a:pt x="594" y="290"/>
                  <a:pt x="596" y="278"/>
                  <a:pt x="602" y="267"/>
                </a:cubicBezTo>
                <a:lnTo>
                  <a:pt x="602" y="267"/>
                </a:lnTo>
                <a:cubicBezTo>
                  <a:pt x="607" y="256"/>
                  <a:pt x="614" y="248"/>
                  <a:pt x="623" y="241"/>
                </a:cubicBezTo>
                <a:lnTo>
                  <a:pt x="623" y="241"/>
                </a:lnTo>
                <a:cubicBezTo>
                  <a:pt x="632" y="234"/>
                  <a:pt x="642" y="228"/>
                  <a:pt x="654" y="225"/>
                </a:cubicBezTo>
                <a:lnTo>
                  <a:pt x="654" y="225"/>
                </a:lnTo>
                <a:cubicBezTo>
                  <a:pt x="665" y="221"/>
                  <a:pt x="674" y="219"/>
                  <a:pt x="687" y="219"/>
                </a:cubicBezTo>
                <a:lnTo>
                  <a:pt x="687" y="191"/>
                </a:lnTo>
                <a:lnTo>
                  <a:pt x="712" y="191"/>
                </a:lnTo>
                <a:lnTo>
                  <a:pt x="712" y="219"/>
                </a:lnTo>
                <a:lnTo>
                  <a:pt x="712" y="219"/>
                </a:lnTo>
                <a:cubicBezTo>
                  <a:pt x="725" y="219"/>
                  <a:pt x="734" y="220"/>
                  <a:pt x="745" y="224"/>
                </a:cubicBezTo>
                <a:lnTo>
                  <a:pt x="745" y="224"/>
                </a:lnTo>
                <a:cubicBezTo>
                  <a:pt x="756" y="228"/>
                  <a:pt x="766" y="233"/>
                  <a:pt x="775" y="239"/>
                </a:cubicBezTo>
                <a:lnTo>
                  <a:pt x="775" y="239"/>
                </a:lnTo>
                <a:cubicBezTo>
                  <a:pt x="783" y="247"/>
                  <a:pt x="790" y="255"/>
                  <a:pt x="795" y="266"/>
                </a:cubicBezTo>
                <a:lnTo>
                  <a:pt x="795" y="266"/>
                </a:lnTo>
                <a:cubicBezTo>
                  <a:pt x="800" y="277"/>
                  <a:pt x="802" y="289"/>
                  <a:pt x="802" y="303"/>
                </a:cubicBezTo>
                <a:lnTo>
                  <a:pt x="754" y="303"/>
                </a:lnTo>
                <a:lnTo>
                  <a:pt x="754" y="303"/>
                </a:lnTo>
                <a:cubicBezTo>
                  <a:pt x="753" y="288"/>
                  <a:pt x="750" y="277"/>
                  <a:pt x="742" y="269"/>
                </a:cubicBezTo>
                <a:lnTo>
                  <a:pt x="742" y="269"/>
                </a:lnTo>
                <a:cubicBezTo>
                  <a:pt x="735" y="262"/>
                  <a:pt x="728" y="258"/>
                  <a:pt x="712" y="258"/>
                </a:cubicBezTo>
                <a:lnTo>
                  <a:pt x="712" y="349"/>
                </a:lnTo>
                <a:lnTo>
                  <a:pt x="712" y="349"/>
                </a:lnTo>
                <a:cubicBezTo>
                  <a:pt x="725" y="353"/>
                  <a:pt x="734" y="356"/>
                  <a:pt x="747" y="361"/>
                </a:cubicBezTo>
                <a:lnTo>
                  <a:pt x="747" y="361"/>
                </a:lnTo>
                <a:cubicBezTo>
                  <a:pt x="759" y="366"/>
                  <a:pt x="769" y="371"/>
                  <a:pt x="779" y="379"/>
                </a:cubicBezTo>
                <a:lnTo>
                  <a:pt x="779" y="379"/>
                </a:lnTo>
                <a:cubicBezTo>
                  <a:pt x="788" y="386"/>
                  <a:pt x="796" y="395"/>
                  <a:pt x="802" y="406"/>
                </a:cubicBezTo>
                <a:lnTo>
                  <a:pt x="802" y="406"/>
                </a:lnTo>
                <a:cubicBezTo>
                  <a:pt x="807" y="416"/>
                  <a:pt x="810" y="430"/>
                  <a:pt x="810" y="445"/>
                </a:cubicBezTo>
                <a:lnTo>
                  <a:pt x="810" y="445"/>
                </a:lnTo>
                <a:cubicBezTo>
                  <a:pt x="810" y="461"/>
                  <a:pt x="807" y="475"/>
                  <a:pt x="802" y="487"/>
                </a:cubicBezTo>
                <a:close/>
                <a:moveTo>
                  <a:pt x="700" y="127"/>
                </a:moveTo>
                <a:lnTo>
                  <a:pt x="700" y="127"/>
                </a:lnTo>
                <a:cubicBezTo>
                  <a:pt x="559" y="127"/>
                  <a:pt x="445" y="241"/>
                  <a:pt x="445" y="381"/>
                </a:cubicBezTo>
                <a:lnTo>
                  <a:pt x="445" y="381"/>
                </a:lnTo>
                <a:cubicBezTo>
                  <a:pt x="445" y="521"/>
                  <a:pt x="559" y="635"/>
                  <a:pt x="700" y="635"/>
                </a:cubicBezTo>
                <a:lnTo>
                  <a:pt x="700" y="635"/>
                </a:lnTo>
                <a:cubicBezTo>
                  <a:pt x="840" y="635"/>
                  <a:pt x="954" y="521"/>
                  <a:pt x="954" y="381"/>
                </a:cubicBezTo>
                <a:lnTo>
                  <a:pt x="954" y="381"/>
                </a:lnTo>
                <a:cubicBezTo>
                  <a:pt x="954" y="241"/>
                  <a:pt x="840" y="127"/>
                  <a:pt x="700" y="127"/>
                </a:cubicBezTo>
                <a:close/>
                <a:moveTo>
                  <a:pt x="350" y="127"/>
                </a:moveTo>
                <a:lnTo>
                  <a:pt x="286" y="127"/>
                </a:lnTo>
                <a:lnTo>
                  <a:pt x="286" y="127"/>
                </a:lnTo>
                <a:cubicBezTo>
                  <a:pt x="269" y="127"/>
                  <a:pt x="254" y="141"/>
                  <a:pt x="254" y="159"/>
                </a:cubicBezTo>
                <a:lnTo>
                  <a:pt x="254" y="159"/>
                </a:lnTo>
                <a:cubicBezTo>
                  <a:pt x="254" y="176"/>
                  <a:pt x="269" y="191"/>
                  <a:pt x="286" y="191"/>
                </a:cubicBezTo>
                <a:lnTo>
                  <a:pt x="350" y="191"/>
                </a:lnTo>
                <a:lnTo>
                  <a:pt x="350" y="191"/>
                </a:lnTo>
                <a:cubicBezTo>
                  <a:pt x="367" y="191"/>
                  <a:pt x="381" y="176"/>
                  <a:pt x="381" y="159"/>
                </a:cubicBezTo>
                <a:lnTo>
                  <a:pt x="381" y="159"/>
                </a:lnTo>
                <a:cubicBezTo>
                  <a:pt x="381" y="141"/>
                  <a:pt x="367" y="127"/>
                  <a:pt x="350" y="127"/>
                </a:cubicBezTo>
                <a:close/>
                <a:moveTo>
                  <a:pt x="1303" y="127"/>
                </a:moveTo>
                <a:lnTo>
                  <a:pt x="1303" y="127"/>
                </a:lnTo>
                <a:cubicBezTo>
                  <a:pt x="1286" y="127"/>
                  <a:pt x="1271" y="113"/>
                  <a:pt x="1271" y="95"/>
                </a:cubicBezTo>
                <a:lnTo>
                  <a:pt x="1271" y="95"/>
                </a:lnTo>
                <a:cubicBezTo>
                  <a:pt x="1271" y="77"/>
                  <a:pt x="1286" y="63"/>
                  <a:pt x="1303" y="63"/>
                </a:cubicBezTo>
                <a:lnTo>
                  <a:pt x="1303" y="63"/>
                </a:lnTo>
                <a:cubicBezTo>
                  <a:pt x="1321" y="63"/>
                  <a:pt x="1335" y="77"/>
                  <a:pt x="1335" y="95"/>
                </a:cubicBezTo>
                <a:lnTo>
                  <a:pt x="1335" y="95"/>
                </a:lnTo>
                <a:cubicBezTo>
                  <a:pt x="1335" y="113"/>
                  <a:pt x="1321" y="127"/>
                  <a:pt x="1303" y="127"/>
                </a:cubicBezTo>
                <a:close/>
                <a:moveTo>
                  <a:pt x="1335" y="578"/>
                </a:moveTo>
                <a:lnTo>
                  <a:pt x="1335" y="578"/>
                </a:lnTo>
                <a:cubicBezTo>
                  <a:pt x="1325" y="574"/>
                  <a:pt x="1315" y="571"/>
                  <a:pt x="1303" y="571"/>
                </a:cubicBezTo>
                <a:lnTo>
                  <a:pt x="1303" y="571"/>
                </a:lnTo>
                <a:cubicBezTo>
                  <a:pt x="1251" y="571"/>
                  <a:pt x="1208" y="614"/>
                  <a:pt x="1208" y="667"/>
                </a:cubicBezTo>
                <a:lnTo>
                  <a:pt x="1208" y="667"/>
                </a:lnTo>
                <a:cubicBezTo>
                  <a:pt x="1208" y="679"/>
                  <a:pt x="1210" y="689"/>
                  <a:pt x="1214" y="699"/>
                </a:cubicBezTo>
                <a:lnTo>
                  <a:pt x="185" y="699"/>
                </a:lnTo>
                <a:lnTo>
                  <a:pt x="185" y="699"/>
                </a:lnTo>
                <a:cubicBezTo>
                  <a:pt x="189" y="689"/>
                  <a:pt x="191" y="679"/>
                  <a:pt x="191" y="667"/>
                </a:cubicBezTo>
                <a:lnTo>
                  <a:pt x="191" y="667"/>
                </a:lnTo>
                <a:cubicBezTo>
                  <a:pt x="191" y="614"/>
                  <a:pt x="148" y="571"/>
                  <a:pt x="96" y="571"/>
                </a:cubicBezTo>
                <a:lnTo>
                  <a:pt x="96" y="571"/>
                </a:lnTo>
                <a:cubicBezTo>
                  <a:pt x="84" y="571"/>
                  <a:pt x="74" y="574"/>
                  <a:pt x="64" y="578"/>
                </a:cubicBezTo>
                <a:lnTo>
                  <a:pt x="64" y="185"/>
                </a:lnTo>
                <a:lnTo>
                  <a:pt x="64" y="185"/>
                </a:lnTo>
                <a:cubicBezTo>
                  <a:pt x="74" y="188"/>
                  <a:pt x="84" y="191"/>
                  <a:pt x="96" y="191"/>
                </a:cubicBezTo>
                <a:lnTo>
                  <a:pt x="96" y="191"/>
                </a:lnTo>
                <a:cubicBezTo>
                  <a:pt x="148" y="191"/>
                  <a:pt x="191" y="148"/>
                  <a:pt x="191" y="95"/>
                </a:cubicBezTo>
                <a:lnTo>
                  <a:pt x="191" y="95"/>
                </a:lnTo>
                <a:cubicBezTo>
                  <a:pt x="191" y="84"/>
                  <a:pt x="189" y="73"/>
                  <a:pt x="185" y="63"/>
                </a:cubicBezTo>
                <a:lnTo>
                  <a:pt x="1214" y="63"/>
                </a:lnTo>
                <a:lnTo>
                  <a:pt x="1214" y="63"/>
                </a:lnTo>
                <a:cubicBezTo>
                  <a:pt x="1210" y="73"/>
                  <a:pt x="1208" y="84"/>
                  <a:pt x="1208" y="95"/>
                </a:cubicBezTo>
                <a:lnTo>
                  <a:pt x="1208" y="95"/>
                </a:lnTo>
                <a:cubicBezTo>
                  <a:pt x="1208" y="148"/>
                  <a:pt x="1251" y="191"/>
                  <a:pt x="1303" y="191"/>
                </a:cubicBezTo>
                <a:lnTo>
                  <a:pt x="1303" y="191"/>
                </a:lnTo>
                <a:cubicBezTo>
                  <a:pt x="1315" y="191"/>
                  <a:pt x="1325" y="188"/>
                  <a:pt x="1335" y="185"/>
                </a:cubicBezTo>
                <a:lnTo>
                  <a:pt x="1335" y="578"/>
                </a:lnTo>
                <a:close/>
                <a:moveTo>
                  <a:pt x="1303" y="699"/>
                </a:moveTo>
                <a:lnTo>
                  <a:pt x="1303" y="699"/>
                </a:lnTo>
                <a:cubicBezTo>
                  <a:pt x="1286" y="699"/>
                  <a:pt x="1271" y="685"/>
                  <a:pt x="1271" y="667"/>
                </a:cubicBezTo>
                <a:lnTo>
                  <a:pt x="1271" y="667"/>
                </a:lnTo>
                <a:cubicBezTo>
                  <a:pt x="1271" y="650"/>
                  <a:pt x="1286" y="635"/>
                  <a:pt x="1303" y="635"/>
                </a:cubicBezTo>
                <a:lnTo>
                  <a:pt x="1303" y="635"/>
                </a:lnTo>
                <a:cubicBezTo>
                  <a:pt x="1321" y="635"/>
                  <a:pt x="1335" y="650"/>
                  <a:pt x="1335" y="667"/>
                </a:cubicBezTo>
                <a:lnTo>
                  <a:pt x="1335" y="667"/>
                </a:lnTo>
                <a:cubicBezTo>
                  <a:pt x="1335" y="685"/>
                  <a:pt x="1321" y="699"/>
                  <a:pt x="1303" y="699"/>
                </a:cubicBezTo>
                <a:close/>
                <a:moveTo>
                  <a:pt x="96" y="699"/>
                </a:moveTo>
                <a:lnTo>
                  <a:pt x="96" y="699"/>
                </a:lnTo>
                <a:cubicBezTo>
                  <a:pt x="78" y="699"/>
                  <a:pt x="64" y="685"/>
                  <a:pt x="64" y="667"/>
                </a:cubicBezTo>
                <a:lnTo>
                  <a:pt x="64" y="667"/>
                </a:lnTo>
                <a:cubicBezTo>
                  <a:pt x="64" y="650"/>
                  <a:pt x="78" y="635"/>
                  <a:pt x="96" y="635"/>
                </a:cubicBezTo>
                <a:lnTo>
                  <a:pt x="96" y="635"/>
                </a:lnTo>
                <a:cubicBezTo>
                  <a:pt x="113" y="635"/>
                  <a:pt x="128" y="650"/>
                  <a:pt x="128" y="667"/>
                </a:cubicBezTo>
                <a:lnTo>
                  <a:pt x="128" y="667"/>
                </a:lnTo>
                <a:cubicBezTo>
                  <a:pt x="128" y="685"/>
                  <a:pt x="113" y="699"/>
                  <a:pt x="96" y="699"/>
                </a:cubicBezTo>
                <a:close/>
                <a:moveTo>
                  <a:pt x="96" y="63"/>
                </a:moveTo>
                <a:lnTo>
                  <a:pt x="96" y="63"/>
                </a:lnTo>
                <a:cubicBezTo>
                  <a:pt x="113" y="63"/>
                  <a:pt x="128" y="77"/>
                  <a:pt x="128" y="95"/>
                </a:cubicBezTo>
                <a:lnTo>
                  <a:pt x="128" y="95"/>
                </a:lnTo>
                <a:cubicBezTo>
                  <a:pt x="128" y="113"/>
                  <a:pt x="113" y="127"/>
                  <a:pt x="96" y="127"/>
                </a:cubicBezTo>
                <a:lnTo>
                  <a:pt x="96" y="127"/>
                </a:lnTo>
                <a:cubicBezTo>
                  <a:pt x="78" y="127"/>
                  <a:pt x="64" y="113"/>
                  <a:pt x="64" y="95"/>
                </a:cubicBezTo>
                <a:lnTo>
                  <a:pt x="64" y="95"/>
                </a:lnTo>
                <a:cubicBezTo>
                  <a:pt x="64" y="77"/>
                  <a:pt x="78" y="63"/>
                  <a:pt x="96" y="63"/>
                </a:cubicBezTo>
                <a:close/>
                <a:moveTo>
                  <a:pt x="1335" y="0"/>
                </a:moveTo>
                <a:lnTo>
                  <a:pt x="64" y="0"/>
                </a:lnTo>
                <a:lnTo>
                  <a:pt x="64" y="0"/>
                </a:lnTo>
                <a:cubicBezTo>
                  <a:pt x="29" y="0"/>
                  <a:pt x="0" y="28"/>
                  <a:pt x="0" y="63"/>
                </a:cubicBezTo>
                <a:lnTo>
                  <a:pt x="0" y="699"/>
                </a:lnTo>
                <a:lnTo>
                  <a:pt x="0" y="699"/>
                </a:lnTo>
                <a:cubicBezTo>
                  <a:pt x="0" y="734"/>
                  <a:pt x="29" y="762"/>
                  <a:pt x="64" y="762"/>
                </a:cubicBezTo>
                <a:lnTo>
                  <a:pt x="1335" y="762"/>
                </a:lnTo>
                <a:lnTo>
                  <a:pt x="1335" y="762"/>
                </a:lnTo>
                <a:cubicBezTo>
                  <a:pt x="1370" y="762"/>
                  <a:pt x="1399" y="734"/>
                  <a:pt x="1399" y="699"/>
                </a:cubicBezTo>
                <a:lnTo>
                  <a:pt x="1399" y="63"/>
                </a:lnTo>
                <a:lnTo>
                  <a:pt x="1399" y="63"/>
                </a:lnTo>
                <a:cubicBezTo>
                  <a:pt x="1399" y="28"/>
                  <a:pt x="1370" y="0"/>
                  <a:pt x="1335" y="0"/>
                </a:cubicBezTo>
                <a:close/>
              </a:path>
            </a:pathLst>
          </a:custGeom>
          <a:solidFill>
            <a:schemeClr val="bg1"/>
          </a:solidFill>
          <a:ln>
            <a:noFill/>
          </a:ln>
          <a:effectLst/>
        </p:spPr>
        <p:txBody>
          <a:bodyPr wrap="none" anchor="ctr"/>
          <a:lstStyle/>
          <a:p>
            <a:endParaRPr lang="en-US" sz="3265"/>
          </a:p>
        </p:txBody>
      </p:sp>
      <p:pic>
        <p:nvPicPr>
          <p:cNvPr id="19" name="Graphic 18" descr="Hockey Stick Curve Graph with solid fill">
            <a:extLst>
              <a:ext uri="{FF2B5EF4-FFF2-40B4-BE49-F238E27FC236}">
                <a16:creationId xmlns:a16="http://schemas.microsoft.com/office/drawing/2014/main" id="{CF45CED4-4A5F-8454-94D8-649532D22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1946" y="4542355"/>
            <a:ext cx="914400" cy="914400"/>
          </a:xfrm>
          <a:prstGeom prst="rect">
            <a:avLst/>
          </a:prstGeom>
        </p:spPr>
      </p:pic>
      <p:pic>
        <p:nvPicPr>
          <p:cNvPr id="21" name="Graphic 20" descr="Bank with solid fill">
            <a:extLst>
              <a:ext uri="{FF2B5EF4-FFF2-40B4-BE49-F238E27FC236}">
                <a16:creationId xmlns:a16="http://schemas.microsoft.com/office/drawing/2014/main" id="{8C8A82D3-2283-ED36-661A-EB68C71938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4316" y="4041028"/>
            <a:ext cx="914400" cy="914400"/>
          </a:xfrm>
          <a:prstGeom prst="rect">
            <a:avLst/>
          </a:prstGeom>
        </p:spPr>
      </p:pic>
      <p:sp>
        <p:nvSpPr>
          <p:cNvPr id="3" name="Oval 2">
            <a:extLst>
              <a:ext uri="{FF2B5EF4-FFF2-40B4-BE49-F238E27FC236}">
                <a16:creationId xmlns:a16="http://schemas.microsoft.com/office/drawing/2014/main" id="{363BA26A-AD01-8B46-53BA-6E97C57B5E6E}"/>
              </a:ext>
            </a:extLst>
          </p:cNvPr>
          <p:cNvSpPr/>
          <p:nvPr/>
        </p:nvSpPr>
        <p:spPr>
          <a:xfrm>
            <a:off x="5091741" y="2803799"/>
            <a:ext cx="2043222" cy="206476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BFA0C4B-C5B6-AAB8-C220-07DABE8E507E}"/>
              </a:ext>
            </a:extLst>
          </p:cNvPr>
          <p:cNvSpPr txBox="1"/>
          <p:nvPr/>
        </p:nvSpPr>
        <p:spPr>
          <a:xfrm>
            <a:off x="1658668" y="2029975"/>
            <a:ext cx="923331" cy="368562"/>
          </a:xfrm>
          <a:prstGeom prst="rect">
            <a:avLst/>
          </a:prstGeom>
          <a:noFill/>
        </p:spPr>
        <p:txBody>
          <a:bodyPr wrap="none" rtlCol="0" anchor="b">
            <a:spAutoFit/>
          </a:bodyPr>
          <a:lstStyle/>
          <a:p>
            <a:pPr algn="r">
              <a:lnSpc>
                <a:spcPts val="2160"/>
              </a:lnSpc>
            </a:pPr>
            <a:r>
              <a:rPr lang="en-US" b="1" spc="-15">
                <a:latin typeface="Arial" panose="020B0604020202020204" pitchFamily="34" charset="0"/>
                <a:ea typeface="Source Sans Pro" panose="020B0503030403020204" pitchFamily="34" charset="0"/>
                <a:cs typeface="Arial" panose="020B0604020202020204" pitchFamily="34" charset="0"/>
              </a:rPr>
              <a:t>Issues</a:t>
            </a:r>
          </a:p>
        </p:txBody>
      </p:sp>
      <p:sp>
        <p:nvSpPr>
          <p:cNvPr id="15" name="TextBox 14">
            <a:extLst>
              <a:ext uri="{FF2B5EF4-FFF2-40B4-BE49-F238E27FC236}">
                <a16:creationId xmlns:a16="http://schemas.microsoft.com/office/drawing/2014/main" id="{207B9632-9ACC-B293-94CA-CC7E8D8FB13A}"/>
              </a:ext>
            </a:extLst>
          </p:cNvPr>
          <p:cNvSpPr txBox="1"/>
          <p:nvPr/>
        </p:nvSpPr>
        <p:spPr>
          <a:xfrm>
            <a:off x="1141220" y="4360336"/>
            <a:ext cx="979114" cy="356508"/>
          </a:xfrm>
          <a:prstGeom prst="rect">
            <a:avLst/>
          </a:prstGeom>
          <a:noFill/>
        </p:spPr>
        <p:txBody>
          <a:bodyPr wrap="none" rtlCol="0" anchor="b">
            <a:spAutoFit/>
          </a:bodyPr>
          <a:lstStyle/>
          <a:p>
            <a:pPr algn="r">
              <a:lnSpc>
                <a:spcPts val="2160"/>
              </a:lnSpc>
            </a:pPr>
            <a:r>
              <a:rPr lang="en-US" b="1" spc="-15">
                <a:latin typeface="Arial" panose="020B0604020202020204" pitchFamily="34" charset="0"/>
                <a:ea typeface="Source Sans Pro" panose="020B0503030403020204" pitchFamily="34" charset="0"/>
                <a:cs typeface="Arial" panose="020B0604020202020204" pitchFamily="34" charset="0"/>
              </a:rPr>
              <a:t>Issuers</a:t>
            </a:r>
          </a:p>
        </p:txBody>
      </p:sp>
      <p:sp>
        <p:nvSpPr>
          <p:cNvPr id="16" name="TextBox 15">
            <a:extLst>
              <a:ext uri="{FF2B5EF4-FFF2-40B4-BE49-F238E27FC236}">
                <a16:creationId xmlns:a16="http://schemas.microsoft.com/office/drawing/2014/main" id="{B90055FC-97B1-11E2-882D-766D993B06B8}"/>
              </a:ext>
            </a:extLst>
          </p:cNvPr>
          <p:cNvSpPr txBox="1"/>
          <p:nvPr/>
        </p:nvSpPr>
        <p:spPr>
          <a:xfrm>
            <a:off x="9973061" y="4360336"/>
            <a:ext cx="1255472" cy="356508"/>
          </a:xfrm>
          <a:prstGeom prst="rect">
            <a:avLst/>
          </a:prstGeom>
          <a:noFill/>
        </p:spPr>
        <p:txBody>
          <a:bodyPr wrap="none" rtlCol="0" anchor="b">
            <a:spAutoFit/>
          </a:bodyPr>
          <a:lstStyle/>
          <a:p>
            <a:pPr>
              <a:lnSpc>
                <a:spcPts val="2160"/>
              </a:lnSpc>
            </a:pPr>
            <a:r>
              <a:rPr lang="en-US" b="1" spc="-15">
                <a:latin typeface="Arial" panose="020B0604020202020204" pitchFamily="34" charset="0"/>
                <a:ea typeface="Source Sans Pro" panose="020B0503030403020204" pitchFamily="34" charset="0"/>
                <a:cs typeface="Arial" panose="020B0604020202020204" pitchFamily="34" charset="0"/>
              </a:rPr>
              <a:t>Maturities</a:t>
            </a:r>
          </a:p>
        </p:txBody>
      </p:sp>
      <p:sp>
        <p:nvSpPr>
          <p:cNvPr id="17" name="TextBox 16">
            <a:extLst>
              <a:ext uri="{FF2B5EF4-FFF2-40B4-BE49-F238E27FC236}">
                <a16:creationId xmlns:a16="http://schemas.microsoft.com/office/drawing/2014/main" id="{3789A5E6-FF6B-FC48-AA27-16148A36AB9D}"/>
              </a:ext>
            </a:extLst>
          </p:cNvPr>
          <p:cNvSpPr txBox="1"/>
          <p:nvPr/>
        </p:nvSpPr>
        <p:spPr>
          <a:xfrm>
            <a:off x="5357199" y="3500165"/>
            <a:ext cx="1574149" cy="638636"/>
          </a:xfrm>
          <a:prstGeom prst="rect">
            <a:avLst/>
          </a:prstGeom>
          <a:noFill/>
        </p:spPr>
        <p:txBody>
          <a:bodyPr wrap="none" rtlCol="0" anchor="b">
            <a:spAutoFit/>
          </a:bodyPr>
          <a:lstStyle/>
          <a:p>
            <a:pPr algn="ctr">
              <a:lnSpc>
                <a:spcPts val="2160"/>
              </a:lnSpc>
            </a:pPr>
            <a:r>
              <a:rPr lang="en-US" b="1" spc="-15">
                <a:latin typeface="Arial" panose="020B0604020202020204" pitchFamily="34" charset="0"/>
                <a:ea typeface="Source Sans Pro" panose="020B0503030403020204" pitchFamily="34" charset="0"/>
                <a:cs typeface="Arial" panose="020B0604020202020204" pitchFamily="34" charset="0"/>
              </a:rPr>
              <a:t>Portfolio </a:t>
            </a:r>
          </a:p>
          <a:p>
            <a:pPr algn="ctr">
              <a:lnSpc>
                <a:spcPts val="2160"/>
              </a:lnSpc>
            </a:pPr>
            <a:r>
              <a:rPr lang="en-US" b="1" spc="-15">
                <a:latin typeface="Arial" panose="020B0604020202020204" pitchFamily="34" charset="0"/>
                <a:ea typeface="Source Sans Pro" panose="020B0503030403020204" pitchFamily="34" charset="0"/>
                <a:cs typeface="Arial" panose="020B0604020202020204" pitchFamily="34" charset="0"/>
              </a:rPr>
              <a:t>Composition</a:t>
            </a:r>
          </a:p>
        </p:txBody>
      </p:sp>
      <p:sp>
        <p:nvSpPr>
          <p:cNvPr id="8" name="Title 7">
            <a:extLst>
              <a:ext uri="{FF2B5EF4-FFF2-40B4-BE49-F238E27FC236}">
                <a16:creationId xmlns:a16="http://schemas.microsoft.com/office/drawing/2014/main" id="{392189CF-F512-D059-5C3A-69891EDCE4BC}"/>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18" name="TextBox 17">
            <a:extLst>
              <a:ext uri="{FF2B5EF4-FFF2-40B4-BE49-F238E27FC236}">
                <a16:creationId xmlns:a16="http://schemas.microsoft.com/office/drawing/2014/main" id="{5A9E52A2-3E4A-8EE3-0C6D-BDAFB08D843D}"/>
              </a:ext>
            </a:extLst>
          </p:cNvPr>
          <p:cNvSpPr txBox="1"/>
          <p:nvPr>
            <p:custDataLst>
              <p:tags r:id="rId2"/>
            </p:custDataLst>
          </p:nvPr>
        </p:nvSpPr>
        <p:spPr>
          <a:xfrm>
            <a:off x="2794192" y="63413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5" name="Slide Number Placeholder 4">
            <a:extLst>
              <a:ext uri="{FF2B5EF4-FFF2-40B4-BE49-F238E27FC236}">
                <a16:creationId xmlns:a16="http://schemas.microsoft.com/office/drawing/2014/main" id="{8085E7D9-3B51-4C50-967B-D9FFBF865D18}"/>
              </a:ext>
            </a:extLst>
          </p:cNvPr>
          <p:cNvSpPr>
            <a:spLocks noGrp="1"/>
          </p:cNvSpPr>
          <p:nvPr>
            <p:ph type="sldNum" sz="quarter" idx="4"/>
          </p:nvPr>
        </p:nvSpPr>
        <p:spPr/>
        <p:txBody>
          <a:bodyPr/>
          <a:lstStyle/>
          <a:p>
            <a:fld id="{5FE82902-ECBF-483F-8390-43E8C5ADA234}" type="slidenum">
              <a:rPr lang="en-US" smtClean="0"/>
              <a:pPr/>
              <a:t>16</a:t>
            </a:fld>
            <a:endParaRPr lang="en-US"/>
          </a:p>
        </p:txBody>
      </p:sp>
    </p:spTree>
    <p:custDataLst>
      <p:tags r:id="rId1"/>
    </p:custDataLst>
    <p:extLst>
      <p:ext uri="{BB962C8B-B14F-4D97-AF65-F5344CB8AC3E}">
        <p14:creationId xmlns:p14="http://schemas.microsoft.com/office/powerpoint/2010/main" val="227953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B8743-952C-24A0-9E64-B7560BA933F9}"/>
            </a:ext>
          </a:extLst>
        </p:cNvPr>
        <p:cNvGrpSpPr/>
        <p:nvPr/>
      </p:nvGrpSpPr>
      <p:grpSpPr>
        <a:xfrm>
          <a:off x="0" y="0"/>
          <a:ext cx="0" cy="0"/>
          <a:chOff x="0" y="0"/>
          <a:chExt cx="0" cy="0"/>
        </a:xfrm>
      </p:grpSpPr>
      <p:sp>
        <p:nvSpPr>
          <p:cNvPr id="3" name="2902a453-1ec8-4cdc-9085-85c242ea0f6d">
            <a:extLst>
              <a:ext uri="{FF2B5EF4-FFF2-40B4-BE49-F238E27FC236}">
                <a16:creationId xmlns:a16="http://schemas.microsoft.com/office/drawing/2014/main" id="{4F6FC587-6776-576D-9A0F-2D0AB7F577D7}"/>
              </a:ext>
            </a:extLst>
          </p:cNvPr>
          <p:cNvSpPr txBox="1"/>
          <p:nvPr>
            <p:custDataLst>
              <p:tags r:id="rId2"/>
            </p:custDataLst>
          </p:nvPr>
        </p:nvSpPr>
        <p:spPr>
          <a:xfrm>
            <a:off x="1769096" y="709629"/>
            <a:ext cx="8898904" cy="738664"/>
          </a:xfrm>
          <a:prstGeom prst="rect">
            <a:avLst/>
          </a:prstGeom>
          <a:noFill/>
        </p:spPr>
        <p:txBody>
          <a:bodyPr vert="horz" wrap="square" rtlCol="0">
            <a:spAutoFit/>
          </a:bodyPr>
          <a:lstStyle/>
          <a:p>
            <a:r>
              <a:rPr lang="en-US" kern="100">
                <a:latin typeface="Aptos" panose="020B0004020202020204" pitchFamily="34" charset="0"/>
                <a:ea typeface="Calibri" panose="020F0502020204030204" pitchFamily="34" charset="0"/>
                <a:cs typeface="Times New Roman" panose="02020603050405020304" pitchFamily="18" charset="0"/>
              </a:rPr>
              <a:t> </a:t>
            </a:r>
          </a:p>
          <a:p>
            <a:endParaRPr lang="en-US" sz="2400" kern="100">
              <a:latin typeface="Aptos Display" panose="020B000402020202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BDEC60B-4BD3-3A29-1E0D-256FD4C05CA6}"/>
              </a:ext>
            </a:extLst>
          </p:cNvPr>
          <p:cNvGraphicFramePr>
            <a:graphicFrameLocks noGrp="1"/>
          </p:cNvGraphicFramePr>
          <p:nvPr>
            <p:extLst>
              <p:ext uri="{D42A27DB-BD31-4B8C-83A1-F6EECF244321}">
                <p14:modId xmlns:p14="http://schemas.microsoft.com/office/powerpoint/2010/main" val="3639162297"/>
              </p:ext>
            </p:extLst>
          </p:nvPr>
        </p:nvGraphicFramePr>
        <p:xfrm>
          <a:off x="775359" y="1021741"/>
          <a:ext cx="11234389" cy="5319563"/>
        </p:xfrm>
        <a:graphic>
          <a:graphicData uri="http://schemas.openxmlformats.org/drawingml/2006/table">
            <a:tbl>
              <a:tblPr firstRow="1" firstCol="1" bandRow="1">
                <a:tableStyleId>{5C22544A-7EE6-4342-B048-85BDC9FD1C3A}</a:tableStyleId>
              </a:tblPr>
              <a:tblGrid>
                <a:gridCol w="3130457">
                  <a:extLst>
                    <a:ext uri="{9D8B030D-6E8A-4147-A177-3AD203B41FA5}">
                      <a16:colId xmlns:a16="http://schemas.microsoft.com/office/drawing/2014/main" val="2064373854"/>
                    </a:ext>
                  </a:extLst>
                </a:gridCol>
                <a:gridCol w="1838376">
                  <a:extLst>
                    <a:ext uri="{9D8B030D-6E8A-4147-A177-3AD203B41FA5}">
                      <a16:colId xmlns:a16="http://schemas.microsoft.com/office/drawing/2014/main" val="1403991627"/>
                    </a:ext>
                  </a:extLst>
                </a:gridCol>
                <a:gridCol w="2163136">
                  <a:extLst>
                    <a:ext uri="{9D8B030D-6E8A-4147-A177-3AD203B41FA5}">
                      <a16:colId xmlns:a16="http://schemas.microsoft.com/office/drawing/2014/main" val="1603361947"/>
                    </a:ext>
                  </a:extLst>
                </a:gridCol>
                <a:gridCol w="2054109">
                  <a:extLst>
                    <a:ext uri="{9D8B030D-6E8A-4147-A177-3AD203B41FA5}">
                      <a16:colId xmlns:a16="http://schemas.microsoft.com/office/drawing/2014/main" val="2689581478"/>
                    </a:ext>
                  </a:extLst>
                </a:gridCol>
                <a:gridCol w="2048311">
                  <a:extLst>
                    <a:ext uri="{9D8B030D-6E8A-4147-A177-3AD203B41FA5}">
                      <a16:colId xmlns:a16="http://schemas.microsoft.com/office/drawing/2014/main" val="4240407193"/>
                    </a:ext>
                  </a:extLst>
                </a:gridCol>
              </a:tblGrid>
              <a:tr h="703413">
                <a:tc>
                  <a:txBody>
                    <a:bodyPr/>
                    <a:lstStyle/>
                    <a:p>
                      <a:pPr marL="0" marR="0" algn="l"/>
                      <a:endParaRPr lang="en-US" sz="1200" b="0" kern="0">
                        <a:effectLst/>
                        <a:latin typeface="Arial" panose="020B0604020202020204" pitchFamily="34" charset="0"/>
                        <a:cs typeface="Arial" panose="020B0604020202020204" pitchFamily="34" charset="0"/>
                      </a:endParaRPr>
                    </a:p>
                    <a:p>
                      <a:pPr marL="0" marR="0" algn="l"/>
                      <a:r>
                        <a:rPr lang="en-US" sz="1200" b="0" kern="0">
                          <a:effectLst/>
                          <a:latin typeface="Arial" panose="020B0604020202020204" pitchFamily="34" charset="0"/>
                          <a:cs typeface="Arial" panose="020B0604020202020204" pitchFamily="34" charset="0"/>
                        </a:rPr>
                        <a:t>Authorized Investment – Sector Type</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b="0" kern="0">
                          <a:effectLst/>
                          <a:latin typeface="Arial" panose="020B0604020202020204" pitchFamily="34" charset="0"/>
                          <a:cs typeface="Arial" panose="020B0604020202020204" pitchFamily="34" charset="0"/>
                        </a:rPr>
                        <a:t>Minimum Rating </a:t>
                      </a:r>
                      <a:r>
                        <a:rPr lang="en-US" sz="1100" b="0" kern="0">
                          <a:effectLst/>
                          <a:latin typeface="Arial" panose="020B0604020202020204" pitchFamily="34" charset="0"/>
                          <a:cs typeface="Arial" panose="020B0604020202020204" pitchFamily="34" charset="0"/>
                        </a:rPr>
                        <a:t>Requirement</a:t>
                      </a:r>
                      <a:endParaRPr lang="en-US" sz="11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b="0" kern="0">
                          <a:effectLst/>
                          <a:latin typeface="Arial" panose="020B0604020202020204" pitchFamily="34" charset="0"/>
                          <a:cs typeface="Arial" panose="020B0604020202020204" pitchFamily="34" charset="0"/>
                        </a:rPr>
                        <a:t> Maturity Limits</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b="0" kern="0">
                          <a:effectLst/>
                          <a:latin typeface="Arial" panose="020B0604020202020204" pitchFamily="34" charset="0"/>
                          <a:cs typeface="Arial" panose="020B0604020202020204" pitchFamily="34" charset="0"/>
                        </a:rPr>
                        <a:t>Maximum Allocation</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b="0" kern="0">
                          <a:effectLst/>
                          <a:latin typeface="Arial" panose="020B0604020202020204" pitchFamily="34" charset="0"/>
                          <a:cs typeface="Arial" panose="020B0604020202020204" pitchFamily="34" charset="0"/>
                        </a:rPr>
                        <a:t> </a:t>
                      </a:r>
                      <a:endParaRPr lang="en-US" sz="1600" b="0" kern="100">
                        <a:effectLst/>
                        <a:latin typeface="Arial" panose="020B0604020202020204" pitchFamily="34" charset="0"/>
                        <a:cs typeface="Arial" panose="020B0604020202020204" pitchFamily="34" charset="0"/>
                      </a:endParaRPr>
                    </a:p>
                    <a:p>
                      <a:pPr marL="0" marR="0" algn="ctr"/>
                      <a:r>
                        <a:rPr lang="en-US" sz="1200" b="0" kern="0">
                          <a:effectLst/>
                          <a:latin typeface="Arial" panose="020B0604020202020204" pitchFamily="34" charset="0"/>
                          <a:cs typeface="Arial" panose="020B0604020202020204" pitchFamily="34" charset="0"/>
                        </a:rPr>
                        <a:t>Individual Issuer Limit</a:t>
                      </a:r>
                      <a:endParaRPr lang="en-US" sz="1600" b="0" kern="100">
                        <a:effectLst/>
                        <a:latin typeface="Arial" panose="020B0604020202020204" pitchFamily="34" charset="0"/>
                        <a:cs typeface="Arial" panose="020B0604020202020204" pitchFamily="34" charset="0"/>
                      </a:endParaRPr>
                    </a:p>
                    <a:p>
                      <a:pPr marL="0" marR="0" algn="ctr"/>
                      <a:r>
                        <a:rPr lang="en-US" sz="1200" b="0" kern="0">
                          <a:effectLst/>
                          <a:latin typeface="Arial" panose="020B0604020202020204" pitchFamily="34" charset="0"/>
                          <a:cs typeface="Arial" panose="020B0604020202020204" pitchFamily="34" charset="0"/>
                        </a:rPr>
                        <a:t> </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39972962"/>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Cash and Cash Equivalents</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100%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31240054"/>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Local Government Investment Pools</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AAAm</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25%</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28638190"/>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United States Government Securities</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 years</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100%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05513714"/>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Federal Instrumentalities (United States Government Sponsored Enterprises) </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 years</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30%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0583766"/>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Interest Bearing Time Deposit, Certificates of Deposit or Savings Accounts – </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 year</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04668594"/>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State and /or Local Government Taxable and/or Tax-Exempt Debt</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Aa3 and AA-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 years</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25%</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09640"/>
                  </a:ext>
                </a:extLst>
              </a:tr>
              <a:tr h="659450">
                <a:tc>
                  <a:txBody>
                    <a:bodyPr/>
                    <a:lstStyle/>
                    <a:p>
                      <a:pPr marL="0" marR="0" algn="l">
                        <a:lnSpc>
                          <a:spcPct val="120000"/>
                        </a:lnSpc>
                      </a:pPr>
                      <a:r>
                        <a:rPr lang="en-US" sz="1200" b="0" kern="0">
                          <a:effectLst/>
                          <a:latin typeface="Arial" panose="020B0604020202020204" pitchFamily="34" charset="0"/>
                          <a:cs typeface="Arial" panose="020B0604020202020204" pitchFamily="34" charset="0"/>
                        </a:rPr>
                        <a:t>Registered Investment Companies (Money Market Mutual Funds)</a:t>
                      </a:r>
                      <a:endParaRPr lang="en-US" sz="1600" b="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AAAm</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N/A</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50%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r>
                        <a:rPr lang="en-US" sz="1200" kern="0">
                          <a:effectLst/>
                          <a:latin typeface="Arial" panose="020B0604020202020204" pitchFamily="34" charset="0"/>
                          <a:cs typeface="Arial" panose="020B0604020202020204" pitchFamily="34" charset="0"/>
                        </a:rPr>
                        <a:t>10%</a:t>
                      </a:r>
                      <a:endParaRPr lang="en-US" sz="1600" kern="1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4399785"/>
                  </a:ext>
                </a:extLst>
              </a:tr>
            </a:tbl>
          </a:graphicData>
        </a:graphic>
      </p:graphicFrame>
      <p:sp>
        <p:nvSpPr>
          <p:cNvPr id="5" name="Rectangle 1">
            <a:extLst>
              <a:ext uri="{FF2B5EF4-FFF2-40B4-BE49-F238E27FC236}">
                <a16:creationId xmlns:a16="http://schemas.microsoft.com/office/drawing/2014/main" id="{966B4F9C-597D-0F72-C303-B74DF2C728D0}"/>
              </a:ext>
            </a:extLst>
          </p:cNvPr>
          <p:cNvSpPr>
            <a:spLocks noChangeArrowheads="1"/>
          </p:cNvSpPr>
          <p:nvPr/>
        </p:nvSpPr>
        <p:spPr bwMode="auto">
          <a:xfrm>
            <a:off x="3021014" y="21314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a:extLst>
              <a:ext uri="{FF2B5EF4-FFF2-40B4-BE49-F238E27FC236}">
                <a16:creationId xmlns:a16="http://schemas.microsoft.com/office/drawing/2014/main" id="{6D5F6991-7B71-3EE3-DF02-95F299C4336E}"/>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7" name="Slide Number Placeholder 6">
            <a:extLst>
              <a:ext uri="{FF2B5EF4-FFF2-40B4-BE49-F238E27FC236}">
                <a16:creationId xmlns:a16="http://schemas.microsoft.com/office/drawing/2014/main" id="{E572AF44-E4BE-1017-AC7A-269816DC7BC1}"/>
              </a:ext>
            </a:extLst>
          </p:cNvPr>
          <p:cNvSpPr>
            <a:spLocks noGrp="1"/>
          </p:cNvSpPr>
          <p:nvPr>
            <p:ph type="sldNum" sz="quarter" idx="4"/>
          </p:nvPr>
        </p:nvSpPr>
        <p:spPr/>
        <p:txBody>
          <a:bodyPr/>
          <a:lstStyle/>
          <a:p>
            <a:fld id="{5FE82902-ECBF-483F-8390-43E8C5ADA234}" type="slidenum">
              <a:rPr lang="en-US" smtClean="0"/>
              <a:pPr/>
              <a:t>17</a:t>
            </a:fld>
            <a:endParaRPr lang="en-US"/>
          </a:p>
        </p:txBody>
      </p:sp>
      <p:sp>
        <p:nvSpPr>
          <p:cNvPr id="8" name="TextBox 7">
            <a:extLst>
              <a:ext uri="{FF2B5EF4-FFF2-40B4-BE49-F238E27FC236}">
                <a16:creationId xmlns:a16="http://schemas.microsoft.com/office/drawing/2014/main" id="{06380D3A-BB32-A0F1-86A9-8007584ECBC3}"/>
              </a:ext>
            </a:extLst>
          </p:cNvPr>
          <p:cNvSpPr txBox="1"/>
          <p:nvPr/>
        </p:nvSpPr>
        <p:spPr>
          <a:xfrm>
            <a:off x="609599" y="6513071"/>
            <a:ext cx="6096000" cy="246221"/>
          </a:xfrm>
          <a:prstGeom prst="rect">
            <a:avLst/>
          </a:prstGeom>
          <a:noFill/>
        </p:spPr>
        <p:txBody>
          <a:bodyPr wrap="square">
            <a:spAutoFit/>
          </a:bodyPr>
          <a:lstStyle/>
          <a:p>
            <a:r>
              <a:rPr lang="en-US" sz="1000">
                <a:effectLst/>
                <a:latin typeface="Arial" panose="020B0604020202020204" pitchFamily="34" charset="0"/>
                <a:cs typeface="Arial" panose="020B0604020202020204" pitchFamily="34" charset="0"/>
              </a:rPr>
              <a:t>Sample for informational purposes only </a:t>
            </a:r>
            <a:endParaRPr lang="en-US" sz="1050">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041F93B-00D5-B6D6-196D-6571922B0BC4}"/>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078152464"/>
      </p:ext>
    </p:extLst>
  </p:cSld>
  <p:clrMapOvr>
    <a:masterClrMapping/>
  </p:clrMapOvr>
  <p:extLst>
    <p:ext uri="{6950BFC3-D8DA-4A85-94F7-54DA5524770B}">
      <p188:commentRel xmlns:p188="http://schemas.microsoft.com/office/powerpoint/2018/8/main" r:id="rId6"/>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4D1F8-06D0-3A1F-8B7A-79A40F9A55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E49C9C-1947-B3CB-6683-35F122435019}"/>
              </a:ext>
            </a:extLst>
          </p:cNvPr>
          <p:cNvSpPr txBox="1"/>
          <p:nvPr/>
        </p:nvSpPr>
        <p:spPr>
          <a:xfrm>
            <a:off x="3582338" y="923925"/>
            <a:ext cx="5027338"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Risk and Diversification Considerations</a:t>
            </a:r>
          </a:p>
        </p:txBody>
      </p:sp>
      <p:sp>
        <p:nvSpPr>
          <p:cNvPr id="6" name="Freeform 2">
            <a:extLst>
              <a:ext uri="{FF2B5EF4-FFF2-40B4-BE49-F238E27FC236}">
                <a16:creationId xmlns:a16="http://schemas.microsoft.com/office/drawing/2014/main" id="{89087D18-76A5-5B5D-1892-97A439990686}"/>
              </a:ext>
            </a:extLst>
          </p:cNvPr>
          <p:cNvSpPr>
            <a:spLocks noChangeArrowheads="1"/>
          </p:cNvSpPr>
          <p:nvPr/>
        </p:nvSpPr>
        <p:spPr bwMode="auto">
          <a:xfrm>
            <a:off x="2781033" y="1359419"/>
            <a:ext cx="832408" cy="1067153"/>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1"/>
                  <a:pt x="731" y="0"/>
                  <a:pt x="1633" y="0"/>
                </a:cubicBezTo>
                <a:lnTo>
                  <a:pt x="2547" y="0"/>
                </a:lnTo>
                <a:lnTo>
                  <a:pt x="1236" y="1634"/>
                </a:lnTo>
                <a:lnTo>
                  <a:pt x="2547" y="326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7" name="Freeform 3">
            <a:extLst>
              <a:ext uri="{FF2B5EF4-FFF2-40B4-BE49-F238E27FC236}">
                <a16:creationId xmlns:a16="http://schemas.microsoft.com/office/drawing/2014/main" id="{7E38839E-73B3-1C4E-D030-9B08F3B975E4}"/>
              </a:ext>
            </a:extLst>
          </p:cNvPr>
          <p:cNvSpPr>
            <a:spLocks noChangeArrowheads="1"/>
          </p:cNvSpPr>
          <p:nvPr/>
        </p:nvSpPr>
        <p:spPr bwMode="auto">
          <a:xfrm>
            <a:off x="8578560" y="1359419"/>
            <a:ext cx="832408" cy="1067153"/>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1"/>
                  <a:pt x="2546" y="1634"/>
                </a:cubicBezTo>
                <a:lnTo>
                  <a:pt x="2546" y="1634"/>
                </a:lnTo>
                <a:cubicBezTo>
                  <a:pt x="2546" y="2536"/>
                  <a:pt x="1815" y="3268"/>
                  <a:pt x="912" y="3268"/>
                </a:cubicBezTo>
                <a:lnTo>
                  <a:pt x="0" y="3268"/>
                </a:lnTo>
                <a:lnTo>
                  <a:pt x="1310" y="1634"/>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8" name="Freeform 5">
            <a:extLst>
              <a:ext uri="{FF2B5EF4-FFF2-40B4-BE49-F238E27FC236}">
                <a16:creationId xmlns:a16="http://schemas.microsoft.com/office/drawing/2014/main" id="{6753D235-C388-B764-B39D-3F48E0C16A83}"/>
              </a:ext>
            </a:extLst>
          </p:cNvPr>
          <p:cNvSpPr>
            <a:spLocks noChangeArrowheads="1"/>
          </p:cNvSpPr>
          <p:nvPr/>
        </p:nvSpPr>
        <p:spPr bwMode="auto">
          <a:xfrm>
            <a:off x="2781033" y="2631074"/>
            <a:ext cx="832408" cy="1067152"/>
          </a:xfrm>
          <a:custGeom>
            <a:avLst/>
            <a:gdLst>
              <a:gd name="T0" fmla="*/ 2547 w 2548"/>
              <a:gd name="T1" fmla="*/ 3267 h 3268"/>
              <a:gd name="T2" fmla="*/ 1633 w 2548"/>
              <a:gd name="T3" fmla="*/ 3267 h 3268"/>
              <a:gd name="T4" fmla="*/ 1633 w 2548"/>
              <a:gd name="T5" fmla="*/ 3267 h 3268"/>
              <a:gd name="T6" fmla="*/ 0 w 2548"/>
              <a:gd name="T7" fmla="*/ 1634 h 3268"/>
              <a:gd name="T8" fmla="*/ 0 w 2548"/>
              <a:gd name="T9" fmla="*/ 1634 h 3268"/>
              <a:gd name="T10" fmla="*/ 1633 w 2548"/>
              <a:gd name="T11" fmla="*/ 0 h 3268"/>
              <a:gd name="T12" fmla="*/ 2547 w 2548"/>
              <a:gd name="T13" fmla="*/ 0 h 3268"/>
              <a:gd name="T14" fmla="*/ 1236 w 2548"/>
              <a:gd name="T15" fmla="*/ 1634 h 3268"/>
              <a:gd name="T16" fmla="*/ 2547 w 2548"/>
              <a:gd name="T17" fmla="*/ 3267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8">
                <a:moveTo>
                  <a:pt x="2547" y="3267"/>
                </a:moveTo>
                <a:lnTo>
                  <a:pt x="1633" y="3267"/>
                </a:lnTo>
                <a:lnTo>
                  <a:pt x="1633" y="3267"/>
                </a:lnTo>
                <a:cubicBezTo>
                  <a:pt x="731" y="3267"/>
                  <a:pt x="0" y="2535"/>
                  <a:pt x="0" y="1634"/>
                </a:cubicBezTo>
                <a:lnTo>
                  <a:pt x="0" y="1634"/>
                </a:lnTo>
                <a:cubicBezTo>
                  <a:pt x="0" y="731"/>
                  <a:pt x="731" y="0"/>
                  <a:pt x="1633" y="0"/>
                </a:cubicBezTo>
                <a:lnTo>
                  <a:pt x="2547" y="0"/>
                </a:lnTo>
                <a:lnTo>
                  <a:pt x="1236" y="1634"/>
                </a:lnTo>
                <a:lnTo>
                  <a:pt x="2547" y="32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9" name="Freeform 6">
            <a:extLst>
              <a:ext uri="{FF2B5EF4-FFF2-40B4-BE49-F238E27FC236}">
                <a16:creationId xmlns:a16="http://schemas.microsoft.com/office/drawing/2014/main" id="{5AD4AB46-4E4F-AD3E-D086-6FFD9BD50DAF}"/>
              </a:ext>
            </a:extLst>
          </p:cNvPr>
          <p:cNvSpPr>
            <a:spLocks noChangeArrowheads="1"/>
          </p:cNvSpPr>
          <p:nvPr/>
        </p:nvSpPr>
        <p:spPr bwMode="auto">
          <a:xfrm>
            <a:off x="8578560" y="2631074"/>
            <a:ext cx="832408" cy="1067152"/>
          </a:xfrm>
          <a:custGeom>
            <a:avLst/>
            <a:gdLst>
              <a:gd name="T0" fmla="*/ 0 w 2547"/>
              <a:gd name="T1" fmla="*/ 0 h 3268"/>
              <a:gd name="T2" fmla="*/ 912 w 2547"/>
              <a:gd name="T3" fmla="*/ 0 h 3268"/>
              <a:gd name="T4" fmla="*/ 912 w 2547"/>
              <a:gd name="T5" fmla="*/ 0 h 3268"/>
              <a:gd name="T6" fmla="*/ 2546 w 2547"/>
              <a:gd name="T7" fmla="*/ 1634 h 3268"/>
              <a:gd name="T8" fmla="*/ 2546 w 2547"/>
              <a:gd name="T9" fmla="*/ 1634 h 3268"/>
              <a:gd name="T10" fmla="*/ 912 w 2547"/>
              <a:gd name="T11" fmla="*/ 3267 h 3268"/>
              <a:gd name="T12" fmla="*/ 0 w 2547"/>
              <a:gd name="T13" fmla="*/ 3267 h 3268"/>
              <a:gd name="T14" fmla="*/ 1310 w 2547"/>
              <a:gd name="T15" fmla="*/ 1634 h 3268"/>
              <a:gd name="T16" fmla="*/ 0 w 2547"/>
              <a:gd name="T17"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8">
                <a:moveTo>
                  <a:pt x="0" y="0"/>
                </a:moveTo>
                <a:lnTo>
                  <a:pt x="912" y="0"/>
                </a:lnTo>
                <a:lnTo>
                  <a:pt x="912" y="0"/>
                </a:lnTo>
                <a:cubicBezTo>
                  <a:pt x="1815" y="0"/>
                  <a:pt x="2546" y="731"/>
                  <a:pt x="2546" y="1634"/>
                </a:cubicBezTo>
                <a:lnTo>
                  <a:pt x="2546" y="1634"/>
                </a:lnTo>
                <a:cubicBezTo>
                  <a:pt x="2546" y="2535"/>
                  <a:pt x="1815" y="3267"/>
                  <a:pt x="912" y="3267"/>
                </a:cubicBezTo>
                <a:lnTo>
                  <a:pt x="0" y="3267"/>
                </a:lnTo>
                <a:lnTo>
                  <a:pt x="1310" y="1634"/>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0" name="Freeform 8">
            <a:extLst>
              <a:ext uri="{FF2B5EF4-FFF2-40B4-BE49-F238E27FC236}">
                <a16:creationId xmlns:a16="http://schemas.microsoft.com/office/drawing/2014/main" id="{D37FEF2D-B345-7D35-D2CD-CADEE43EAC3F}"/>
              </a:ext>
            </a:extLst>
          </p:cNvPr>
          <p:cNvSpPr>
            <a:spLocks noChangeArrowheads="1"/>
          </p:cNvSpPr>
          <p:nvPr/>
        </p:nvSpPr>
        <p:spPr bwMode="auto">
          <a:xfrm>
            <a:off x="2781033" y="3902726"/>
            <a:ext cx="832408" cy="1067153"/>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1" name="Freeform 9">
            <a:extLst>
              <a:ext uri="{FF2B5EF4-FFF2-40B4-BE49-F238E27FC236}">
                <a16:creationId xmlns:a16="http://schemas.microsoft.com/office/drawing/2014/main" id="{6D90DAC2-8345-2790-DEF5-DA5E67C81E5F}"/>
              </a:ext>
            </a:extLst>
          </p:cNvPr>
          <p:cNvSpPr>
            <a:spLocks noChangeArrowheads="1"/>
          </p:cNvSpPr>
          <p:nvPr/>
        </p:nvSpPr>
        <p:spPr bwMode="auto">
          <a:xfrm>
            <a:off x="8578560" y="3902726"/>
            <a:ext cx="832408" cy="1067153"/>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2" name="Freeform 8">
            <a:extLst>
              <a:ext uri="{FF2B5EF4-FFF2-40B4-BE49-F238E27FC236}">
                <a16:creationId xmlns:a16="http://schemas.microsoft.com/office/drawing/2014/main" id="{1B5903BA-8D62-559D-9F03-FFB3EA2CF3CC}"/>
              </a:ext>
            </a:extLst>
          </p:cNvPr>
          <p:cNvSpPr>
            <a:spLocks noChangeArrowheads="1"/>
          </p:cNvSpPr>
          <p:nvPr/>
        </p:nvSpPr>
        <p:spPr bwMode="auto">
          <a:xfrm>
            <a:off x="2781033" y="5174379"/>
            <a:ext cx="832408" cy="1067153"/>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3" name="Freeform 9">
            <a:extLst>
              <a:ext uri="{FF2B5EF4-FFF2-40B4-BE49-F238E27FC236}">
                <a16:creationId xmlns:a16="http://schemas.microsoft.com/office/drawing/2014/main" id="{CE2930BE-1FAE-3C0B-6D40-894483F5968B}"/>
              </a:ext>
            </a:extLst>
          </p:cNvPr>
          <p:cNvSpPr>
            <a:spLocks noChangeArrowheads="1"/>
          </p:cNvSpPr>
          <p:nvPr/>
        </p:nvSpPr>
        <p:spPr bwMode="auto">
          <a:xfrm>
            <a:off x="8578560" y="5174379"/>
            <a:ext cx="832408" cy="1067153"/>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Lato Light" panose="020F0502020204030203" pitchFamily="34" charset="0"/>
            </a:endParaRPr>
          </a:p>
        </p:txBody>
      </p:sp>
      <p:sp>
        <p:nvSpPr>
          <p:cNvPr id="14" name="Subtitle 2">
            <a:extLst>
              <a:ext uri="{FF2B5EF4-FFF2-40B4-BE49-F238E27FC236}">
                <a16:creationId xmlns:a16="http://schemas.microsoft.com/office/drawing/2014/main" id="{2FD97529-77AD-FD22-201C-33DCE1C4564A}"/>
              </a:ext>
            </a:extLst>
          </p:cNvPr>
          <p:cNvSpPr txBox="1">
            <a:spLocks/>
          </p:cNvSpPr>
          <p:nvPr/>
        </p:nvSpPr>
        <p:spPr>
          <a:xfrm>
            <a:off x="3459679" y="1435628"/>
            <a:ext cx="5272640" cy="9147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50"/>
              </a:lnSpc>
              <a:spcBef>
                <a:spcPts val="0"/>
              </a:spcBef>
            </a:pPr>
            <a:r>
              <a:rPr lang="en-US" sz="1600">
                <a:latin typeface="Arial" panose="020B0604020202020204" pitchFamily="34" charset="0"/>
                <a:ea typeface="Lato" panose="020F0502020204030203" pitchFamily="34" charset="0"/>
                <a:cs typeface="Arial" panose="020B0604020202020204" pitchFamily="34" charset="0"/>
              </a:rPr>
              <a:t>Investments held should be diversified to the extent practicable to control the risk of loss resulting from overconcentration of assets</a:t>
            </a:r>
          </a:p>
        </p:txBody>
      </p:sp>
      <p:sp>
        <p:nvSpPr>
          <p:cNvPr id="15" name="Subtitle 2">
            <a:extLst>
              <a:ext uri="{FF2B5EF4-FFF2-40B4-BE49-F238E27FC236}">
                <a16:creationId xmlns:a16="http://schemas.microsoft.com/office/drawing/2014/main" id="{8A728F4C-7B7C-02BF-32AD-53D8BD09AEE4}"/>
              </a:ext>
            </a:extLst>
          </p:cNvPr>
          <p:cNvSpPr txBox="1">
            <a:spLocks/>
          </p:cNvSpPr>
          <p:nvPr/>
        </p:nvSpPr>
        <p:spPr>
          <a:xfrm>
            <a:off x="3459679" y="2707281"/>
            <a:ext cx="5272640" cy="9147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50"/>
              </a:lnSpc>
              <a:spcBef>
                <a:spcPts val="0"/>
              </a:spcBef>
            </a:pPr>
            <a:r>
              <a:rPr lang="en-US" sz="1600">
                <a:latin typeface="Arial" panose="020B0604020202020204" pitchFamily="34" charset="0"/>
                <a:ea typeface="Lato" panose="020F0502020204030203" pitchFamily="34" charset="0"/>
                <a:cs typeface="Arial" panose="020B0604020202020204" pitchFamily="34" charset="0"/>
              </a:rPr>
              <a:t>Risk &amp; Diversification helps ensure your portfolio composition structure results in a well-balanced, resilient portfolio</a:t>
            </a:r>
          </a:p>
        </p:txBody>
      </p:sp>
      <p:sp>
        <p:nvSpPr>
          <p:cNvPr id="16" name="Subtitle 2">
            <a:extLst>
              <a:ext uri="{FF2B5EF4-FFF2-40B4-BE49-F238E27FC236}">
                <a16:creationId xmlns:a16="http://schemas.microsoft.com/office/drawing/2014/main" id="{4A8365E0-A447-81A8-0543-14EFEE847EF9}"/>
              </a:ext>
            </a:extLst>
          </p:cNvPr>
          <p:cNvSpPr txBox="1">
            <a:spLocks/>
          </p:cNvSpPr>
          <p:nvPr/>
        </p:nvSpPr>
        <p:spPr>
          <a:xfrm>
            <a:off x="3459679" y="3978934"/>
            <a:ext cx="5272640" cy="91473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50"/>
              </a:lnSpc>
              <a:spcBef>
                <a:spcPts val="0"/>
              </a:spcBef>
            </a:pPr>
            <a:r>
              <a:rPr lang="en-US" sz="1600">
                <a:latin typeface="Arial" panose="020B0604020202020204" pitchFamily="34" charset="0"/>
                <a:ea typeface="Lato" panose="020F0502020204030203" pitchFamily="34" charset="0"/>
                <a:cs typeface="Arial" panose="020B0604020202020204" pitchFamily="34" charset="0"/>
              </a:rPr>
              <a:t>Ongoing review and adjustment - for example: A particular corporate issuer gets downgraded to the lowest allowable credit rating under policy</a:t>
            </a:r>
          </a:p>
        </p:txBody>
      </p:sp>
      <p:sp>
        <p:nvSpPr>
          <p:cNvPr id="17" name="Subtitle 2">
            <a:extLst>
              <a:ext uri="{FF2B5EF4-FFF2-40B4-BE49-F238E27FC236}">
                <a16:creationId xmlns:a16="http://schemas.microsoft.com/office/drawing/2014/main" id="{8458A1EF-6736-1B89-BBB1-DD2D772B8F7C}"/>
              </a:ext>
            </a:extLst>
          </p:cNvPr>
          <p:cNvSpPr txBox="1">
            <a:spLocks/>
          </p:cNvSpPr>
          <p:nvPr/>
        </p:nvSpPr>
        <p:spPr>
          <a:xfrm>
            <a:off x="3459679" y="5255972"/>
            <a:ext cx="5272640" cy="90396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250"/>
              </a:lnSpc>
              <a:spcBef>
                <a:spcPts val="0"/>
              </a:spcBef>
            </a:pPr>
            <a:r>
              <a:rPr lang="en-US" sz="1600">
                <a:latin typeface="Arial" panose="020B0604020202020204" pitchFamily="34" charset="0"/>
                <a:ea typeface="Lato" panose="020F0502020204030203" pitchFamily="34" charset="0"/>
                <a:cs typeface="Arial" panose="020B0604020202020204" pitchFamily="34" charset="0"/>
              </a:rPr>
              <a:t>Risk &amp; Diversification asks: Even though we are still in compliance, should we proactively reduce exposure to this issuer before further deterioration?</a:t>
            </a:r>
          </a:p>
        </p:txBody>
      </p:sp>
      <p:sp>
        <p:nvSpPr>
          <p:cNvPr id="3" name="Title 2">
            <a:extLst>
              <a:ext uri="{FF2B5EF4-FFF2-40B4-BE49-F238E27FC236}">
                <a16:creationId xmlns:a16="http://schemas.microsoft.com/office/drawing/2014/main" id="{DAC450EC-00DF-6DEC-A0AF-1984A8B48035}"/>
              </a:ext>
            </a:extLst>
          </p:cNvPr>
          <p:cNvSpPr>
            <a:spLocks noGrp="1"/>
          </p:cNvSpPr>
          <p:nvPr>
            <p:ph type="title"/>
          </p:nvPr>
        </p:nvSpPr>
        <p:spPr/>
        <p:txBody>
          <a:bodyPr>
            <a:normAutofit fontScale="90000"/>
          </a:bodyPr>
          <a:lstStyle/>
          <a:p>
            <a:r>
              <a:rPr lang="en-US"/>
              <a:t>Local government investment policies</a:t>
            </a:r>
            <a:br>
              <a:rPr lang="en-US"/>
            </a:br>
            <a:endParaRPr lang="en-US"/>
          </a:p>
        </p:txBody>
      </p:sp>
      <p:sp>
        <p:nvSpPr>
          <p:cNvPr id="5" name="Slide Number Placeholder 4">
            <a:extLst>
              <a:ext uri="{FF2B5EF4-FFF2-40B4-BE49-F238E27FC236}">
                <a16:creationId xmlns:a16="http://schemas.microsoft.com/office/drawing/2014/main" id="{0D3E24A0-93A6-DCF3-58C1-62F0C9BA83BC}"/>
              </a:ext>
            </a:extLst>
          </p:cNvPr>
          <p:cNvSpPr>
            <a:spLocks noGrp="1"/>
          </p:cNvSpPr>
          <p:nvPr>
            <p:ph type="sldNum" sz="quarter" idx="4"/>
          </p:nvPr>
        </p:nvSpPr>
        <p:spPr/>
        <p:txBody>
          <a:bodyPr/>
          <a:lstStyle/>
          <a:p>
            <a:fld id="{5FE82902-ECBF-483F-8390-43E8C5ADA234}" type="slidenum">
              <a:rPr lang="en-US" smtClean="0"/>
              <a:pPr/>
              <a:t>18</a:t>
            </a:fld>
            <a:endParaRPr lang="en-US"/>
          </a:p>
        </p:txBody>
      </p:sp>
      <p:sp>
        <p:nvSpPr>
          <p:cNvPr id="4" name="TextBox 3">
            <a:extLst>
              <a:ext uri="{FF2B5EF4-FFF2-40B4-BE49-F238E27FC236}">
                <a16:creationId xmlns:a16="http://schemas.microsoft.com/office/drawing/2014/main" id="{DA8F2559-F236-5DF9-7C6C-32BD0D32281C}"/>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62985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anim calcmode="lin" valueType="num">
                                      <p:cBhvr>
                                        <p:cTn id="42" dur="500" fill="hold"/>
                                        <p:tgtEl>
                                          <p:spTgt spid="16"/>
                                        </p:tgtEl>
                                        <p:attrNameLst>
                                          <p:attrName>ppt_x</p:attrName>
                                        </p:attrNameLst>
                                      </p:cBhvr>
                                      <p:tavLst>
                                        <p:tav tm="0">
                                          <p:val>
                                            <p:strVal val="#ppt_x"/>
                                          </p:val>
                                        </p:tav>
                                        <p:tav tm="100000">
                                          <p:val>
                                            <p:strVal val="#ppt_x"/>
                                          </p:val>
                                        </p:tav>
                                      </p:tavLst>
                                    </p:anim>
                                    <p:anim calcmode="lin" valueType="num">
                                      <p:cBhvr>
                                        <p:cTn id="43" dur="5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anim calcmode="lin" valueType="num">
                                      <p:cBhvr>
                                        <p:cTn id="52" dur="500" fill="hold"/>
                                        <p:tgtEl>
                                          <p:spTgt spid="11"/>
                                        </p:tgtEl>
                                        <p:attrNameLst>
                                          <p:attrName>ppt_x</p:attrName>
                                        </p:attrNameLst>
                                      </p:cBhvr>
                                      <p:tavLst>
                                        <p:tav tm="0">
                                          <p:val>
                                            <p:strVal val="#ppt_x"/>
                                          </p:val>
                                        </p:tav>
                                        <p:tav tm="100000">
                                          <p:val>
                                            <p:strVal val="#ppt_x"/>
                                          </p:val>
                                        </p:tav>
                                      </p:tavLst>
                                    </p:anim>
                                    <p:anim calcmode="lin" valueType="num">
                                      <p:cBhvr>
                                        <p:cTn id="5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anim calcmode="lin" valueType="num">
                                      <p:cBhvr>
                                        <p:cTn id="59" dur="500" fill="hold"/>
                                        <p:tgtEl>
                                          <p:spTgt spid="12"/>
                                        </p:tgtEl>
                                        <p:attrNameLst>
                                          <p:attrName>ppt_x</p:attrName>
                                        </p:attrNameLst>
                                      </p:cBhvr>
                                      <p:tavLst>
                                        <p:tav tm="0">
                                          <p:val>
                                            <p:strVal val="#ppt_x"/>
                                          </p:val>
                                        </p:tav>
                                        <p:tav tm="100000">
                                          <p:val>
                                            <p:strVal val="#ppt_x"/>
                                          </p:val>
                                        </p:tav>
                                      </p:tavLst>
                                    </p:anim>
                                    <p:anim calcmode="lin" valueType="num">
                                      <p:cBhvr>
                                        <p:cTn id="60" dur="5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anim calcmode="lin" valueType="num">
                                      <p:cBhvr>
                                        <p:cTn id="64" dur="500" fill="hold"/>
                                        <p:tgtEl>
                                          <p:spTgt spid="17"/>
                                        </p:tgtEl>
                                        <p:attrNameLst>
                                          <p:attrName>ppt_x</p:attrName>
                                        </p:attrNameLst>
                                      </p:cBhvr>
                                      <p:tavLst>
                                        <p:tav tm="0">
                                          <p:val>
                                            <p:strVal val="#ppt_x"/>
                                          </p:val>
                                        </p:tav>
                                        <p:tav tm="100000">
                                          <p:val>
                                            <p:strVal val="#ppt_x"/>
                                          </p:val>
                                        </p:tav>
                                      </p:tavLst>
                                    </p:anim>
                                    <p:anim calcmode="lin" valueType="num">
                                      <p:cBhvr>
                                        <p:cTn id="65" dur="500" fill="hold"/>
                                        <p:tgtEl>
                                          <p:spTgt spid="1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strVal val="#ppt_x"/>
                                          </p:val>
                                        </p:tav>
                                        <p:tav tm="100000">
                                          <p:val>
                                            <p:strVal val="#ppt_x"/>
                                          </p:val>
                                        </p:tav>
                                      </p:tavLst>
                                    </p:anim>
                                    <p:anim calcmode="lin" valueType="num">
                                      <p:cBhvr>
                                        <p:cTn id="7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extLst>
    <p:ext uri="{6950BFC3-D8DA-4A85-94F7-54DA5524770B}">
      <p188:commentRel xmlns:p188="http://schemas.microsoft.com/office/powerpoint/2018/8/main" r:id="rId4"/>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77363-FDF2-5626-1727-9614D27333F1}"/>
            </a:ext>
          </a:extLst>
        </p:cNvPr>
        <p:cNvGrpSpPr/>
        <p:nvPr/>
      </p:nvGrpSpPr>
      <p:grpSpPr>
        <a:xfrm>
          <a:off x="0" y="0"/>
          <a:ext cx="0" cy="0"/>
          <a:chOff x="0" y="0"/>
          <a:chExt cx="0" cy="0"/>
        </a:xfrm>
      </p:grpSpPr>
      <p:pic>
        <p:nvPicPr>
          <p:cNvPr id="6" name="Picture 5" descr="A person holding a pen over a paper&#10;&#10;AI-generated content may be incorrect.">
            <a:extLst>
              <a:ext uri="{FF2B5EF4-FFF2-40B4-BE49-F238E27FC236}">
                <a16:creationId xmlns:a16="http://schemas.microsoft.com/office/drawing/2014/main" id="{DBADBB52-0D1A-1860-4C82-9745C2F9BB76}"/>
              </a:ext>
            </a:extLst>
          </p:cNvPr>
          <p:cNvPicPr>
            <a:picLocks noChangeAspect="1"/>
          </p:cNvPicPr>
          <p:nvPr/>
        </p:nvPicPr>
        <p:blipFill>
          <a:blip r:embed="rId6">
            <a:duotone>
              <a:prstClr val="black"/>
              <a:schemeClr val="accent2">
                <a:tint val="45000"/>
                <a:satMod val="400000"/>
              </a:schemeClr>
            </a:duotone>
            <a:alphaModFix amt="38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1617"/>
            <a:ext cx="12192000" cy="6859617"/>
          </a:xfrm>
          <a:prstGeom prst="rect">
            <a:avLst/>
          </a:prstGeom>
        </p:spPr>
      </p:pic>
      <p:sp>
        <p:nvSpPr>
          <p:cNvPr id="3" name="2902a453-1ec8-4cdc-9085-85c242ea0f6d">
            <a:extLst>
              <a:ext uri="{FF2B5EF4-FFF2-40B4-BE49-F238E27FC236}">
                <a16:creationId xmlns:a16="http://schemas.microsoft.com/office/drawing/2014/main" id="{AA7F62C6-C842-A223-7BC8-372CA065CE54}"/>
              </a:ext>
            </a:extLst>
          </p:cNvPr>
          <p:cNvSpPr txBox="1"/>
          <p:nvPr>
            <p:custDataLst>
              <p:tags r:id="rId2"/>
            </p:custDataLst>
          </p:nvPr>
        </p:nvSpPr>
        <p:spPr>
          <a:xfrm>
            <a:off x="1646548" y="1271605"/>
            <a:ext cx="8898904" cy="5067477"/>
          </a:xfrm>
          <a:prstGeom prst="rect">
            <a:avLst/>
          </a:prstGeom>
          <a:noFill/>
        </p:spPr>
        <p:txBody>
          <a:bodyPr vert="horz" wrap="square" rtlCol="0">
            <a:spAutoFit/>
          </a:bodyPr>
          <a:lstStyle/>
          <a:p>
            <a:pPr algn="ctr">
              <a:lnSpc>
                <a:spcPct val="150000"/>
              </a:lnSpc>
            </a:pPr>
            <a:r>
              <a:rPr lang="en-US" kern="100">
                <a:latin typeface="Arial" panose="020B0604020202020204" pitchFamily="34" charset="0"/>
                <a:ea typeface="Calibri" panose="020F0502020204030204" pitchFamily="34" charset="0"/>
                <a:cs typeface="Arial" panose="020B0604020202020204" pitchFamily="34" charset="0"/>
              </a:rPr>
              <a:t> </a:t>
            </a:r>
            <a:r>
              <a:rPr lang="en-US" sz="2000" kern="100">
                <a:latin typeface="Arial" panose="020B0604020202020204" pitchFamily="34" charset="0"/>
                <a:ea typeface="Calibri" panose="020F0502020204030204" pitchFamily="34" charset="0"/>
                <a:cs typeface="Arial" panose="020B0604020202020204" pitchFamily="34" charset="0"/>
              </a:rPr>
              <a:t>Designed to prevent loss</a:t>
            </a:r>
          </a:p>
          <a:p>
            <a:pPr algn="just">
              <a:lnSpc>
                <a:spcPct val="150000"/>
              </a:lnSpc>
            </a:pPr>
            <a:r>
              <a:rPr lang="en-US" kern="100">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2000" kern="100">
                <a:latin typeface="Arial" panose="020B0604020202020204" pitchFamily="34" charset="0"/>
                <a:ea typeface="Calibri" panose="020F0502020204030204" pitchFamily="34" charset="0"/>
                <a:cs typeface="Arial" panose="020B0604020202020204" pitchFamily="34" charset="0"/>
              </a:rPr>
              <a:t>The internal controls shall be reviewed by independent auditors as part of any financial audit periodically required of the entity. The written internal controls should address, at a minimum, (a) transfers of all funds, (b) recordkeeping, (c) custodial safekeeping, (d) delegation of authority and supervisory control of employee actions, (e) written confirmation of telephone transactions, (f) repurchase agreements, (g) separation of transaction authority from accounting and recordkeeping, (h) wire transfer agreements, (</a:t>
            </a:r>
            <a:r>
              <a:rPr lang="en-US" sz="2000" kern="100" err="1">
                <a:latin typeface="Arial" panose="020B0604020202020204" pitchFamily="34" charset="0"/>
                <a:ea typeface="Calibri" panose="020F0502020204030204" pitchFamily="34" charset="0"/>
                <a:cs typeface="Arial" panose="020B0604020202020204" pitchFamily="34" charset="0"/>
              </a:rPr>
              <a:t>i</a:t>
            </a:r>
            <a:r>
              <a:rPr lang="en-US" sz="2000" kern="100">
                <a:latin typeface="Arial" panose="020B0604020202020204" pitchFamily="34" charset="0"/>
                <a:ea typeface="Calibri" panose="020F0502020204030204" pitchFamily="34" charset="0"/>
                <a:cs typeface="Arial" panose="020B0604020202020204" pitchFamily="34" charset="0"/>
              </a:rPr>
              <a:t>) banking service contracts, (j) collateral/depository agreements and (k) "delivery-vs-payment" procedures. </a:t>
            </a:r>
          </a:p>
        </p:txBody>
      </p:sp>
      <p:sp>
        <p:nvSpPr>
          <p:cNvPr id="4" name="Title 3">
            <a:extLst>
              <a:ext uri="{FF2B5EF4-FFF2-40B4-BE49-F238E27FC236}">
                <a16:creationId xmlns:a16="http://schemas.microsoft.com/office/drawing/2014/main" id="{0B6D219D-2D39-4724-68E9-10D7C1F31FA5}"/>
              </a:ext>
            </a:extLst>
          </p:cNvPr>
          <p:cNvSpPr>
            <a:spLocks noGrp="1"/>
          </p:cNvSpPr>
          <p:nvPr>
            <p:ph type="title"/>
          </p:nvPr>
        </p:nvSpPr>
        <p:spPr/>
        <p:txBody>
          <a:bodyPr/>
          <a:lstStyle/>
          <a:p>
            <a:r>
              <a:rPr lang="en-US"/>
              <a:t>Internal controls</a:t>
            </a:r>
          </a:p>
        </p:txBody>
      </p:sp>
      <p:sp>
        <p:nvSpPr>
          <p:cNvPr id="5" name="Slide Number Placeholder 4">
            <a:extLst>
              <a:ext uri="{FF2B5EF4-FFF2-40B4-BE49-F238E27FC236}">
                <a16:creationId xmlns:a16="http://schemas.microsoft.com/office/drawing/2014/main" id="{B446E00D-91F7-102C-DC5F-3323F98D02B6}"/>
              </a:ext>
            </a:extLst>
          </p:cNvPr>
          <p:cNvSpPr>
            <a:spLocks noGrp="1"/>
          </p:cNvSpPr>
          <p:nvPr>
            <p:ph type="sldNum" sz="quarter" idx="4"/>
          </p:nvPr>
        </p:nvSpPr>
        <p:spPr/>
        <p:txBody>
          <a:bodyPr/>
          <a:lstStyle/>
          <a:p>
            <a:fld id="{5FE82902-ECBF-483F-8390-43E8C5ADA234}" type="slidenum">
              <a:rPr lang="en-US" smtClean="0"/>
              <a:pPr/>
              <a:t>19</a:t>
            </a:fld>
            <a:endParaRPr lang="en-US"/>
          </a:p>
        </p:txBody>
      </p:sp>
      <p:sp>
        <p:nvSpPr>
          <p:cNvPr id="2" name="TextBox 1">
            <a:extLst>
              <a:ext uri="{FF2B5EF4-FFF2-40B4-BE49-F238E27FC236}">
                <a16:creationId xmlns:a16="http://schemas.microsoft.com/office/drawing/2014/main" id="{EA68F4E3-BBAD-A4D9-503E-E74CB7B6A119}"/>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9" name="TextBox 8">
            <a:extLst>
              <a:ext uri="{FF2B5EF4-FFF2-40B4-BE49-F238E27FC236}">
                <a16:creationId xmlns:a16="http://schemas.microsoft.com/office/drawing/2014/main" id="{F0341D33-2C4A-7688-AA4D-2B77D41480CF}"/>
              </a:ext>
            </a:extLst>
          </p:cNvPr>
          <p:cNvSpPr txBox="1"/>
          <p:nvPr/>
        </p:nvSpPr>
        <p:spPr>
          <a:xfrm>
            <a:off x="604684" y="6518715"/>
            <a:ext cx="6164826" cy="246221"/>
          </a:xfrm>
          <a:prstGeom prst="rect">
            <a:avLst/>
          </a:prstGeom>
          <a:noFill/>
        </p:spPr>
        <p:txBody>
          <a:bodyPr wrap="square">
            <a:spAutoFit/>
          </a:bodyPr>
          <a:lstStyle/>
          <a:p>
            <a:r>
              <a:rPr lang="en-US" sz="1000">
                <a:latin typeface="Arial" panose="020B0604020202020204" pitchFamily="34" charset="0"/>
                <a:cs typeface="Arial" panose="020B0604020202020204" pitchFamily="34" charset="0"/>
              </a:rPr>
              <a:t>S</a:t>
            </a:r>
            <a:r>
              <a:rPr lang="en-US" sz="1000">
                <a:effectLst/>
                <a:latin typeface="Arial" panose="020B0604020202020204" pitchFamily="34" charset="0"/>
                <a:cs typeface="Arial" panose="020B0604020202020204" pitchFamily="34" charset="0"/>
              </a:rPr>
              <a:t>ample for informational purposes only</a:t>
            </a:r>
            <a:endParaRPr lang="en-US" sz="100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171619217"/>
      </p:ext>
    </p:extLst>
  </p:cSld>
  <p:clrMapOvr>
    <a:masterClrMapping/>
  </p:clrMapOvr>
  <p:extLst>
    <p:ext uri="{6950BFC3-D8DA-4A85-94F7-54DA5524770B}">
      <p188:commentRel xmlns:p188="http://schemas.microsoft.com/office/powerpoint/2018/8/main" r:id="rId5"/>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4A249-A1E6-A43E-79BE-57281A918D92}"/>
              </a:ext>
            </a:extLst>
          </p:cNvPr>
          <p:cNvSpPr>
            <a:spLocks noGrp="1"/>
          </p:cNvSpPr>
          <p:nvPr>
            <p:ph type="title"/>
          </p:nvPr>
        </p:nvSpPr>
        <p:spPr/>
        <p:txBody>
          <a:bodyPr/>
          <a:lstStyle/>
          <a:p>
            <a:r>
              <a:rPr lang="en-US"/>
              <a:t>Legal disclosure</a:t>
            </a:r>
          </a:p>
        </p:txBody>
      </p:sp>
      <p:sp>
        <p:nvSpPr>
          <p:cNvPr id="2" name="Content Placeholder 1">
            <a:extLst>
              <a:ext uri="{FF2B5EF4-FFF2-40B4-BE49-F238E27FC236}">
                <a16:creationId xmlns:a16="http://schemas.microsoft.com/office/drawing/2014/main" id="{5D1F76EA-3A25-2E1A-3B68-F475963C14C1}"/>
              </a:ext>
            </a:extLst>
          </p:cNvPr>
          <p:cNvSpPr txBox="1">
            <a:spLocks noGrp="1"/>
          </p:cNvSpPr>
          <p:nvPr>
            <p:ph idx="1"/>
            <p:custDataLst>
              <p:tags r:id="rId2"/>
            </p:custDataLst>
          </p:nvPr>
        </p:nvSpPr>
        <p:spPr>
          <a:xfrm>
            <a:off x="661255" y="965567"/>
            <a:ext cx="11106150" cy="2870786"/>
          </a:xfrm>
          <a:prstGeom prst="rect">
            <a:avLst/>
          </a:prstGeom>
          <a:noFill/>
        </p:spPr>
        <p:txBody>
          <a:bodyPr vert="horz" wrap="square" rtlCol="0">
            <a:spAutoFit/>
          </a:bodyPr>
          <a:lstStyle/>
          <a:p>
            <a:pPr marL="0" marR="0" indent="0">
              <a:buNone/>
            </a:pPr>
            <a:r>
              <a:rPr lang="en-US" sz="1400">
                <a:latin typeface="Arial" panose="020B0604020202020204" pitchFamily="34" charset="0"/>
                <a:ea typeface="Aptos"/>
                <a:cs typeface="Arial" panose="020B0604020202020204" pitchFamily="34" charset="0"/>
              </a:rPr>
              <a:t>T</a:t>
            </a:r>
            <a:r>
              <a:rPr lang="en-US" sz="1400">
                <a:effectLst/>
                <a:latin typeface="Arial" panose="020B0604020202020204" pitchFamily="34" charset="0"/>
                <a:ea typeface="Aptos"/>
                <a:cs typeface="Arial" panose="020B0604020202020204" pitchFamily="34" charset="0"/>
              </a:rPr>
              <a:t>he information provided in this presentation does not, and is not intended to, constitute legal advice; instead, all information, content, and materials discussed herein are for general informational purposes only. Information in this presentation may not constitute the most up-to-date legal or other information. Viewers of this presentation should contact their attorney to obtain advice with respect to any particular legal matter. No reader, user, or audience member should act or refrain from acting on the basis of information in this presentation without first seeking legal advice from counsel in the relevant jurisdiction. Only your individual attorney can provide assurances that the information contained herein – and your interpretation of it – is applicable or appropriate to your particular situation.  </a:t>
            </a:r>
          </a:p>
          <a:p>
            <a:pPr marL="0" marR="0" indent="0">
              <a:buNone/>
            </a:pPr>
            <a:r>
              <a:rPr lang="en-US" sz="1400">
                <a:effectLst/>
                <a:latin typeface="Arial" panose="020B0604020202020204" pitchFamily="34" charset="0"/>
                <a:ea typeface="Aptos"/>
                <a:cs typeface="Arial" panose="020B0604020202020204" pitchFamily="34" charset="0"/>
              </a:rPr>
              <a:t>The views expressed at, or through, this presentation are those of the presenter(s) in their individual capacities only – not those of their respective employers, PTMA Financial Solutions (“PTMA”), or affiliates of PTMA. All liability with respect to actions taken or not taken based on the contents of this presentation are hereby expressly disclaimed. The content in this presentation is provided "as is;" no representations are made that the content is error-free.</a:t>
            </a:r>
          </a:p>
          <a:p>
            <a:pPr marL="0" marR="0" indent="0">
              <a:buNone/>
            </a:pPr>
            <a:r>
              <a:rPr lang="en-US" sz="1400">
                <a:effectLst/>
                <a:latin typeface="Arial" panose="020B0604020202020204" pitchFamily="34" charset="0"/>
                <a:ea typeface="Aptos"/>
                <a:cs typeface="Arial" panose="020B0604020202020204" pitchFamily="34" charset="0"/>
              </a:rPr>
              <a:t>The information presented should not be used in making any investment decisions. This material is not a recommendation to buy, sell, implement, or change any securities or investment strategy, function, or process. The foregoing is for informational purposes only and should not be considered a solicitation of investment advisory services.</a:t>
            </a:r>
          </a:p>
        </p:txBody>
      </p:sp>
      <p:sp>
        <p:nvSpPr>
          <p:cNvPr id="4" name="Slide Number Placeholder 3">
            <a:extLst>
              <a:ext uri="{FF2B5EF4-FFF2-40B4-BE49-F238E27FC236}">
                <a16:creationId xmlns:a16="http://schemas.microsoft.com/office/drawing/2014/main" id="{8A55A790-D01E-8FFD-331F-B5F6FF915745}"/>
              </a:ext>
            </a:extLst>
          </p:cNvPr>
          <p:cNvSpPr>
            <a:spLocks noGrp="1"/>
          </p:cNvSpPr>
          <p:nvPr>
            <p:ph type="sldNum" sz="quarter" idx="4"/>
          </p:nvPr>
        </p:nvSpPr>
        <p:spPr/>
        <p:txBody>
          <a:bodyPr/>
          <a:lstStyle/>
          <a:p>
            <a:fld id="{5FE82902-ECBF-483F-8390-43E8C5ADA234}" type="slidenum">
              <a:rPr lang="en-US" smtClean="0"/>
              <a:pPr/>
              <a:t>2</a:t>
            </a:fld>
            <a:endParaRPr lang="en-US"/>
          </a:p>
        </p:txBody>
      </p:sp>
    </p:spTree>
    <p:custDataLst>
      <p:tags r:id="rId1"/>
    </p:custDataLst>
    <p:extLst>
      <p:ext uri="{BB962C8B-B14F-4D97-AF65-F5344CB8AC3E}">
        <p14:creationId xmlns:p14="http://schemas.microsoft.com/office/powerpoint/2010/main" val="1320844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91A8C-9E62-7913-0057-AABFE9FA780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3C88C0-E5EE-BBAB-D384-B95A21D1D559}"/>
              </a:ext>
            </a:extLst>
          </p:cNvPr>
          <p:cNvSpPr txBox="1"/>
          <p:nvPr/>
        </p:nvSpPr>
        <p:spPr>
          <a:xfrm>
            <a:off x="4418041" y="1012662"/>
            <a:ext cx="3355919"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Questions to Ask Yourself</a:t>
            </a:r>
          </a:p>
        </p:txBody>
      </p:sp>
      <p:sp>
        <p:nvSpPr>
          <p:cNvPr id="6" name="Shape 78">
            <a:extLst>
              <a:ext uri="{FF2B5EF4-FFF2-40B4-BE49-F238E27FC236}">
                <a16:creationId xmlns:a16="http://schemas.microsoft.com/office/drawing/2014/main" id="{6FCB8710-DC48-1570-E77D-FB89B30258D7}"/>
              </a:ext>
            </a:extLst>
          </p:cNvPr>
          <p:cNvSpPr/>
          <p:nvPr/>
        </p:nvSpPr>
        <p:spPr>
          <a:xfrm>
            <a:off x="5132488" y="1578896"/>
            <a:ext cx="1521286" cy="1521288"/>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61">
              <a:latin typeface="Lato Light" panose="020F0502020204030203" pitchFamily="34" charset="0"/>
            </a:endParaRPr>
          </a:p>
        </p:txBody>
      </p:sp>
      <p:sp>
        <p:nvSpPr>
          <p:cNvPr id="7" name="Shape 79">
            <a:extLst>
              <a:ext uri="{FF2B5EF4-FFF2-40B4-BE49-F238E27FC236}">
                <a16:creationId xmlns:a16="http://schemas.microsoft.com/office/drawing/2014/main" id="{B45867A9-839D-5371-17EF-20A084287817}"/>
              </a:ext>
            </a:extLst>
          </p:cNvPr>
          <p:cNvSpPr/>
          <p:nvPr/>
        </p:nvSpPr>
        <p:spPr>
          <a:xfrm>
            <a:off x="5132488" y="4607386"/>
            <a:ext cx="1521286" cy="1521288"/>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61">
              <a:latin typeface="Lato Light" panose="020F0502020204030203" pitchFamily="34" charset="0"/>
            </a:endParaRPr>
          </a:p>
        </p:txBody>
      </p:sp>
      <p:sp>
        <p:nvSpPr>
          <p:cNvPr id="8" name="Shape 80">
            <a:extLst>
              <a:ext uri="{FF2B5EF4-FFF2-40B4-BE49-F238E27FC236}">
                <a16:creationId xmlns:a16="http://schemas.microsoft.com/office/drawing/2014/main" id="{D8829757-E31D-5197-CF62-E0CD32FDCF77}"/>
              </a:ext>
            </a:extLst>
          </p:cNvPr>
          <p:cNvSpPr/>
          <p:nvPr/>
        </p:nvSpPr>
        <p:spPr>
          <a:xfrm>
            <a:off x="6646733" y="3093141"/>
            <a:ext cx="1521287" cy="1521287"/>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61">
              <a:latin typeface="Lato Light" panose="020F0502020204030203" pitchFamily="34" charset="0"/>
            </a:endParaRPr>
          </a:p>
        </p:txBody>
      </p:sp>
      <p:sp>
        <p:nvSpPr>
          <p:cNvPr id="9" name="Shape 81">
            <a:extLst>
              <a:ext uri="{FF2B5EF4-FFF2-40B4-BE49-F238E27FC236}">
                <a16:creationId xmlns:a16="http://schemas.microsoft.com/office/drawing/2014/main" id="{9DB78FBB-749D-C555-388D-0B929CF116D7}"/>
              </a:ext>
            </a:extLst>
          </p:cNvPr>
          <p:cNvSpPr/>
          <p:nvPr/>
        </p:nvSpPr>
        <p:spPr>
          <a:xfrm>
            <a:off x="3618244" y="3093141"/>
            <a:ext cx="1521287" cy="1521288"/>
          </a:xfrm>
          <a:prstGeom prst="ellips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3500" cap="all">
                <a:solidFill>
                  <a:srgbClr val="FFFFFF"/>
                </a:solidFill>
              </a:defRPr>
            </a:lvl1pPr>
          </a:lstStyle>
          <a:p>
            <a:endParaRPr sz="2461">
              <a:latin typeface="Lato Light" panose="020F0502020204030203" pitchFamily="34" charset="0"/>
            </a:endParaRPr>
          </a:p>
        </p:txBody>
      </p:sp>
      <p:sp>
        <p:nvSpPr>
          <p:cNvPr id="10" name="TextBox 9">
            <a:extLst>
              <a:ext uri="{FF2B5EF4-FFF2-40B4-BE49-F238E27FC236}">
                <a16:creationId xmlns:a16="http://schemas.microsoft.com/office/drawing/2014/main" id="{AE494A89-AAE3-2F72-3B2A-3871679B5AD6}"/>
              </a:ext>
            </a:extLst>
          </p:cNvPr>
          <p:cNvSpPr txBox="1"/>
          <p:nvPr/>
        </p:nvSpPr>
        <p:spPr>
          <a:xfrm>
            <a:off x="4073354" y="3576785"/>
            <a:ext cx="611065" cy="553998"/>
          </a:xfrm>
          <a:prstGeom prst="rect">
            <a:avLst/>
          </a:prstGeom>
          <a:noFill/>
        </p:spPr>
        <p:txBody>
          <a:bodyPr wrap="none" rtlCol="0" anchor="ctr">
            <a:spAutoFit/>
          </a:bodyPr>
          <a:lstStyle/>
          <a:p>
            <a:pPr algn="ctr"/>
            <a:r>
              <a:rPr lang="en-US" sz="3000" b="1">
                <a:solidFill>
                  <a:schemeClr val="bg1"/>
                </a:solidFill>
                <a:latin typeface="Arial" panose="020B0604020202020204" pitchFamily="34" charset="0"/>
                <a:cs typeface="Arial" panose="020B0604020202020204" pitchFamily="34" charset="0"/>
              </a:rPr>
              <a:t>04</a:t>
            </a:r>
          </a:p>
        </p:txBody>
      </p:sp>
      <p:sp>
        <p:nvSpPr>
          <p:cNvPr id="11" name="TextBox 10">
            <a:extLst>
              <a:ext uri="{FF2B5EF4-FFF2-40B4-BE49-F238E27FC236}">
                <a16:creationId xmlns:a16="http://schemas.microsoft.com/office/drawing/2014/main" id="{AD8A4BA2-3BDB-6BB0-0A9F-608E801EBA46}"/>
              </a:ext>
            </a:extLst>
          </p:cNvPr>
          <p:cNvSpPr txBox="1"/>
          <p:nvPr/>
        </p:nvSpPr>
        <p:spPr>
          <a:xfrm>
            <a:off x="7101843" y="3576785"/>
            <a:ext cx="611065" cy="553998"/>
          </a:xfrm>
          <a:prstGeom prst="rect">
            <a:avLst/>
          </a:prstGeom>
          <a:noFill/>
        </p:spPr>
        <p:txBody>
          <a:bodyPr wrap="none" rtlCol="0" anchor="ctr">
            <a:spAutoFit/>
          </a:bodyPr>
          <a:lstStyle/>
          <a:p>
            <a:pPr algn="ctr"/>
            <a:r>
              <a:rPr lang="en-US" sz="3000" b="1">
                <a:solidFill>
                  <a:schemeClr val="bg1"/>
                </a:solidFill>
                <a:latin typeface="Arial" panose="020B0604020202020204" pitchFamily="34" charset="0"/>
                <a:cs typeface="Arial" panose="020B0604020202020204" pitchFamily="34" charset="0"/>
              </a:rPr>
              <a:t>02</a:t>
            </a:r>
          </a:p>
        </p:txBody>
      </p:sp>
      <p:sp>
        <p:nvSpPr>
          <p:cNvPr id="12" name="TextBox 11">
            <a:extLst>
              <a:ext uri="{FF2B5EF4-FFF2-40B4-BE49-F238E27FC236}">
                <a16:creationId xmlns:a16="http://schemas.microsoft.com/office/drawing/2014/main" id="{637CD920-9D96-91AB-6ED3-B14FB46A3865}"/>
              </a:ext>
            </a:extLst>
          </p:cNvPr>
          <p:cNvSpPr txBox="1"/>
          <p:nvPr/>
        </p:nvSpPr>
        <p:spPr>
          <a:xfrm>
            <a:off x="5587597" y="5091030"/>
            <a:ext cx="611065" cy="553998"/>
          </a:xfrm>
          <a:prstGeom prst="rect">
            <a:avLst/>
          </a:prstGeom>
          <a:noFill/>
        </p:spPr>
        <p:txBody>
          <a:bodyPr wrap="none" rtlCol="0" anchor="ctr">
            <a:spAutoFit/>
          </a:bodyPr>
          <a:lstStyle/>
          <a:p>
            <a:pPr algn="ctr"/>
            <a:r>
              <a:rPr lang="en-US" sz="3000" b="1">
                <a:solidFill>
                  <a:schemeClr val="bg1"/>
                </a:solidFill>
                <a:latin typeface="Arial" panose="020B0604020202020204" pitchFamily="34" charset="0"/>
                <a:cs typeface="Arial" panose="020B0604020202020204" pitchFamily="34" charset="0"/>
              </a:rPr>
              <a:t>03</a:t>
            </a:r>
          </a:p>
        </p:txBody>
      </p:sp>
      <p:sp>
        <p:nvSpPr>
          <p:cNvPr id="13" name="TextBox 12">
            <a:extLst>
              <a:ext uri="{FF2B5EF4-FFF2-40B4-BE49-F238E27FC236}">
                <a16:creationId xmlns:a16="http://schemas.microsoft.com/office/drawing/2014/main" id="{FBBF7BA2-3163-B83E-2B62-EB97C0617B4E}"/>
              </a:ext>
            </a:extLst>
          </p:cNvPr>
          <p:cNvSpPr txBox="1"/>
          <p:nvPr/>
        </p:nvSpPr>
        <p:spPr>
          <a:xfrm>
            <a:off x="5587598" y="2062541"/>
            <a:ext cx="611065" cy="553998"/>
          </a:xfrm>
          <a:prstGeom prst="rect">
            <a:avLst/>
          </a:prstGeom>
          <a:noFill/>
        </p:spPr>
        <p:txBody>
          <a:bodyPr wrap="none" rtlCol="0" anchor="ctr">
            <a:spAutoFit/>
          </a:bodyPr>
          <a:lstStyle/>
          <a:p>
            <a:pPr algn="ctr"/>
            <a:r>
              <a:rPr lang="en-US" sz="3000" b="1">
                <a:solidFill>
                  <a:schemeClr val="bg1"/>
                </a:solidFill>
                <a:latin typeface="Arial" panose="020B0604020202020204" pitchFamily="34" charset="0"/>
                <a:cs typeface="Arial" panose="020B0604020202020204" pitchFamily="34" charset="0"/>
              </a:rPr>
              <a:t>01</a:t>
            </a:r>
          </a:p>
        </p:txBody>
      </p:sp>
      <p:sp>
        <p:nvSpPr>
          <p:cNvPr id="14" name="TextBox 13">
            <a:extLst>
              <a:ext uri="{FF2B5EF4-FFF2-40B4-BE49-F238E27FC236}">
                <a16:creationId xmlns:a16="http://schemas.microsoft.com/office/drawing/2014/main" id="{770A9146-E44E-2A88-E15A-104305F91F7F}"/>
              </a:ext>
            </a:extLst>
          </p:cNvPr>
          <p:cNvSpPr txBox="1"/>
          <p:nvPr/>
        </p:nvSpPr>
        <p:spPr>
          <a:xfrm>
            <a:off x="8283332" y="3438285"/>
            <a:ext cx="3467674" cy="830997"/>
          </a:xfrm>
          <a:prstGeom prst="rect">
            <a:avLst/>
          </a:prstGeom>
          <a:noFill/>
        </p:spPr>
        <p:txBody>
          <a:bodyPr wrap="square" rtlCol="0" anchor="ctr" anchorCtr="0">
            <a:spAutoFit/>
          </a:bodyPr>
          <a:lstStyle/>
          <a:p>
            <a:r>
              <a:rPr lang="en-US" sz="1600">
                <a:latin typeface="Arial" panose="020B0604020202020204" pitchFamily="34" charset="0"/>
                <a:ea typeface="League Spartan" charset="0"/>
                <a:cs typeface="Arial" panose="020B0604020202020204" pitchFamily="34" charset="0"/>
              </a:rPr>
              <a:t>Has the entity’s risk profile evolved since your initial investment strategy was established? </a:t>
            </a:r>
          </a:p>
        </p:txBody>
      </p:sp>
      <p:sp>
        <p:nvSpPr>
          <p:cNvPr id="15" name="TextBox 14">
            <a:extLst>
              <a:ext uri="{FF2B5EF4-FFF2-40B4-BE49-F238E27FC236}">
                <a16:creationId xmlns:a16="http://schemas.microsoft.com/office/drawing/2014/main" id="{2FA351BA-657C-D449-3318-DC489A8AC909}"/>
              </a:ext>
            </a:extLst>
          </p:cNvPr>
          <p:cNvSpPr txBox="1"/>
          <p:nvPr/>
        </p:nvSpPr>
        <p:spPr>
          <a:xfrm>
            <a:off x="1215213" y="4829421"/>
            <a:ext cx="3801621" cy="1323439"/>
          </a:xfrm>
          <a:prstGeom prst="rect">
            <a:avLst/>
          </a:prstGeom>
          <a:noFill/>
        </p:spPr>
        <p:txBody>
          <a:bodyPr wrap="square" rtlCol="0" anchor="ctr" anchorCtr="0">
            <a:spAutoFit/>
          </a:bodyPr>
          <a:lstStyle/>
          <a:p>
            <a:pPr algn="r"/>
            <a:r>
              <a:rPr lang="en-US" sz="1600">
                <a:latin typeface="Arial" panose="020B0604020202020204" pitchFamily="34" charset="0"/>
                <a:ea typeface="League Spartan" charset="0"/>
                <a:cs typeface="Arial" panose="020B0604020202020204" pitchFamily="34" charset="0"/>
              </a:rPr>
              <a:t>Do you have a clear understanding of your cash flow requirements? Are you strategically investing a portion of your core funds further along the yield curve?</a:t>
            </a:r>
          </a:p>
        </p:txBody>
      </p:sp>
      <p:sp>
        <p:nvSpPr>
          <p:cNvPr id="16" name="TextBox 15">
            <a:extLst>
              <a:ext uri="{FF2B5EF4-FFF2-40B4-BE49-F238E27FC236}">
                <a16:creationId xmlns:a16="http://schemas.microsoft.com/office/drawing/2014/main" id="{ECFC5B13-6F51-C25B-0BE3-83918AD9A0BE}"/>
              </a:ext>
            </a:extLst>
          </p:cNvPr>
          <p:cNvSpPr txBox="1"/>
          <p:nvPr/>
        </p:nvSpPr>
        <p:spPr>
          <a:xfrm>
            <a:off x="6726303" y="1673482"/>
            <a:ext cx="3114058" cy="1077218"/>
          </a:xfrm>
          <a:prstGeom prst="rect">
            <a:avLst/>
          </a:prstGeom>
          <a:noFill/>
        </p:spPr>
        <p:txBody>
          <a:bodyPr wrap="square" rtlCol="0" anchor="ctr" anchorCtr="0">
            <a:spAutoFit/>
          </a:bodyPr>
          <a:lstStyle/>
          <a:p>
            <a:r>
              <a:rPr lang="en-US" sz="1600">
                <a:latin typeface="Arial" panose="020B0604020202020204" pitchFamily="34" charset="0"/>
                <a:ea typeface="League Spartan" charset="0"/>
                <a:cs typeface="Arial" panose="020B0604020202020204" pitchFamily="34" charset="0"/>
              </a:rPr>
              <a:t>Are you able to allocate investments across all asset classes that you deem appropriate?</a:t>
            </a:r>
          </a:p>
        </p:txBody>
      </p:sp>
      <p:sp>
        <p:nvSpPr>
          <p:cNvPr id="17" name="TextBox 16">
            <a:extLst>
              <a:ext uri="{FF2B5EF4-FFF2-40B4-BE49-F238E27FC236}">
                <a16:creationId xmlns:a16="http://schemas.microsoft.com/office/drawing/2014/main" id="{551D0B42-B080-F7F0-A538-87807F7B0DE7}"/>
              </a:ext>
            </a:extLst>
          </p:cNvPr>
          <p:cNvSpPr txBox="1"/>
          <p:nvPr/>
        </p:nvSpPr>
        <p:spPr>
          <a:xfrm>
            <a:off x="801090" y="3192066"/>
            <a:ext cx="2699591" cy="1323439"/>
          </a:xfrm>
          <a:prstGeom prst="rect">
            <a:avLst/>
          </a:prstGeom>
          <a:noFill/>
        </p:spPr>
        <p:txBody>
          <a:bodyPr wrap="square" rtlCol="0" anchor="ctr" anchorCtr="0">
            <a:spAutoFit/>
          </a:bodyPr>
          <a:lstStyle/>
          <a:p>
            <a:pPr algn="r"/>
            <a:r>
              <a:rPr lang="en-US" sz="1600">
                <a:latin typeface="Arial" panose="020B0604020202020204" pitchFamily="34" charset="0"/>
                <a:ea typeface="League Spartan" charset="0"/>
                <a:cs typeface="Arial" panose="020B0604020202020204" pitchFamily="34" charset="0"/>
              </a:rPr>
              <a:t>Are you comfortable with a certain level of price volatility, particularly if you intend to hold investments until maturity?</a:t>
            </a:r>
          </a:p>
        </p:txBody>
      </p:sp>
      <p:pic>
        <p:nvPicPr>
          <p:cNvPr id="18" name="Graphic 17" descr="Question Mark with solid fill">
            <a:extLst>
              <a:ext uri="{FF2B5EF4-FFF2-40B4-BE49-F238E27FC236}">
                <a16:creationId xmlns:a16="http://schemas.microsoft.com/office/drawing/2014/main" id="{307800F2-DB7C-FE73-F2C5-6F6FDAFA4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53768" y="3396584"/>
            <a:ext cx="914400" cy="914400"/>
          </a:xfrm>
          <a:prstGeom prst="rect">
            <a:avLst/>
          </a:prstGeom>
        </p:spPr>
      </p:pic>
      <p:sp>
        <p:nvSpPr>
          <p:cNvPr id="3" name="Title 2">
            <a:extLst>
              <a:ext uri="{FF2B5EF4-FFF2-40B4-BE49-F238E27FC236}">
                <a16:creationId xmlns:a16="http://schemas.microsoft.com/office/drawing/2014/main" id="{FE1371CD-D93F-C129-4695-937D1312825C}"/>
              </a:ext>
            </a:extLst>
          </p:cNvPr>
          <p:cNvSpPr>
            <a:spLocks noGrp="1"/>
          </p:cNvSpPr>
          <p:nvPr>
            <p:ph type="title"/>
          </p:nvPr>
        </p:nvSpPr>
        <p:spPr>
          <a:xfrm>
            <a:off x="775360" y="446428"/>
            <a:ext cx="11111840" cy="400110"/>
          </a:xfrm>
        </p:spPr>
        <p:txBody>
          <a:bodyPr>
            <a:normAutofit fontScale="90000"/>
          </a:bodyPr>
          <a:lstStyle/>
          <a:p>
            <a:r>
              <a:rPr lang="en-US"/>
              <a:t>Local government investment policies</a:t>
            </a:r>
            <a:br>
              <a:rPr lang="en-US"/>
            </a:br>
            <a:endParaRPr lang="en-US"/>
          </a:p>
        </p:txBody>
      </p:sp>
      <p:sp>
        <p:nvSpPr>
          <p:cNvPr id="5" name="Slide Number Placeholder 4">
            <a:extLst>
              <a:ext uri="{FF2B5EF4-FFF2-40B4-BE49-F238E27FC236}">
                <a16:creationId xmlns:a16="http://schemas.microsoft.com/office/drawing/2014/main" id="{BD6978B2-8D0F-57AF-5C61-9A10AB609EC6}"/>
              </a:ext>
            </a:extLst>
          </p:cNvPr>
          <p:cNvSpPr>
            <a:spLocks noGrp="1"/>
          </p:cNvSpPr>
          <p:nvPr>
            <p:ph type="sldNum" sz="quarter" idx="4"/>
          </p:nvPr>
        </p:nvSpPr>
        <p:spPr/>
        <p:txBody>
          <a:bodyPr/>
          <a:lstStyle/>
          <a:p>
            <a:fld id="{5FE82902-ECBF-483F-8390-43E8C5ADA234}" type="slidenum">
              <a:rPr lang="en-US" smtClean="0"/>
              <a:pPr/>
              <a:t>20</a:t>
            </a:fld>
            <a:endParaRPr lang="en-US"/>
          </a:p>
        </p:txBody>
      </p:sp>
      <p:sp>
        <p:nvSpPr>
          <p:cNvPr id="4" name="TextBox 3">
            <a:extLst>
              <a:ext uri="{FF2B5EF4-FFF2-40B4-BE49-F238E27FC236}">
                <a16:creationId xmlns:a16="http://schemas.microsoft.com/office/drawing/2014/main" id="{F6B05412-57EC-84BE-44BA-68E414B2799E}"/>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68120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05A2-CFE9-6943-4643-D7B7187EF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FAC41-B343-E9AB-3F1B-D0519C45DB7F}"/>
              </a:ext>
            </a:extLst>
          </p:cNvPr>
          <p:cNvSpPr>
            <a:spLocks noGrp="1"/>
          </p:cNvSpPr>
          <p:nvPr>
            <p:ph type="title"/>
          </p:nvPr>
        </p:nvSpPr>
        <p:spPr/>
        <p:txBody>
          <a:bodyPr>
            <a:noAutofit/>
          </a:bodyPr>
          <a:lstStyle/>
          <a:p>
            <a:r>
              <a:rPr lang="en-US" sz="3600">
                <a:solidFill>
                  <a:schemeClr val="bg1"/>
                </a:solidFill>
              </a:rPr>
              <a:t>INVESTMENT TYPES</a:t>
            </a:r>
          </a:p>
        </p:txBody>
      </p:sp>
      <p:sp>
        <p:nvSpPr>
          <p:cNvPr id="3" name="TextBox 2">
            <a:extLst>
              <a:ext uri="{FF2B5EF4-FFF2-40B4-BE49-F238E27FC236}">
                <a16:creationId xmlns:a16="http://schemas.microsoft.com/office/drawing/2014/main" id="{DBDEE083-4046-A024-1996-8B010C4742FE}"/>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492541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ABA10-9444-6149-3CED-93A5950610F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6D5D4F76-A87D-DA6B-8CD2-6A66154E2845}"/>
              </a:ext>
            </a:extLst>
          </p:cNvPr>
          <p:cNvGrpSpPr/>
          <p:nvPr/>
        </p:nvGrpSpPr>
        <p:grpSpPr>
          <a:xfrm>
            <a:off x="2165993" y="1536392"/>
            <a:ext cx="7860015" cy="3785217"/>
            <a:chOff x="2047875" y="1601208"/>
            <a:chExt cx="7860015" cy="3785217"/>
          </a:xfrm>
          <a:effectLst>
            <a:outerShdw blurRad="50800" dist="38100" dir="2700000" algn="tl" rotWithShape="0">
              <a:prstClr val="black">
                <a:alpha val="40000"/>
              </a:prstClr>
            </a:outerShdw>
          </a:effectLst>
        </p:grpSpPr>
        <p:sp>
          <p:nvSpPr>
            <p:cNvPr id="12" name="Rectangle 11">
              <a:extLst>
                <a:ext uri="{FF2B5EF4-FFF2-40B4-BE49-F238E27FC236}">
                  <a16:creationId xmlns:a16="http://schemas.microsoft.com/office/drawing/2014/main" id="{7565D43E-ED3F-05C8-665D-1D01CCE774F3}"/>
                </a:ext>
              </a:extLst>
            </p:cNvPr>
            <p:cNvSpPr/>
            <p:nvPr/>
          </p:nvSpPr>
          <p:spPr>
            <a:xfrm>
              <a:off x="2047875"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Payroll, A/P</a:t>
              </a:r>
            </a:p>
          </p:txBody>
        </p:sp>
        <p:sp>
          <p:nvSpPr>
            <p:cNvPr id="13" name="Rectangle 12">
              <a:extLst>
                <a:ext uri="{FF2B5EF4-FFF2-40B4-BE49-F238E27FC236}">
                  <a16:creationId xmlns:a16="http://schemas.microsoft.com/office/drawing/2014/main" id="{CFFD51EF-432F-BD02-0503-ADF3C2736254}"/>
                </a:ext>
              </a:extLst>
            </p:cNvPr>
            <p:cNvSpPr/>
            <p:nvPr/>
          </p:nvSpPr>
          <p:spPr>
            <a:xfrm>
              <a:off x="7663845"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Compounding, frequency varies</a:t>
              </a:r>
            </a:p>
          </p:txBody>
        </p:sp>
        <p:sp>
          <p:nvSpPr>
            <p:cNvPr id="14" name="Rectangle 13">
              <a:extLst>
                <a:ext uri="{FF2B5EF4-FFF2-40B4-BE49-F238E27FC236}">
                  <a16:creationId xmlns:a16="http://schemas.microsoft.com/office/drawing/2014/main" id="{72C2FAFE-2A19-7272-9609-F0606B31E756}"/>
                </a:ext>
              </a:extLst>
            </p:cNvPr>
            <p:cNvSpPr/>
            <p:nvPr/>
          </p:nvSpPr>
          <p:spPr>
            <a:xfrm>
              <a:off x="4855860"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Rates applied to non-interest-bearing balances to offset service charges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Used to calculate compensating balance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Typically settles monthly</a:t>
              </a:r>
            </a:p>
          </p:txBody>
        </p:sp>
        <p:sp>
          <p:nvSpPr>
            <p:cNvPr id="15" name="Rectangle 14">
              <a:extLst>
                <a:ext uri="{FF2B5EF4-FFF2-40B4-BE49-F238E27FC236}">
                  <a16:creationId xmlns:a16="http://schemas.microsoft.com/office/drawing/2014/main" id="{CC00ADD8-B564-C160-2249-AD61AFB77020}"/>
                </a:ext>
              </a:extLst>
            </p:cNvPr>
            <p:cNvSpPr/>
            <p:nvPr/>
          </p:nvSpPr>
          <p:spPr>
            <a:xfrm>
              <a:off x="2047875" y="1601208"/>
              <a:ext cx="2244045" cy="959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Transactional Checking Accounts</a:t>
              </a:r>
            </a:p>
          </p:txBody>
        </p:sp>
        <p:sp>
          <p:nvSpPr>
            <p:cNvPr id="16" name="Rectangle 15">
              <a:extLst>
                <a:ext uri="{FF2B5EF4-FFF2-40B4-BE49-F238E27FC236}">
                  <a16:creationId xmlns:a16="http://schemas.microsoft.com/office/drawing/2014/main" id="{07E62E1A-D717-131D-72A3-72DAD91F888E}"/>
                </a:ext>
              </a:extLst>
            </p:cNvPr>
            <p:cNvSpPr/>
            <p:nvPr/>
          </p:nvSpPr>
          <p:spPr>
            <a:xfrm>
              <a:off x="7663845" y="1601208"/>
              <a:ext cx="2244045" cy="959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Savings/Money Market Accounts</a:t>
              </a:r>
            </a:p>
          </p:txBody>
        </p:sp>
        <p:sp>
          <p:nvSpPr>
            <p:cNvPr id="17" name="Rectangle 16">
              <a:extLst>
                <a:ext uri="{FF2B5EF4-FFF2-40B4-BE49-F238E27FC236}">
                  <a16:creationId xmlns:a16="http://schemas.microsoft.com/office/drawing/2014/main" id="{3C46ED40-2020-74A9-800B-DDC606C0FEBE}"/>
                </a:ext>
              </a:extLst>
            </p:cNvPr>
            <p:cNvSpPr/>
            <p:nvPr/>
          </p:nvSpPr>
          <p:spPr>
            <a:xfrm>
              <a:off x="4855860" y="1601208"/>
              <a:ext cx="2244045" cy="959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Earnings Credit Rate</a:t>
              </a:r>
            </a:p>
          </p:txBody>
        </p:sp>
      </p:grpSp>
      <p:sp>
        <p:nvSpPr>
          <p:cNvPr id="3" name="Title 2">
            <a:extLst>
              <a:ext uri="{FF2B5EF4-FFF2-40B4-BE49-F238E27FC236}">
                <a16:creationId xmlns:a16="http://schemas.microsoft.com/office/drawing/2014/main" id="{D09A07F1-E0D9-8022-F334-D57721F2CB83}"/>
              </a:ext>
            </a:extLst>
          </p:cNvPr>
          <p:cNvSpPr>
            <a:spLocks noGrp="1"/>
          </p:cNvSpPr>
          <p:nvPr>
            <p:ph type="title"/>
          </p:nvPr>
        </p:nvSpPr>
        <p:spPr>
          <a:xfrm>
            <a:off x="775360" y="446428"/>
            <a:ext cx="11111840" cy="334673"/>
          </a:xfrm>
        </p:spPr>
        <p:txBody>
          <a:bodyPr>
            <a:noAutofit/>
          </a:bodyPr>
          <a:lstStyle/>
          <a:p>
            <a:r>
              <a:rPr lang="en-US"/>
              <a:t>Demand deposit accounts</a:t>
            </a:r>
          </a:p>
        </p:txBody>
      </p:sp>
      <p:sp>
        <p:nvSpPr>
          <p:cNvPr id="5" name="Slide Number Placeholder 4">
            <a:extLst>
              <a:ext uri="{FF2B5EF4-FFF2-40B4-BE49-F238E27FC236}">
                <a16:creationId xmlns:a16="http://schemas.microsoft.com/office/drawing/2014/main" id="{E7C73B20-83CE-4FE8-C6AD-47D8C82CF016}"/>
              </a:ext>
            </a:extLst>
          </p:cNvPr>
          <p:cNvSpPr>
            <a:spLocks noGrp="1"/>
          </p:cNvSpPr>
          <p:nvPr>
            <p:ph type="sldNum" sz="quarter" idx="4"/>
          </p:nvPr>
        </p:nvSpPr>
        <p:spPr/>
        <p:txBody>
          <a:bodyPr/>
          <a:lstStyle/>
          <a:p>
            <a:fld id="{5FE82902-ECBF-483F-8390-43E8C5ADA234}" type="slidenum">
              <a:rPr lang="en-US" smtClean="0"/>
              <a:pPr/>
              <a:t>22</a:t>
            </a:fld>
            <a:endParaRPr lang="en-US"/>
          </a:p>
        </p:txBody>
      </p:sp>
      <p:sp>
        <p:nvSpPr>
          <p:cNvPr id="4" name="TextBox 3">
            <a:extLst>
              <a:ext uri="{FF2B5EF4-FFF2-40B4-BE49-F238E27FC236}">
                <a16:creationId xmlns:a16="http://schemas.microsoft.com/office/drawing/2014/main" id="{D5D4FFFF-4BE8-F8DC-59F2-76C5A465AB41}"/>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964056219"/>
      </p:ext>
    </p:extLst>
  </p:cSld>
  <p:clrMapOvr>
    <a:masterClrMapping/>
  </p:clrMapOvr>
  <p:extLst>
    <p:ext uri="{6950BFC3-D8DA-4A85-94F7-54DA5524770B}">
      <p188:commentRel xmlns:p188="http://schemas.microsoft.com/office/powerpoint/2018/8/main" r:id="rId5"/>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2">
          <a:extLst>
            <a:ext uri="{FF2B5EF4-FFF2-40B4-BE49-F238E27FC236}">
              <a16:creationId xmlns:a16="http://schemas.microsoft.com/office/drawing/2014/main" id="{45B6B42F-787E-DB68-78A8-A0E19B827ED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E21741-C2C3-73D0-85D3-3F1522FFE29E}"/>
              </a:ext>
            </a:extLst>
          </p:cNvPr>
          <p:cNvSpPr txBox="1">
            <a:spLocks/>
          </p:cNvSpPr>
          <p:nvPr/>
        </p:nvSpPr>
        <p:spPr>
          <a:xfrm>
            <a:off x="8382000" y="6313562"/>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61CB3F-BB24-43CC-AFD2-EC6BF02D275E}" type="slidenum">
              <a:rPr lang="en-US" sz="1050">
                <a:solidFill>
                  <a:schemeClr val="bg1"/>
                </a:solidFill>
                <a:latin typeface="Arial" panose="020B0604020202020204" pitchFamily="34" charset="0"/>
                <a:cs typeface="Arial" panose="020B0604020202020204" pitchFamily="34" charset="0"/>
              </a:rPr>
              <a:pPr algn="r"/>
              <a:t>23</a:t>
            </a:fld>
            <a:endParaRPr lang="en-US" sz="1050">
              <a:solidFill>
                <a:schemeClr val="bg1"/>
              </a:solidFill>
              <a:latin typeface="Arial" panose="020B0604020202020204" pitchFamily="34" charset="0"/>
              <a:cs typeface="Arial" panose="020B0604020202020204" pitchFamily="34" charset="0"/>
            </a:endParaRPr>
          </a:p>
        </p:txBody>
      </p:sp>
      <p:sp>
        <p:nvSpPr>
          <p:cNvPr id="4" name="Title 2">
            <a:extLst>
              <a:ext uri="{FF2B5EF4-FFF2-40B4-BE49-F238E27FC236}">
                <a16:creationId xmlns:a16="http://schemas.microsoft.com/office/drawing/2014/main" id="{CC3987AA-21E5-87A9-8784-92A6C63663DC}"/>
              </a:ext>
            </a:extLst>
          </p:cNvPr>
          <p:cNvSpPr>
            <a:spLocks noGrp="1"/>
          </p:cNvSpPr>
          <p:nvPr>
            <p:ph type="title"/>
          </p:nvPr>
        </p:nvSpPr>
        <p:spPr>
          <a:xfrm>
            <a:off x="775360" y="446428"/>
            <a:ext cx="11111840" cy="334673"/>
          </a:xfrm>
        </p:spPr>
        <p:txBody>
          <a:bodyPr>
            <a:normAutofit fontScale="90000"/>
          </a:bodyPr>
          <a:lstStyle/>
          <a:p>
            <a:r>
              <a:rPr lang="en-US" sz="3100"/>
              <a:t>COLLATERAL</a:t>
            </a:r>
            <a:endParaRPr lang="en-US"/>
          </a:p>
        </p:txBody>
      </p:sp>
      <p:sp>
        <p:nvSpPr>
          <p:cNvPr id="7" name="Rectangle: Rounded Corners 6">
            <a:extLst>
              <a:ext uri="{FF2B5EF4-FFF2-40B4-BE49-F238E27FC236}">
                <a16:creationId xmlns:a16="http://schemas.microsoft.com/office/drawing/2014/main" id="{56517D10-70B8-F5A8-8060-323A03E22330}"/>
              </a:ext>
            </a:extLst>
          </p:cNvPr>
          <p:cNvSpPr/>
          <p:nvPr/>
        </p:nvSpPr>
        <p:spPr>
          <a:xfrm>
            <a:off x="2961719" y="848522"/>
            <a:ext cx="6029325" cy="166420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a:p>
            <a:pPr algn="ctr"/>
            <a:r>
              <a:rPr lang="en-US" sz="1800"/>
              <a:t>The Treasurer needs to make sure that all deposits are covered by adequate collateral pledged</a:t>
            </a:r>
          </a:p>
          <a:p>
            <a:pPr algn="ctr"/>
            <a:endParaRPr lang="en-US"/>
          </a:p>
        </p:txBody>
      </p:sp>
      <p:sp>
        <p:nvSpPr>
          <p:cNvPr id="9" name="Rectangle: Rounded Corners 8">
            <a:extLst>
              <a:ext uri="{FF2B5EF4-FFF2-40B4-BE49-F238E27FC236}">
                <a16:creationId xmlns:a16="http://schemas.microsoft.com/office/drawing/2014/main" id="{F3077222-117A-E12A-FC08-9B9640E34C8D}"/>
              </a:ext>
            </a:extLst>
          </p:cNvPr>
          <p:cNvSpPr/>
          <p:nvPr/>
        </p:nvSpPr>
        <p:spPr>
          <a:xfrm>
            <a:off x="2961719" y="2759106"/>
            <a:ext cx="6029325" cy="166363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a:p>
            <a:pPr algn="ctr"/>
            <a:r>
              <a:rPr lang="en-US" sz="1800"/>
              <a:t>The Treasurer shall require that financial institutions deposit collateral to secure deposits of the public entity in each institution.  The amount of collateral shall be not less than the amount of the deposit, less the amount insured</a:t>
            </a:r>
          </a:p>
          <a:p>
            <a:pPr algn="ctr"/>
            <a:endParaRPr lang="en-US"/>
          </a:p>
        </p:txBody>
      </p:sp>
      <p:sp>
        <p:nvSpPr>
          <p:cNvPr id="10" name="Rectangle: Rounded Corners 9">
            <a:extLst>
              <a:ext uri="{FF2B5EF4-FFF2-40B4-BE49-F238E27FC236}">
                <a16:creationId xmlns:a16="http://schemas.microsoft.com/office/drawing/2014/main" id="{F283EC42-CD0D-D306-9FC4-D453CAA38651}"/>
              </a:ext>
            </a:extLst>
          </p:cNvPr>
          <p:cNvSpPr/>
          <p:nvPr/>
        </p:nvSpPr>
        <p:spPr>
          <a:xfrm>
            <a:off x="2961718" y="4649354"/>
            <a:ext cx="6029325" cy="1664208"/>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a:p>
            <a:pPr algn="ctr"/>
            <a:r>
              <a:rPr lang="en-US" sz="1800"/>
              <a:t>Such rules </a:t>
            </a:r>
            <a:r>
              <a:rPr lang="en-US"/>
              <a:t>help protect</a:t>
            </a:r>
            <a:r>
              <a:rPr lang="en-US" sz="1800"/>
              <a:t> the school district in the event of a default, financial failure or insolvency of the public depository</a:t>
            </a:r>
          </a:p>
          <a:p>
            <a:pPr algn="ctr"/>
            <a:endParaRPr lang="en-US"/>
          </a:p>
        </p:txBody>
      </p:sp>
      <p:sp>
        <p:nvSpPr>
          <p:cNvPr id="5" name="Slide Number Placeholder 4">
            <a:extLst>
              <a:ext uri="{FF2B5EF4-FFF2-40B4-BE49-F238E27FC236}">
                <a16:creationId xmlns:a16="http://schemas.microsoft.com/office/drawing/2014/main" id="{BED439DA-D1A7-D3EC-B56A-7CB3C6EFF1DA}"/>
              </a:ext>
            </a:extLst>
          </p:cNvPr>
          <p:cNvSpPr>
            <a:spLocks noGrp="1"/>
          </p:cNvSpPr>
          <p:nvPr>
            <p:ph type="sldNum" sz="quarter" idx="4"/>
          </p:nvPr>
        </p:nvSpPr>
        <p:spPr/>
        <p:txBody>
          <a:bodyPr/>
          <a:lstStyle/>
          <a:p>
            <a:fld id="{5FE82902-ECBF-483F-8390-43E8C5ADA234}" type="slidenum">
              <a:rPr lang="en-US" smtClean="0"/>
              <a:pPr/>
              <a:t>23</a:t>
            </a:fld>
            <a:endParaRPr lang="en-US"/>
          </a:p>
        </p:txBody>
      </p:sp>
      <p:sp>
        <p:nvSpPr>
          <p:cNvPr id="3" name="TextBox 2">
            <a:extLst>
              <a:ext uri="{FF2B5EF4-FFF2-40B4-BE49-F238E27FC236}">
                <a16:creationId xmlns:a16="http://schemas.microsoft.com/office/drawing/2014/main" id="{5B255904-6D16-D951-4423-F027E211F71D}"/>
              </a:ext>
            </a:extLst>
          </p:cNvPr>
          <p:cNvSpPr txBox="1"/>
          <p:nvPr>
            <p:custDataLst>
              <p:tags r:id="rId2"/>
            </p:custDataLst>
          </p:nvPr>
        </p:nvSpPr>
        <p:spPr>
          <a:xfrm>
            <a:off x="6331280" y="658237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8" name="TextBox 7">
            <a:extLst>
              <a:ext uri="{FF2B5EF4-FFF2-40B4-BE49-F238E27FC236}">
                <a16:creationId xmlns:a16="http://schemas.microsoft.com/office/drawing/2014/main" id="{6E8D297C-4658-3EA6-3260-6271E7689F1B}"/>
              </a:ext>
            </a:extLst>
          </p:cNvPr>
          <p:cNvSpPr txBox="1"/>
          <p:nvPr/>
        </p:nvSpPr>
        <p:spPr>
          <a:xfrm>
            <a:off x="642487" y="6295007"/>
            <a:ext cx="6097604" cy="400110"/>
          </a:xfrm>
          <a:prstGeom prst="rect">
            <a:avLst/>
          </a:prstGeom>
          <a:noFill/>
        </p:spPr>
        <p:txBody>
          <a:bodyPr wrap="square">
            <a:spAutoFit/>
          </a:bodyPr>
          <a:lstStyle/>
          <a:p>
            <a:r>
              <a:rPr lang="en-US" sz="1000">
                <a:effectLst/>
                <a:latin typeface="Arial" panose="020B0604020202020204" pitchFamily="34" charset="0"/>
                <a:ea typeface="Aptos" panose="020B0004020202020204" pitchFamily="34" charset="0"/>
                <a:cs typeface="Arial" panose="020B0604020202020204" pitchFamily="34" charset="0"/>
              </a:rPr>
              <a:t>Source: 2024 Oklahoma Statutes Title 70. Schools §70-5-115. </a:t>
            </a:r>
          </a:p>
          <a:p>
            <a:r>
              <a:rPr lang="en-US" sz="1000">
                <a:effectLst/>
                <a:latin typeface="Arial" panose="020B0604020202020204" pitchFamily="34" charset="0"/>
                <a:ea typeface="Aptos" panose="020B0004020202020204" pitchFamily="34" charset="0"/>
                <a:cs typeface="Arial" panose="020B0604020202020204" pitchFamily="34" charset="0"/>
              </a:rPr>
              <a:t>Local treasurer - Surety bond - Duties - Cash and investment ledgers</a:t>
            </a:r>
            <a:endParaRPr lang="en-US" sz="1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53ADC59-5072-68A8-E573-F02B27C2978A}"/>
              </a:ext>
            </a:extLst>
          </p:cNvPr>
          <p:cNvSpPr txBox="1"/>
          <p:nvPr/>
        </p:nvSpPr>
        <p:spPr>
          <a:xfrm>
            <a:off x="642487" y="6645191"/>
            <a:ext cx="6458550" cy="246221"/>
          </a:xfrm>
          <a:prstGeom prst="rect">
            <a:avLst/>
          </a:prstGeom>
          <a:noFill/>
        </p:spPr>
        <p:txBody>
          <a:bodyPr wrap="square">
            <a:spAutoFit/>
          </a:bodyPr>
          <a:lstStyle/>
          <a:p>
            <a:r>
              <a:rPr lang="en-US" sz="1000" u="sng">
                <a:solidFill>
                  <a:srgbClr val="467886"/>
                </a:solidFill>
                <a:effectLst/>
                <a:latin typeface="Aptos" panose="020B0004020202020204" pitchFamily="34" charset="0"/>
                <a:ea typeface="Aptos" panose="020B0004020202020204" pitchFamily="34" charset="0"/>
                <a:cs typeface="Aptos" panose="020B0004020202020204" pitchFamily="34" charset="0"/>
                <a:hlinkClick r:id="rId6"/>
              </a:rPr>
              <a:t>https://oksenate.gov/sites/default/files/2019-12/os70.pdf</a:t>
            </a:r>
            <a:endParaRPr lang="en-US" sz="1000"/>
          </a:p>
        </p:txBody>
      </p:sp>
    </p:spTree>
    <p:custDataLst>
      <p:tags r:id="rId1"/>
    </p:custDataLst>
    <p:extLst>
      <p:ext uri="{BB962C8B-B14F-4D97-AF65-F5344CB8AC3E}">
        <p14:creationId xmlns:p14="http://schemas.microsoft.com/office/powerpoint/2010/main" val="21782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750" fill="hold"/>
                                        <p:tgtEl>
                                          <p:spTgt spid="9"/>
                                        </p:tgtEl>
                                        <p:attrNameLst>
                                          <p:attrName>ppt_x</p:attrName>
                                        </p:attrNameLst>
                                      </p:cBhvr>
                                      <p:tavLst>
                                        <p:tav tm="0">
                                          <p:val>
                                            <p:strVal val="#ppt_x"/>
                                          </p:val>
                                        </p:tav>
                                        <p:tav tm="100000">
                                          <p:val>
                                            <p:strVal val="#ppt_x"/>
                                          </p:val>
                                        </p:tav>
                                      </p:tavLst>
                                    </p:anim>
                                    <p:anim calcmode="lin" valueType="num">
                                      <p:cBhvr additive="base">
                                        <p:cTn id="1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extLst>
    <p:ext uri="{6950BFC3-D8DA-4A85-94F7-54DA5524770B}">
      <p188:commentRel xmlns:p188="http://schemas.microsoft.com/office/powerpoint/2018/8/main" r:id="rId5"/>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CAA0C7-A01E-70D6-80E5-147ED5B2B83D}"/>
              </a:ext>
            </a:extLst>
          </p:cNvPr>
          <p:cNvSpPr>
            <a:spLocks noGrp="1"/>
          </p:cNvSpPr>
          <p:nvPr>
            <p:ph type="title"/>
          </p:nvPr>
        </p:nvSpPr>
        <p:spPr/>
        <p:txBody>
          <a:bodyPr/>
          <a:lstStyle/>
          <a:p>
            <a:r>
              <a:rPr lang="en-US"/>
              <a:t>COLLATERAL</a:t>
            </a:r>
          </a:p>
        </p:txBody>
      </p:sp>
      <p:sp>
        <p:nvSpPr>
          <p:cNvPr id="7" name="Circle">
            <a:extLst>
              <a:ext uri="{FF2B5EF4-FFF2-40B4-BE49-F238E27FC236}">
                <a16:creationId xmlns:a16="http://schemas.microsoft.com/office/drawing/2014/main" id="{800627EC-8637-735F-CAEF-5B037DE80233}"/>
              </a:ext>
            </a:extLst>
          </p:cNvPr>
          <p:cNvSpPr/>
          <p:nvPr/>
        </p:nvSpPr>
        <p:spPr>
          <a:xfrm>
            <a:off x="1319486" y="5329041"/>
            <a:ext cx="698879" cy="698879"/>
          </a:xfrm>
          <a:prstGeom prst="ellipse">
            <a:avLst/>
          </a:prstGeom>
          <a:solidFill>
            <a:schemeClr val="accent5"/>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8" name="Circle">
            <a:extLst>
              <a:ext uri="{FF2B5EF4-FFF2-40B4-BE49-F238E27FC236}">
                <a16:creationId xmlns:a16="http://schemas.microsoft.com/office/drawing/2014/main" id="{0EA83F65-89D1-7E5B-3126-2113F9F5DAA1}"/>
              </a:ext>
            </a:extLst>
          </p:cNvPr>
          <p:cNvSpPr/>
          <p:nvPr/>
        </p:nvSpPr>
        <p:spPr>
          <a:xfrm>
            <a:off x="1319486" y="1293710"/>
            <a:ext cx="698879" cy="698879"/>
          </a:xfrm>
          <a:prstGeom prst="ellipse">
            <a:avLst/>
          </a:prstGeom>
          <a:solidFill>
            <a:schemeClr val="accent1"/>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9" name="Circle">
            <a:extLst>
              <a:ext uri="{FF2B5EF4-FFF2-40B4-BE49-F238E27FC236}">
                <a16:creationId xmlns:a16="http://schemas.microsoft.com/office/drawing/2014/main" id="{28A50490-5A2E-FC75-0D0C-7335DC6E79D2}"/>
              </a:ext>
            </a:extLst>
          </p:cNvPr>
          <p:cNvSpPr/>
          <p:nvPr/>
        </p:nvSpPr>
        <p:spPr>
          <a:xfrm>
            <a:off x="1342565" y="2099880"/>
            <a:ext cx="698879" cy="698879"/>
          </a:xfrm>
          <a:prstGeom prst="ellipse">
            <a:avLst/>
          </a:prstGeom>
          <a:solidFill>
            <a:schemeClr val="accent2"/>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0" name="Circle">
            <a:extLst>
              <a:ext uri="{FF2B5EF4-FFF2-40B4-BE49-F238E27FC236}">
                <a16:creationId xmlns:a16="http://schemas.microsoft.com/office/drawing/2014/main" id="{57AF9137-701F-B4AB-FD6B-F9C81EB27227}"/>
              </a:ext>
            </a:extLst>
          </p:cNvPr>
          <p:cNvSpPr/>
          <p:nvPr/>
        </p:nvSpPr>
        <p:spPr>
          <a:xfrm>
            <a:off x="1342565" y="2946342"/>
            <a:ext cx="698879" cy="698881"/>
          </a:xfrm>
          <a:prstGeom prst="ellipse">
            <a:avLst/>
          </a:prstGeom>
          <a:solidFill>
            <a:schemeClr val="accent3"/>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1" name="Circle">
            <a:extLst>
              <a:ext uri="{FF2B5EF4-FFF2-40B4-BE49-F238E27FC236}">
                <a16:creationId xmlns:a16="http://schemas.microsoft.com/office/drawing/2014/main" id="{BDB65303-06F4-C94E-1C41-6259291C65D9}"/>
              </a:ext>
            </a:extLst>
          </p:cNvPr>
          <p:cNvSpPr/>
          <p:nvPr/>
        </p:nvSpPr>
        <p:spPr>
          <a:xfrm>
            <a:off x="1342565" y="3793961"/>
            <a:ext cx="698879" cy="698879"/>
          </a:xfrm>
          <a:prstGeom prst="ellipse">
            <a:avLst/>
          </a:prstGeom>
          <a:solidFill>
            <a:schemeClr val="accent4"/>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2" name="TextBox 11">
            <a:extLst>
              <a:ext uri="{FF2B5EF4-FFF2-40B4-BE49-F238E27FC236}">
                <a16:creationId xmlns:a16="http://schemas.microsoft.com/office/drawing/2014/main" id="{0C149A25-281B-D68D-6F98-A1D4BD4B5420}"/>
              </a:ext>
            </a:extLst>
          </p:cNvPr>
          <p:cNvSpPr txBox="1"/>
          <p:nvPr/>
        </p:nvSpPr>
        <p:spPr>
          <a:xfrm>
            <a:off x="2258521" y="1472692"/>
            <a:ext cx="1005403" cy="338554"/>
          </a:xfrm>
          <a:prstGeom prst="rect">
            <a:avLst/>
          </a:prstGeom>
          <a:noFill/>
        </p:spPr>
        <p:txBody>
          <a:bodyPr wrap="none" lIns="91440" tIns="45720" rIns="91440" bIns="45720" rtlCol="0" anchor="ctr" anchorCtr="0">
            <a:spAutoFit/>
          </a:bodyPr>
          <a:lstStyle/>
          <a:p>
            <a:r>
              <a:rPr lang="en-US" sz="1600">
                <a:latin typeface="Arial" panose="020B0604020202020204" pitchFamily="34" charset="0"/>
                <a:ea typeface="League Spartan" charset="0"/>
                <a:cs typeface="Arial" panose="020B0604020202020204" pitchFamily="34" charset="0"/>
              </a:rPr>
              <a:t>In writing</a:t>
            </a:r>
          </a:p>
        </p:txBody>
      </p:sp>
      <p:sp>
        <p:nvSpPr>
          <p:cNvPr id="13" name="TextBox 12">
            <a:extLst>
              <a:ext uri="{FF2B5EF4-FFF2-40B4-BE49-F238E27FC236}">
                <a16:creationId xmlns:a16="http://schemas.microsoft.com/office/drawing/2014/main" id="{62E1A046-6698-D1A1-4AC7-3802210A1D07}"/>
              </a:ext>
            </a:extLst>
          </p:cNvPr>
          <p:cNvSpPr txBox="1"/>
          <p:nvPr/>
        </p:nvSpPr>
        <p:spPr>
          <a:xfrm>
            <a:off x="2281600" y="2279508"/>
            <a:ext cx="2762295" cy="338554"/>
          </a:xfrm>
          <a:prstGeom prst="rect">
            <a:avLst/>
          </a:prstGeom>
          <a:noFill/>
        </p:spPr>
        <p:txBody>
          <a:bodyPr wrap="none" rtlCol="0" anchor="ctr" anchorCtr="0">
            <a:spAutoFit/>
          </a:bodyPr>
          <a:lstStyle/>
          <a:p>
            <a:r>
              <a:rPr lang="en-US" sz="1600">
                <a:latin typeface="Arial" panose="020B0604020202020204" pitchFamily="34" charset="0"/>
                <a:ea typeface="League Spartan" charset="0"/>
                <a:cs typeface="Arial" panose="020B0604020202020204" pitchFamily="34" charset="0"/>
              </a:rPr>
              <a:t>Signed by the proper parties</a:t>
            </a:r>
          </a:p>
        </p:txBody>
      </p:sp>
      <p:sp>
        <p:nvSpPr>
          <p:cNvPr id="14" name="TextBox 13">
            <a:extLst>
              <a:ext uri="{FF2B5EF4-FFF2-40B4-BE49-F238E27FC236}">
                <a16:creationId xmlns:a16="http://schemas.microsoft.com/office/drawing/2014/main" id="{DAF596B4-4573-39FF-A44D-3104E2AC732A}"/>
              </a:ext>
            </a:extLst>
          </p:cNvPr>
          <p:cNvSpPr txBox="1"/>
          <p:nvPr/>
        </p:nvSpPr>
        <p:spPr>
          <a:xfrm>
            <a:off x="2281600" y="3125970"/>
            <a:ext cx="3715569" cy="338554"/>
          </a:xfrm>
          <a:prstGeom prst="rect">
            <a:avLst/>
          </a:prstGeom>
          <a:noFill/>
        </p:spPr>
        <p:txBody>
          <a:bodyPr wrap="none" rtlCol="0" anchor="ctr" anchorCtr="0">
            <a:spAutoFit/>
          </a:bodyPr>
          <a:lstStyle/>
          <a:p>
            <a:r>
              <a:rPr lang="en-US" sz="1600">
                <a:latin typeface="Arial" panose="020B0604020202020204" pitchFamily="34" charset="0"/>
                <a:ea typeface="League Spartan" charset="0"/>
                <a:cs typeface="Arial" panose="020B0604020202020204" pitchFamily="34" charset="0"/>
              </a:rPr>
              <a:t>Approved by Bank’s Board of Directors</a:t>
            </a:r>
          </a:p>
        </p:txBody>
      </p:sp>
      <p:sp>
        <p:nvSpPr>
          <p:cNvPr id="15" name="TextBox 14">
            <a:extLst>
              <a:ext uri="{FF2B5EF4-FFF2-40B4-BE49-F238E27FC236}">
                <a16:creationId xmlns:a16="http://schemas.microsoft.com/office/drawing/2014/main" id="{A9087513-70AF-CF7B-3D81-ADC642FBA850}"/>
              </a:ext>
            </a:extLst>
          </p:cNvPr>
          <p:cNvSpPr txBox="1"/>
          <p:nvPr/>
        </p:nvSpPr>
        <p:spPr>
          <a:xfrm>
            <a:off x="2281600" y="3973588"/>
            <a:ext cx="4644220" cy="338554"/>
          </a:xfrm>
          <a:prstGeom prst="rect">
            <a:avLst/>
          </a:prstGeom>
          <a:noFill/>
        </p:spPr>
        <p:txBody>
          <a:bodyPr wrap="none" rtlCol="0" anchor="ctr" anchorCtr="0">
            <a:spAutoFit/>
          </a:bodyPr>
          <a:lstStyle/>
          <a:p>
            <a:r>
              <a:rPr lang="en-US" sz="1600">
                <a:latin typeface="Arial" panose="020B0604020202020204" pitchFamily="34" charset="0"/>
                <a:ea typeface="League Spartan" charset="0"/>
                <a:cs typeface="Arial" panose="020B0604020202020204" pitchFamily="34" charset="0"/>
              </a:rPr>
              <a:t>Collateral must be held by a third-party custodian</a:t>
            </a:r>
          </a:p>
        </p:txBody>
      </p:sp>
      <p:sp>
        <p:nvSpPr>
          <p:cNvPr id="16" name="TextBox 15">
            <a:extLst>
              <a:ext uri="{FF2B5EF4-FFF2-40B4-BE49-F238E27FC236}">
                <a16:creationId xmlns:a16="http://schemas.microsoft.com/office/drawing/2014/main" id="{6FD30342-F7BE-3F0A-FA15-5A42B68E7559}"/>
              </a:ext>
            </a:extLst>
          </p:cNvPr>
          <p:cNvSpPr txBox="1"/>
          <p:nvPr/>
        </p:nvSpPr>
        <p:spPr>
          <a:xfrm>
            <a:off x="2258521" y="5262982"/>
            <a:ext cx="5875829" cy="830997"/>
          </a:xfrm>
          <a:prstGeom prst="rect">
            <a:avLst/>
          </a:prstGeom>
          <a:noFill/>
        </p:spPr>
        <p:txBody>
          <a:bodyPr wrap="square" rtlCol="0" anchor="ctr" anchorCtr="0">
            <a:spAutoFit/>
          </a:bodyPr>
          <a:lstStyle/>
          <a:p>
            <a:r>
              <a:rPr lang="en-US" sz="1600">
                <a:latin typeface="Arial" panose="020B0604020202020204" pitchFamily="34" charset="0"/>
                <a:ea typeface="League Spartan" charset="0"/>
                <a:cs typeface="Arial" panose="020B0604020202020204" pitchFamily="34" charset="0"/>
              </a:rPr>
              <a:t>“Circumstances Under Which the FDIC as Receiver Will Not Seek to Avoid Security Interest or Collateral Pledge Under 12 U.S.C. 1823(e).”</a:t>
            </a:r>
          </a:p>
        </p:txBody>
      </p:sp>
      <p:sp>
        <p:nvSpPr>
          <p:cNvPr id="17" name="TextBox 16">
            <a:extLst>
              <a:ext uri="{FF2B5EF4-FFF2-40B4-BE49-F238E27FC236}">
                <a16:creationId xmlns:a16="http://schemas.microsoft.com/office/drawing/2014/main" id="{9AF355B7-F835-7674-700A-4B0CD0A4021F}"/>
              </a:ext>
            </a:extLst>
          </p:cNvPr>
          <p:cNvSpPr txBox="1"/>
          <p:nvPr/>
        </p:nvSpPr>
        <p:spPr>
          <a:xfrm>
            <a:off x="1319486" y="4747588"/>
            <a:ext cx="4562596"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FDIC Advisory Opinion (FCIC-93-10)</a:t>
            </a:r>
          </a:p>
        </p:txBody>
      </p:sp>
      <p:pic>
        <p:nvPicPr>
          <p:cNvPr id="18" name="Graphic 17" descr="Checkmark with solid fill">
            <a:extLst>
              <a:ext uri="{FF2B5EF4-FFF2-40B4-BE49-F238E27FC236}">
                <a16:creationId xmlns:a16="http://schemas.microsoft.com/office/drawing/2014/main" id="{2795B8C3-C0CD-8122-5B02-C44CF50F4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1948" y="1444983"/>
            <a:ext cx="400111" cy="400111"/>
          </a:xfrm>
          <a:prstGeom prst="rect">
            <a:avLst/>
          </a:prstGeom>
        </p:spPr>
      </p:pic>
      <p:pic>
        <p:nvPicPr>
          <p:cNvPr id="19" name="Graphic 18" descr="Checkmark with solid fill">
            <a:extLst>
              <a:ext uri="{FF2B5EF4-FFF2-40B4-BE49-F238E27FC236}">
                <a16:creationId xmlns:a16="http://schemas.microsoft.com/office/drawing/2014/main" id="{2B994375-EA1D-263A-40CC-F1CB1F87A6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1948" y="2237423"/>
            <a:ext cx="400111" cy="400111"/>
          </a:xfrm>
          <a:prstGeom prst="rect">
            <a:avLst/>
          </a:prstGeom>
        </p:spPr>
      </p:pic>
      <p:pic>
        <p:nvPicPr>
          <p:cNvPr id="20" name="Graphic 19" descr="Checkmark with solid fill">
            <a:extLst>
              <a:ext uri="{FF2B5EF4-FFF2-40B4-BE49-F238E27FC236}">
                <a16:creationId xmlns:a16="http://schemas.microsoft.com/office/drawing/2014/main" id="{0F9E0BB1-12DD-01B6-B5A2-7F1BFD8E04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6036" y="3095191"/>
            <a:ext cx="400111" cy="400111"/>
          </a:xfrm>
          <a:prstGeom prst="rect">
            <a:avLst/>
          </a:prstGeom>
        </p:spPr>
      </p:pic>
      <p:pic>
        <p:nvPicPr>
          <p:cNvPr id="21" name="Graphic 20" descr="Checkmark with solid fill">
            <a:extLst>
              <a:ext uri="{FF2B5EF4-FFF2-40B4-BE49-F238E27FC236}">
                <a16:creationId xmlns:a16="http://schemas.microsoft.com/office/drawing/2014/main" id="{C7137280-3E4F-2EF4-9C00-FD3EECA1F5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2620" y="3942809"/>
            <a:ext cx="400111" cy="400111"/>
          </a:xfrm>
          <a:prstGeom prst="rect">
            <a:avLst/>
          </a:prstGeom>
        </p:spPr>
      </p:pic>
      <p:pic>
        <p:nvPicPr>
          <p:cNvPr id="22" name="Graphic 21" descr="Checkmark with solid fill">
            <a:extLst>
              <a:ext uri="{FF2B5EF4-FFF2-40B4-BE49-F238E27FC236}">
                <a16:creationId xmlns:a16="http://schemas.microsoft.com/office/drawing/2014/main" id="{9E8B765A-F174-D644-BEEC-108895C7C0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9204" y="5475608"/>
            <a:ext cx="400111" cy="400111"/>
          </a:xfrm>
          <a:prstGeom prst="rect">
            <a:avLst/>
          </a:prstGeom>
        </p:spPr>
      </p:pic>
      <p:pic>
        <p:nvPicPr>
          <p:cNvPr id="23" name="Graphic 22" descr="Graph and note paper pads with pencil">
            <a:extLst>
              <a:ext uri="{FF2B5EF4-FFF2-40B4-BE49-F238E27FC236}">
                <a16:creationId xmlns:a16="http://schemas.microsoft.com/office/drawing/2014/main" id="{8F3030CC-41F7-785B-E3EA-0D6784108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2053" y="1143000"/>
            <a:ext cx="4572000" cy="4572000"/>
          </a:xfrm>
          <a:prstGeom prst="rect">
            <a:avLst/>
          </a:prstGeom>
          <a:effectLst>
            <a:outerShdw blurRad="50800" dist="38100" dir="2700000" algn="tl" rotWithShape="0">
              <a:prstClr val="black">
                <a:alpha val="40000"/>
              </a:prstClr>
            </a:outerShdw>
          </a:effectLst>
        </p:spPr>
      </p:pic>
      <p:sp>
        <p:nvSpPr>
          <p:cNvPr id="24" name="TextBox 23">
            <a:extLst>
              <a:ext uri="{FF2B5EF4-FFF2-40B4-BE49-F238E27FC236}">
                <a16:creationId xmlns:a16="http://schemas.microsoft.com/office/drawing/2014/main" id="{2E03E8B0-FACD-B9F7-8725-66B6F21458CE}"/>
              </a:ext>
            </a:extLst>
          </p:cNvPr>
          <p:cNvSpPr txBox="1"/>
          <p:nvPr/>
        </p:nvSpPr>
        <p:spPr>
          <a:xfrm>
            <a:off x="1319486" y="870371"/>
            <a:ext cx="3147016" cy="400110"/>
          </a:xfrm>
          <a:prstGeom prst="rect">
            <a:avLst/>
          </a:prstGeom>
          <a:noFill/>
        </p:spPr>
        <p:txBody>
          <a:bodyPr wrap="none" rtlCol="0">
            <a:spAutoFit/>
          </a:bodyPr>
          <a:lstStyle/>
          <a:p>
            <a:pPr algn="ctr"/>
            <a:r>
              <a:rPr lang="en-US" sz="2000" b="1">
                <a:latin typeface="Arial" panose="020B0604020202020204" pitchFamily="34" charset="0"/>
                <a:cs typeface="Arial" panose="020B0604020202020204" pitchFamily="34" charset="0"/>
              </a:rPr>
              <a:t>The agreement must be:</a:t>
            </a:r>
          </a:p>
        </p:txBody>
      </p:sp>
      <p:sp>
        <p:nvSpPr>
          <p:cNvPr id="3" name="Slide Number Placeholder 2">
            <a:extLst>
              <a:ext uri="{FF2B5EF4-FFF2-40B4-BE49-F238E27FC236}">
                <a16:creationId xmlns:a16="http://schemas.microsoft.com/office/drawing/2014/main" id="{C4DCAAAB-2856-0D33-4207-195338C76D6A}"/>
              </a:ext>
            </a:extLst>
          </p:cNvPr>
          <p:cNvSpPr>
            <a:spLocks noGrp="1"/>
          </p:cNvSpPr>
          <p:nvPr>
            <p:ph type="sldNum" sz="quarter" idx="4"/>
          </p:nvPr>
        </p:nvSpPr>
        <p:spPr/>
        <p:txBody>
          <a:bodyPr/>
          <a:lstStyle/>
          <a:p>
            <a:fld id="{5FE82902-ECBF-483F-8390-43E8C5ADA234}" type="slidenum">
              <a:rPr lang="en-US" smtClean="0"/>
              <a:pPr/>
              <a:t>24</a:t>
            </a:fld>
            <a:endParaRPr lang="en-US"/>
          </a:p>
        </p:txBody>
      </p:sp>
      <p:sp>
        <p:nvSpPr>
          <p:cNvPr id="2" name="TextBox 1">
            <a:extLst>
              <a:ext uri="{FF2B5EF4-FFF2-40B4-BE49-F238E27FC236}">
                <a16:creationId xmlns:a16="http://schemas.microsoft.com/office/drawing/2014/main" id="{8F3E1294-5B46-2292-1365-279F03475492}"/>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3562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9C35-6388-430E-4DEF-D95A89A948A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65F3D90-B230-FB0D-DE2B-A8CB2B9C5243}"/>
              </a:ext>
            </a:extLst>
          </p:cNvPr>
          <p:cNvGrpSpPr/>
          <p:nvPr/>
        </p:nvGrpSpPr>
        <p:grpSpPr>
          <a:xfrm>
            <a:off x="2165993" y="1536392"/>
            <a:ext cx="7860015" cy="3785217"/>
            <a:chOff x="2047875" y="1601208"/>
            <a:chExt cx="7860015" cy="3785217"/>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6B38E30F-57D9-4F76-FC10-98053AE626C3}"/>
                </a:ext>
              </a:extLst>
            </p:cNvPr>
            <p:cNvSpPr/>
            <p:nvPr/>
          </p:nvSpPr>
          <p:spPr>
            <a:xfrm>
              <a:off x="2047875"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Issued by U.S. Treasury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Maturities of 1 year of less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Discount of face value</a:t>
              </a:r>
            </a:p>
          </p:txBody>
        </p:sp>
        <p:sp>
          <p:nvSpPr>
            <p:cNvPr id="7" name="Rectangle 6">
              <a:extLst>
                <a:ext uri="{FF2B5EF4-FFF2-40B4-BE49-F238E27FC236}">
                  <a16:creationId xmlns:a16="http://schemas.microsoft.com/office/drawing/2014/main" id="{56961E99-1399-F6FE-C034-BFB1113DC674}"/>
                </a:ext>
              </a:extLst>
            </p:cNvPr>
            <p:cNvSpPr/>
            <p:nvPr/>
          </p:nvSpPr>
          <p:spPr>
            <a:xfrm>
              <a:off x="7663845"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Maturities of 10 to 30 years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Purchase at par, premium, or discount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Interest (coupons) paid semi-annually</a:t>
              </a:r>
            </a:p>
          </p:txBody>
        </p:sp>
        <p:sp>
          <p:nvSpPr>
            <p:cNvPr id="8" name="Rectangle 7">
              <a:extLst>
                <a:ext uri="{FF2B5EF4-FFF2-40B4-BE49-F238E27FC236}">
                  <a16:creationId xmlns:a16="http://schemas.microsoft.com/office/drawing/2014/main" id="{89978EA9-77D3-BE4D-E902-26240EBF41A0}"/>
                </a:ext>
              </a:extLst>
            </p:cNvPr>
            <p:cNvSpPr/>
            <p:nvPr/>
          </p:nvSpPr>
          <p:spPr>
            <a:xfrm>
              <a:off x="4855860" y="2254350"/>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Maturities of 2 to 10 years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Purchase at par, premium, or discount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Interest (coupons) paid semi-annually</a:t>
              </a:r>
            </a:p>
          </p:txBody>
        </p:sp>
        <p:sp>
          <p:nvSpPr>
            <p:cNvPr id="9" name="Rectangle 8">
              <a:extLst>
                <a:ext uri="{FF2B5EF4-FFF2-40B4-BE49-F238E27FC236}">
                  <a16:creationId xmlns:a16="http://schemas.microsoft.com/office/drawing/2014/main" id="{CABEB076-2624-3DFB-F382-95769662B15D}"/>
                </a:ext>
              </a:extLst>
            </p:cNvPr>
            <p:cNvSpPr/>
            <p:nvPr/>
          </p:nvSpPr>
          <p:spPr>
            <a:xfrm>
              <a:off x="2047875" y="1601208"/>
              <a:ext cx="2244045" cy="959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Treasury Bills</a:t>
              </a:r>
            </a:p>
          </p:txBody>
        </p:sp>
        <p:sp>
          <p:nvSpPr>
            <p:cNvPr id="10" name="Rectangle 9">
              <a:extLst>
                <a:ext uri="{FF2B5EF4-FFF2-40B4-BE49-F238E27FC236}">
                  <a16:creationId xmlns:a16="http://schemas.microsoft.com/office/drawing/2014/main" id="{1F6CF27A-DD2A-E6F9-9F13-A7474BAC2486}"/>
                </a:ext>
              </a:extLst>
            </p:cNvPr>
            <p:cNvSpPr/>
            <p:nvPr/>
          </p:nvSpPr>
          <p:spPr>
            <a:xfrm>
              <a:off x="7663845" y="1601208"/>
              <a:ext cx="2244045" cy="9591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Government Bonds</a:t>
              </a:r>
            </a:p>
          </p:txBody>
        </p:sp>
        <p:sp>
          <p:nvSpPr>
            <p:cNvPr id="11" name="Rectangle 10">
              <a:extLst>
                <a:ext uri="{FF2B5EF4-FFF2-40B4-BE49-F238E27FC236}">
                  <a16:creationId xmlns:a16="http://schemas.microsoft.com/office/drawing/2014/main" id="{A924345F-AB0F-0C4A-8680-57B4552F7F50}"/>
                </a:ext>
              </a:extLst>
            </p:cNvPr>
            <p:cNvSpPr/>
            <p:nvPr/>
          </p:nvSpPr>
          <p:spPr>
            <a:xfrm>
              <a:off x="4855860" y="1601208"/>
              <a:ext cx="2244045" cy="959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Government Notes</a:t>
              </a:r>
            </a:p>
          </p:txBody>
        </p:sp>
      </p:grpSp>
      <p:sp>
        <p:nvSpPr>
          <p:cNvPr id="12" name="TextBox 11">
            <a:extLst>
              <a:ext uri="{FF2B5EF4-FFF2-40B4-BE49-F238E27FC236}">
                <a16:creationId xmlns:a16="http://schemas.microsoft.com/office/drawing/2014/main" id="{1B44CB75-9880-9A37-93BE-EEBB5630C48E}"/>
              </a:ext>
            </a:extLst>
          </p:cNvPr>
          <p:cNvSpPr txBox="1"/>
          <p:nvPr/>
        </p:nvSpPr>
        <p:spPr>
          <a:xfrm>
            <a:off x="4536808" y="771525"/>
            <a:ext cx="311841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U.S. Treasury Securities</a:t>
            </a:r>
          </a:p>
        </p:txBody>
      </p:sp>
      <p:sp>
        <p:nvSpPr>
          <p:cNvPr id="13" name="Title 12">
            <a:extLst>
              <a:ext uri="{FF2B5EF4-FFF2-40B4-BE49-F238E27FC236}">
                <a16:creationId xmlns:a16="http://schemas.microsoft.com/office/drawing/2014/main" id="{58F03C1F-F2D5-2D9B-8109-6A659CEBD4D9}"/>
              </a:ext>
            </a:extLst>
          </p:cNvPr>
          <p:cNvSpPr>
            <a:spLocks noGrp="1"/>
          </p:cNvSpPr>
          <p:nvPr>
            <p:ph type="title"/>
          </p:nvPr>
        </p:nvSpPr>
        <p:spPr>
          <a:xfrm>
            <a:off x="775360" y="446428"/>
            <a:ext cx="11111840" cy="325097"/>
          </a:xfrm>
        </p:spPr>
        <p:txBody>
          <a:bodyPr>
            <a:normAutofit fontScale="90000"/>
          </a:bodyPr>
          <a:lstStyle/>
          <a:p>
            <a:r>
              <a:rPr lang="en-US" sz="3100"/>
              <a:t>INVESTMENT</a:t>
            </a:r>
            <a:r>
              <a:rPr lang="en-US"/>
              <a:t> </a:t>
            </a:r>
            <a:r>
              <a:rPr lang="en-US" sz="3100"/>
              <a:t>TYPES</a:t>
            </a:r>
            <a:endParaRPr lang="en-US"/>
          </a:p>
        </p:txBody>
      </p:sp>
      <p:sp>
        <p:nvSpPr>
          <p:cNvPr id="4" name="Slide Number Placeholder 3">
            <a:extLst>
              <a:ext uri="{FF2B5EF4-FFF2-40B4-BE49-F238E27FC236}">
                <a16:creationId xmlns:a16="http://schemas.microsoft.com/office/drawing/2014/main" id="{4C55C9F3-2AE1-7E7B-CCEB-5E6082AFDE8B}"/>
              </a:ext>
            </a:extLst>
          </p:cNvPr>
          <p:cNvSpPr>
            <a:spLocks noGrp="1"/>
          </p:cNvSpPr>
          <p:nvPr>
            <p:ph type="sldNum" sz="quarter" idx="4"/>
          </p:nvPr>
        </p:nvSpPr>
        <p:spPr/>
        <p:txBody>
          <a:bodyPr/>
          <a:lstStyle/>
          <a:p>
            <a:fld id="{5FE82902-ECBF-483F-8390-43E8C5ADA234}" type="slidenum">
              <a:rPr lang="en-US" smtClean="0"/>
              <a:pPr/>
              <a:t>25</a:t>
            </a:fld>
            <a:endParaRPr lang="en-US"/>
          </a:p>
        </p:txBody>
      </p:sp>
      <p:sp>
        <p:nvSpPr>
          <p:cNvPr id="3" name="TextBox 2">
            <a:extLst>
              <a:ext uri="{FF2B5EF4-FFF2-40B4-BE49-F238E27FC236}">
                <a16:creationId xmlns:a16="http://schemas.microsoft.com/office/drawing/2014/main" id="{8E3382D1-5EB6-025F-B72B-8405FB2C6438}"/>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82135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028D8-425E-9894-C6B0-234CE5E96DDA}"/>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B363FF3-891A-33CF-555F-184CE05E7A9D}"/>
              </a:ext>
            </a:extLst>
          </p:cNvPr>
          <p:cNvGrpSpPr/>
          <p:nvPr/>
        </p:nvGrpSpPr>
        <p:grpSpPr>
          <a:xfrm>
            <a:off x="2453651" y="1165412"/>
            <a:ext cx="7968607" cy="3397559"/>
            <a:chOff x="2165993" y="983942"/>
            <a:chExt cx="7968607" cy="3397559"/>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C6630482-31E2-6AD0-D2CD-5B6190E44536}"/>
                </a:ext>
              </a:extLst>
            </p:cNvPr>
            <p:cNvSpPr/>
            <p:nvPr/>
          </p:nvSpPr>
          <p:spPr>
            <a:xfrm>
              <a:off x="2165993" y="1943101"/>
              <a:ext cx="7968607" cy="2438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Financing entities that support lending to sectors of the economy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Housing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Agriculture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Home finance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Unsecured debt obligations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Implied guarantee of U.S. Government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Generally higher interest rates compared to Treasuries</a:t>
              </a:r>
            </a:p>
          </p:txBody>
        </p:sp>
        <p:sp>
          <p:nvSpPr>
            <p:cNvPr id="7" name="Rectangle 6">
              <a:extLst>
                <a:ext uri="{FF2B5EF4-FFF2-40B4-BE49-F238E27FC236}">
                  <a16:creationId xmlns:a16="http://schemas.microsoft.com/office/drawing/2014/main" id="{66E73293-193D-9013-72E7-394BC5CFE57C}"/>
                </a:ext>
              </a:extLst>
            </p:cNvPr>
            <p:cNvSpPr/>
            <p:nvPr/>
          </p:nvSpPr>
          <p:spPr>
            <a:xfrm>
              <a:off x="2165993" y="983942"/>
              <a:ext cx="7968607" cy="95915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Government-Sponsored Enterprises (GSEs)</a:t>
              </a:r>
            </a:p>
          </p:txBody>
        </p:sp>
      </p:grpSp>
      <p:sp>
        <p:nvSpPr>
          <p:cNvPr id="8" name="Rectangle 7">
            <a:extLst>
              <a:ext uri="{FF2B5EF4-FFF2-40B4-BE49-F238E27FC236}">
                <a16:creationId xmlns:a16="http://schemas.microsoft.com/office/drawing/2014/main" id="{31702574-00B9-EFE0-0730-A7A37A8F73F7}"/>
              </a:ext>
            </a:extLst>
          </p:cNvPr>
          <p:cNvSpPr/>
          <p:nvPr/>
        </p:nvSpPr>
        <p:spPr>
          <a:xfrm>
            <a:off x="775360" y="4820492"/>
            <a:ext cx="2244045" cy="95915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Federal National Mortgage Association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(Fannie Mae)</a:t>
            </a:r>
          </a:p>
        </p:txBody>
      </p:sp>
      <p:sp>
        <p:nvSpPr>
          <p:cNvPr id="9" name="Rectangle 8">
            <a:extLst>
              <a:ext uri="{FF2B5EF4-FFF2-40B4-BE49-F238E27FC236}">
                <a16:creationId xmlns:a16="http://schemas.microsoft.com/office/drawing/2014/main" id="{85BACEF4-7C21-0CCE-9333-BB38465CF02C}"/>
              </a:ext>
            </a:extLst>
          </p:cNvPr>
          <p:cNvSpPr/>
          <p:nvPr/>
        </p:nvSpPr>
        <p:spPr>
          <a:xfrm>
            <a:off x="3766210" y="4826514"/>
            <a:ext cx="2244045" cy="95915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Federal Home Loan Mortgage Corporation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(Freddie Mac)</a:t>
            </a:r>
          </a:p>
        </p:txBody>
      </p:sp>
      <p:sp>
        <p:nvSpPr>
          <p:cNvPr id="10" name="Rectangle 9">
            <a:extLst>
              <a:ext uri="{FF2B5EF4-FFF2-40B4-BE49-F238E27FC236}">
                <a16:creationId xmlns:a16="http://schemas.microsoft.com/office/drawing/2014/main" id="{111782BC-4A80-1879-F873-0EF0C3DD25E8}"/>
              </a:ext>
            </a:extLst>
          </p:cNvPr>
          <p:cNvSpPr/>
          <p:nvPr/>
        </p:nvSpPr>
        <p:spPr>
          <a:xfrm>
            <a:off x="6757060" y="4814470"/>
            <a:ext cx="2244045" cy="95915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Federal Home Loan Bank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(FHLB)</a:t>
            </a:r>
          </a:p>
        </p:txBody>
      </p:sp>
      <p:sp>
        <p:nvSpPr>
          <p:cNvPr id="11" name="Rectangle 10">
            <a:extLst>
              <a:ext uri="{FF2B5EF4-FFF2-40B4-BE49-F238E27FC236}">
                <a16:creationId xmlns:a16="http://schemas.microsoft.com/office/drawing/2014/main" id="{4DA62505-18F3-5515-3814-F9EC15058A3F}"/>
              </a:ext>
            </a:extLst>
          </p:cNvPr>
          <p:cNvSpPr/>
          <p:nvPr/>
        </p:nvSpPr>
        <p:spPr>
          <a:xfrm>
            <a:off x="9747910" y="4832537"/>
            <a:ext cx="2244045" cy="959158"/>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Federal Farm Credit System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(FFC)</a:t>
            </a:r>
          </a:p>
        </p:txBody>
      </p:sp>
      <p:sp>
        <p:nvSpPr>
          <p:cNvPr id="2" name="Title 1">
            <a:extLst>
              <a:ext uri="{FF2B5EF4-FFF2-40B4-BE49-F238E27FC236}">
                <a16:creationId xmlns:a16="http://schemas.microsoft.com/office/drawing/2014/main" id="{3062D8D9-CA82-4B28-8125-5EA2440339EE}"/>
              </a:ext>
            </a:extLst>
          </p:cNvPr>
          <p:cNvSpPr>
            <a:spLocks noGrp="1"/>
          </p:cNvSpPr>
          <p:nvPr>
            <p:ph type="title"/>
          </p:nvPr>
        </p:nvSpPr>
        <p:spPr/>
        <p:txBody>
          <a:bodyPr/>
          <a:lstStyle/>
          <a:p>
            <a:r>
              <a:rPr lang="en-US"/>
              <a:t>INVESTMENT TYPES</a:t>
            </a:r>
          </a:p>
        </p:txBody>
      </p:sp>
      <p:sp>
        <p:nvSpPr>
          <p:cNvPr id="4" name="Slide Number Placeholder 3">
            <a:extLst>
              <a:ext uri="{FF2B5EF4-FFF2-40B4-BE49-F238E27FC236}">
                <a16:creationId xmlns:a16="http://schemas.microsoft.com/office/drawing/2014/main" id="{4204C0F9-51F3-BFA3-69A2-C441EB803079}"/>
              </a:ext>
            </a:extLst>
          </p:cNvPr>
          <p:cNvSpPr>
            <a:spLocks noGrp="1"/>
          </p:cNvSpPr>
          <p:nvPr>
            <p:ph type="sldNum" sz="quarter" idx="4"/>
          </p:nvPr>
        </p:nvSpPr>
        <p:spPr/>
        <p:txBody>
          <a:bodyPr/>
          <a:lstStyle/>
          <a:p>
            <a:fld id="{5FE82902-ECBF-483F-8390-43E8C5ADA234}" type="slidenum">
              <a:rPr lang="en-US" smtClean="0"/>
              <a:pPr/>
              <a:t>26</a:t>
            </a:fld>
            <a:endParaRPr lang="en-US"/>
          </a:p>
        </p:txBody>
      </p:sp>
      <p:sp>
        <p:nvSpPr>
          <p:cNvPr id="3" name="TextBox 2">
            <a:extLst>
              <a:ext uri="{FF2B5EF4-FFF2-40B4-BE49-F238E27FC236}">
                <a16:creationId xmlns:a16="http://schemas.microsoft.com/office/drawing/2014/main" id="{2B37FCF7-95F1-1299-E89A-74E402423711}"/>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32786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0CDE8-A8E0-B20E-10FF-B525A4612B15}"/>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21A7DB0-B0A0-310D-1ABA-059AD31E232B}"/>
              </a:ext>
            </a:extLst>
          </p:cNvPr>
          <p:cNvGrpSpPr/>
          <p:nvPr/>
        </p:nvGrpSpPr>
        <p:grpSpPr>
          <a:xfrm>
            <a:off x="2165993" y="1730221"/>
            <a:ext cx="7968607" cy="3397559"/>
            <a:chOff x="2165993" y="983942"/>
            <a:chExt cx="7968607" cy="3397559"/>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53397882-9681-A264-7447-57232D413497}"/>
                </a:ext>
              </a:extLst>
            </p:cNvPr>
            <p:cNvSpPr/>
            <p:nvPr/>
          </p:nvSpPr>
          <p:spPr>
            <a:xfrm>
              <a:off x="2165993" y="1943101"/>
              <a:ext cx="7968607" cy="243840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Pooling resources to potentially achieve higher rates of return</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Various styles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Prime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Government</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Own shares of beneficial interest in the pool/fund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Not a bank deposit; not FDIC insured</a:t>
              </a:r>
            </a:p>
          </p:txBody>
        </p:sp>
        <p:sp>
          <p:nvSpPr>
            <p:cNvPr id="9" name="Rectangle 8">
              <a:extLst>
                <a:ext uri="{FF2B5EF4-FFF2-40B4-BE49-F238E27FC236}">
                  <a16:creationId xmlns:a16="http://schemas.microsoft.com/office/drawing/2014/main" id="{F997C632-205C-9AE4-99F3-32C849BC724D}"/>
                </a:ext>
              </a:extLst>
            </p:cNvPr>
            <p:cNvSpPr/>
            <p:nvPr/>
          </p:nvSpPr>
          <p:spPr>
            <a:xfrm>
              <a:off x="2165993" y="983942"/>
              <a:ext cx="7968607" cy="959158"/>
            </a:xfrm>
            <a:prstGeom prst="rect">
              <a:avLst/>
            </a:prstGeom>
            <a:solidFill>
              <a:srgbClr val="3F81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Local Government Investment Pools (LGIPs)</a:t>
              </a:r>
            </a:p>
          </p:txBody>
        </p:sp>
      </p:grpSp>
      <p:sp>
        <p:nvSpPr>
          <p:cNvPr id="6" name="Title 5">
            <a:extLst>
              <a:ext uri="{FF2B5EF4-FFF2-40B4-BE49-F238E27FC236}">
                <a16:creationId xmlns:a16="http://schemas.microsoft.com/office/drawing/2014/main" id="{CA566EBE-0B11-FBB9-E90D-08FCF899B754}"/>
              </a:ext>
            </a:extLst>
          </p:cNvPr>
          <p:cNvSpPr>
            <a:spLocks noGrp="1"/>
          </p:cNvSpPr>
          <p:nvPr>
            <p:ph type="title"/>
          </p:nvPr>
        </p:nvSpPr>
        <p:spPr/>
        <p:txBody>
          <a:bodyPr/>
          <a:lstStyle/>
          <a:p>
            <a:r>
              <a:rPr lang="en-US"/>
              <a:t>INVESTMENT TYPES</a:t>
            </a:r>
          </a:p>
        </p:txBody>
      </p:sp>
      <p:sp>
        <p:nvSpPr>
          <p:cNvPr id="3" name="Slide Number Placeholder 2">
            <a:extLst>
              <a:ext uri="{FF2B5EF4-FFF2-40B4-BE49-F238E27FC236}">
                <a16:creationId xmlns:a16="http://schemas.microsoft.com/office/drawing/2014/main" id="{66700E1D-F85A-F871-EBD6-7584BC0C1211}"/>
              </a:ext>
            </a:extLst>
          </p:cNvPr>
          <p:cNvSpPr>
            <a:spLocks noGrp="1"/>
          </p:cNvSpPr>
          <p:nvPr>
            <p:ph type="sldNum" sz="quarter" idx="4"/>
          </p:nvPr>
        </p:nvSpPr>
        <p:spPr/>
        <p:txBody>
          <a:bodyPr/>
          <a:lstStyle/>
          <a:p>
            <a:fld id="{5FE82902-ECBF-483F-8390-43E8C5ADA234}" type="slidenum">
              <a:rPr lang="en-US" smtClean="0"/>
              <a:pPr/>
              <a:t>27</a:t>
            </a:fld>
            <a:endParaRPr lang="en-US"/>
          </a:p>
        </p:txBody>
      </p:sp>
      <p:sp>
        <p:nvSpPr>
          <p:cNvPr id="2" name="TextBox 1">
            <a:extLst>
              <a:ext uri="{FF2B5EF4-FFF2-40B4-BE49-F238E27FC236}">
                <a16:creationId xmlns:a16="http://schemas.microsoft.com/office/drawing/2014/main" id="{DBEFA421-A9E7-9797-8CFE-259BB17D043C}"/>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173727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AE2B4-AE7C-8840-3B15-70FE87FD28D7}"/>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2C7B04A6-A6EB-1135-75A6-7F047BF30465}"/>
              </a:ext>
            </a:extLst>
          </p:cNvPr>
          <p:cNvGrpSpPr/>
          <p:nvPr/>
        </p:nvGrpSpPr>
        <p:grpSpPr>
          <a:xfrm>
            <a:off x="3808110" y="1569729"/>
            <a:ext cx="5052030" cy="4073833"/>
            <a:chOff x="2165993" y="1536392"/>
            <a:chExt cx="5052030" cy="3785217"/>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FDD9E46E-CDA7-4F8B-3640-9BC3A7E8F0F4}"/>
                </a:ext>
              </a:extLst>
            </p:cNvPr>
            <p:cNvSpPr/>
            <p:nvPr/>
          </p:nvSpPr>
          <p:spPr>
            <a:xfrm>
              <a:off x="2165993" y="2189534"/>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Seeks to maintain $1 in/$1 out</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Verdan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Highest S&amp;P rating is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AAAm</a:t>
              </a: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Short-term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WAM to Reset &lt; 60 days</a:t>
              </a:r>
            </a:p>
          </p:txBody>
        </p:sp>
        <p:sp>
          <p:nvSpPr>
            <p:cNvPr id="8" name="Rectangle 7">
              <a:extLst>
                <a:ext uri="{FF2B5EF4-FFF2-40B4-BE49-F238E27FC236}">
                  <a16:creationId xmlns:a16="http://schemas.microsoft.com/office/drawing/2014/main" id="{C6ACA87B-88E3-A44D-5893-A4A242412241}"/>
                </a:ext>
              </a:extLst>
            </p:cNvPr>
            <p:cNvSpPr/>
            <p:nvPr/>
          </p:nvSpPr>
          <p:spPr>
            <a:xfrm>
              <a:off x="4973978" y="2189534"/>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Fluctuating NAV</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Added Interest Rate Risk/Duration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Designed to outperform over time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Highest S&amp;P rating is “</a:t>
              </a:r>
              <a:r>
                <a:rPr kumimoji="0" lang="en-US" sz="1600" b="0"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AAAf</a:t>
              </a: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/S1”</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Intermediate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WAM for bond fund &gt; 90 days</a:t>
              </a:r>
            </a:p>
          </p:txBody>
        </p:sp>
        <p:sp>
          <p:nvSpPr>
            <p:cNvPr id="9" name="Rectangle 8">
              <a:extLst>
                <a:ext uri="{FF2B5EF4-FFF2-40B4-BE49-F238E27FC236}">
                  <a16:creationId xmlns:a16="http://schemas.microsoft.com/office/drawing/2014/main" id="{FE9BFA1F-3D39-318E-B874-DF268FBE1F42}"/>
                </a:ext>
              </a:extLst>
            </p:cNvPr>
            <p:cNvSpPr/>
            <p:nvPr/>
          </p:nvSpPr>
          <p:spPr>
            <a:xfrm>
              <a:off x="2165993" y="1536392"/>
              <a:ext cx="2244045" cy="959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Stable NAV</a:t>
              </a:r>
            </a:p>
          </p:txBody>
        </p:sp>
        <p:sp>
          <p:nvSpPr>
            <p:cNvPr id="11" name="Rectangle 10">
              <a:extLst>
                <a:ext uri="{FF2B5EF4-FFF2-40B4-BE49-F238E27FC236}">
                  <a16:creationId xmlns:a16="http://schemas.microsoft.com/office/drawing/2014/main" id="{B792352A-4E88-CA7A-39F7-424800DC5D2A}"/>
                </a:ext>
              </a:extLst>
            </p:cNvPr>
            <p:cNvSpPr/>
            <p:nvPr/>
          </p:nvSpPr>
          <p:spPr>
            <a:xfrm>
              <a:off x="4973978" y="1536392"/>
              <a:ext cx="2244045" cy="959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Variable NAV</a:t>
              </a:r>
            </a:p>
          </p:txBody>
        </p:sp>
      </p:grpSp>
      <p:sp>
        <p:nvSpPr>
          <p:cNvPr id="12" name="TextBox 11">
            <a:extLst>
              <a:ext uri="{FF2B5EF4-FFF2-40B4-BE49-F238E27FC236}">
                <a16:creationId xmlns:a16="http://schemas.microsoft.com/office/drawing/2014/main" id="{255422D1-8F18-DBD7-9655-ED4EB87FD12D}"/>
              </a:ext>
            </a:extLst>
          </p:cNvPr>
          <p:cNvSpPr txBox="1"/>
          <p:nvPr/>
        </p:nvSpPr>
        <p:spPr>
          <a:xfrm>
            <a:off x="3282416" y="930786"/>
            <a:ext cx="5609228" cy="4001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Local Government Investment Pools (LGIPs)</a:t>
            </a:r>
          </a:p>
        </p:txBody>
      </p:sp>
      <p:sp>
        <p:nvSpPr>
          <p:cNvPr id="2" name="Title 1">
            <a:extLst>
              <a:ext uri="{FF2B5EF4-FFF2-40B4-BE49-F238E27FC236}">
                <a16:creationId xmlns:a16="http://schemas.microsoft.com/office/drawing/2014/main" id="{AC415B15-8744-BD56-5FFD-0C958D5971D3}"/>
              </a:ext>
            </a:extLst>
          </p:cNvPr>
          <p:cNvSpPr>
            <a:spLocks noGrp="1"/>
          </p:cNvSpPr>
          <p:nvPr>
            <p:ph type="title"/>
          </p:nvPr>
        </p:nvSpPr>
        <p:spPr/>
        <p:txBody>
          <a:bodyPr/>
          <a:lstStyle/>
          <a:p>
            <a:r>
              <a:rPr lang="en-US"/>
              <a:t>INVESTMENT TYPES</a:t>
            </a:r>
          </a:p>
        </p:txBody>
      </p:sp>
      <p:sp>
        <p:nvSpPr>
          <p:cNvPr id="4" name="Slide Number Placeholder 3">
            <a:extLst>
              <a:ext uri="{FF2B5EF4-FFF2-40B4-BE49-F238E27FC236}">
                <a16:creationId xmlns:a16="http://schemas.microsoft.com/office/drawing/2014/main" id="{8EF6E51A-60A4-3E46-A39E-F49BA1C8AB30}"/>
              </a:ext>
            </a:extLst>
          </p:cNvPr>
          <p:cNvSpPr>
            <a:spLocks noGrp="1"/>
          </p:cNvSpPr>
          <p:nvPr>
            <p:ph type="sldNum" sz="quarter" idx="4"/>
          </p:nvPr>
        </p:nvSpPr>
        <p:spPr/>
        <p:txBody>
          <a:bodyPr/>
          <a:lstStyle/>
          <a:p>
            <a:fld id="{5FE82902-ECBF-483F-8390-43E8C5ADA234}" type="slidenum">
              <a:rPr lang="en-US" smtClean="0"/>
              <a:pPr/>
              <a:t>28</a:t>
            </a:fld>
            <a:endParaRPr lang="en-US"/>
          </a:p>
        </p:txBody>
      </p:sp>
      <p:sp>
        <p:nvSpPr>
          <p:cNvPr id="3" name="TextBox 2">
            <a:extLst>
              <a:ext uri="{FF2B5EF4-FFF2-40B4-BE49-F238E27FC236}">
                <a16:creationId xmlns:a16="http://schemas.microsoft.com/office/drawing/2014/main" id="{7136D6F6-D02F-AF7F-276A-BDC3A930C937}"/>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736784586"/>
      </p:ext>
    </p:extLst>
  </p:cSld>
  <p:clrMapOvr>
    <a:masterClrMapping/>
  </p:clrMapOvr>
  <p:extLst>
    <p:ext uri="{6950BFC3-D8DA-4A85-94F7-54DA5524770B}">
      <p188:commentRel xmlns:p188="http://schemas.microsoft.com/office/powerpoint/2018/8/main" r:id="rId5"/>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3457-09F8-CE7C-46CD-EA02597A71B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6FBAAE2-58CD-02D4-4764-86F29F4C4E29}"/>
              </a:ext>
            </a:extLst>
          </p:cNvPr>
          <p:cNvGrpSpPr/>
          <p:nvPr/>
        </p:nvGrpSpPr>
        <p:grpSpPr>
          <a:xfrm>
            <a:off x="2165993" y="1403274"/>
            <a:ext cx="7968607" cy="4051453"/>
            <a:chOff x="2165993" y="983942"/>
            <a:chExt cx="7968607" cy="4051453"/>
          </a:xfrm>
          <a:effectLst>
            <a:outerShdw blurRad="50800" dist="38100" dir="2700000" algn="tl" rotWithShape="0">
              <a:prstClr val="black">
                <a:alpha val="40000"/>
              </a:prstClr>
            </a:outerShdw>
          </a:effectLst>
        </p:grpSpPr>
        <p:sp>
          <p:nvSpPr>
            <p:cNvPr id="6" name="Rectangle 5">
              <a:extLst>
                <a:ext uri="{FF2B5EF4-FFF2-40B4-BE49-F238E27FC236}">
                  <a16:creationId xmlns:a16="http://schemas.microsoft.com/office/drawing/2014/main" id="{817D3B99-DD3A-7F42-8622-FE8AFD3FB554}"/>
                </a:ext>
              </a:extLst>
            </p:cNvPr>
            <p:cNvSpPr/>
            <p:nvPr/>
          </p:nvSpPr>
          <p:spPr>
            <a:xfrm>
              <a:off x="2165993" y="1943100"/>
              <a:ext cx="7968607" cy="309229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Various styles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Prime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Government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Muni</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Market rate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Safety-focused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Easy to use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Not a bank deposit; not FDIC insured</a:t>
              </a:r>
            </a:p>
          </p:txBody>
        </p:sp>
        <p:sp>
          <p:nvSpPr>
            <p:cNvPr id="7" name="Rectangle 6">
              <a:extLst>
                <a:ext uri="{FF2B5EF4-FFF2-40B4-BE49-F238E27FC236}">
                  <a16:creationId xmlns:a16="http://schemas.microsoft.com/office/drawing/2014/main" id="{921B9397-C40B-4987-9377-30C9F27605B7}"/>
                </a:ext>
              </a:extLst>
            </p:cNvPr>
            <p:cNvSpPr/>
            <p:nvPr/>
          </p:nvSpPr>
          <p:spPr>
            <a:xfrm>
              <a:off x="2165993" y="983942"/>
              <a:ext cx="7968607" cy="95915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SEC Registered Money Market Funds (2A-7s)</a:t>
              </a:r>
            </a:p>
          </p:txBody>
        </p:sp>
      </p:grpSp>
      <p:sp>
        <p:nvSpPr>
          <p:cNvPr id="8" name="Title 7">
            <a:extLst>
              <a:ext uri="{FF2B5EF4-FFF2-40B4-BE49-F238E27FC236}">
                <a16:creationId xmlns:a16="http://schemas.microsoft.com/office/drawing/2014/main" id="{7E0A1005-00C2-8FF1-D947-012AC8ECE4F9}"/>
              </a:ext>
            </a:extLst>
          </p:cNvPr>
          <p:cNvSpPr>
            <a:spLocks noGrp="1"/>
          </p:cNvSpPr>
          <p:nvPr>
            <p:ph type="title"/>
          </p:nvPr>
        </p:nvSpPr>
        <p:spPr/>
        <p:txBody>
          <a:bodyPr/>
          <a:lstStyle/>
          <a:p>
            <a:r>
              <a:rPr lang="en-US"/>
              <a:t>INVESTMENT TYPES</a:t>
            </a:r>
          </a:p>
        </p:txBody>
      </p:sp>
      <p:sp>
        <p:nvSpPr>
          <p:cNvPr id="4" name="Slide Number Placeholder 3">
            <a:extLst>
              <a:ext uri="{FF2B5EF4-FFF2-40B4-BE49-F238E27FC236}">
                <a16:creationId xmlns:a16="http://schemas.microsoft.com/office/drawing/2014/main" id="{6F2976B2-B23B-6DC4-F840-B32624610A07}"/>
              </a:ext>
            </a:extLst>
          </p:cNvPr>
          <p:cNvSpPr>
            <a:spLocks noGrp="1"/>
          </p:cNvSpPr>
          <p:nvPr>
            <p:ph type="sldNum" sz="quarter" idx="4"/>
          </p:nvPr>
        </p:nvSpPr>
        <p:spPr/>
        <p:txBody>
          <a:bodyPr/>
          <a:lstStyle/>
          <a:p>
            <a:fld id="{5FE82902-ECBF-483F-8390-43E8C5ADA234}" type="slidenum">
              <a:rPr lang="en-US" smtClean="0"/>
              <a:pPr/>
              <a:t>29</a:t>
            </a:fld>
            <a:endParaRPr lang="en-US"/>
          </a:p>
        </p:txBody>
      </p:sp>
      <p:sp>
        <p:nvSpPr>
          <p:cNvPr id="3" name="TextBox 2">
            <a:extLst>
              <a:ext uri="{FF2B5EF4-FFF2-40B4-BE49-F238E27FC236}">
                <a16:creationId xmlns:a16="http://schemas.microsoft.com/office/drawing/2014/main" id="{E9A583D0-9DBA-603F-ED34-3302B75157F5}"/>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4357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F47F6-8256-9591-28AB-030766AA58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C70FB8-1607-E49A-0A66-A041EF926D4A}"/>
              </a:ext>
            </a:extLst>
          </p:cNvPr>
          <p:cNvSpPr>
            <a:spLocks noGrp="1"/>
          </p:cNvSpPr>
          <p:nvPr>
            <p:ph type="title"/>
          </p:nvPr>
        </p:nvSpPr>
        <p:spPr/>
        <p:txBody>
          <a:bodyPr/>
          <a:lstStyle/>
          <a:p>
            <a:r>
              <a:rPr lang="en-US"/>
              <a:t>disclaimer</a:t>
            </a:r>
          </a:p>
        </p:txBody>
      </p:sp>
      <p:sp>
        <p:nvSpPr>
          <p:cNvPr id="2" name="Content Placeholder 1">
            <a:extLst>
              <a:ext uri="{FF2B5EF4-FFF2-40B4-BE49-F238E27FC236}">
                <a16:creationId xmlns:a16="http://schemas.microsoft.com/office/drawing/2014/main" id="{D54CD1CE-A742-50A9-7627-B56E3269AEF9}"/>
              </a:ext>
            </a:extLst>
          </p:cNvPr>
          <p:cNvSpPr txBox="1">
            <a:spLocks noGrp="1"/>
          </p:cNvSpPr>
          <p:nvPr>
            <p:ph idx="1"/>
            <p:custDataLst>
              <p:tags r:id="rId2"/>
            </p:custDataLst>
          </p:nvPr>
        </p:nvSpPr>
        <p:spPr>
          <a:xfrm>
            <a:off x="775360" y="805920"/>
            <a:ext cx="11106150" cy="5841856"/>
          </a:xfrm>
          <a:prstGeom prst="rect">
            <a:avLst/>
          </a:prstGeom>
          <a:noFill/>
        </p:spPr>
        <p:txBody>
          <a:bodyPr vert="horz" wrap="square" rtlCol="0">
            <a:spAutoFit/>
          </a:bodyPr>
          <a:lstStyle/>
          <a:p>
            <a:pPr marL="0" marR="0" indent="0">
              <a:buNone/>
            </a:pPr>
            <a:r>
              <a:rPr lang="en-US" sz="1400">
                <a:effectLst/>
                <a:latin typeface="Arial" panose="020B0604020202020204" pitchFamily="34" charset="0"/>
                <a:ea typeface="Aptos"/>
                <a:cs typeface="Arial" panose="020B0604020202020204" pitchFamily="34" charset="0"/>
              </a:rPr>
              <a:t>Data unaudited. The information contained herein has been obtained from sources that we believe to be reliable, but its accuracy and completeness are not guaranteed. The materials in the attached are opinions of PTMA Financial Solutions (“PTMA”) or their affiliates, and should not be construed as investment advice. The presentation is not a recommendation to buy, sell, implement, or change any securities or investment strategy, function, or process. Any financial and/or investment decision should be made only after considerable research, consideration, and involvement with an experienced professional engaged for the specific purpose. All comments and discussion presented are purely based on opinion and assumptions, not fact. These assumptions may or may not be correct based on foreseen and unforeseen events. All calculations and results presented and are for discussion purposes only and should not be used for making and calculations and/or decisions. </a:t>
            </a:r>
          </a:p>
          <a:p>
            <a:pPr marL="0" marR="0" indent="0">
              <a:buNone/>
            </a:pPr>
            <a:r>
              <a:rPr lang="en-US" sz="1400">
                <a:effectLst/>
                <a:latin typeface="Arial" panose="020B0604020202020204" pitchFamily="34" charset="0"/>
                <a:ea typeface="Aptos"/>
                <a:cs typeface="Arial" panose="020B0604020202020204" pitchFamily="34" charset="0"/>
              </a:rPr>
              <a:t> Many factors affect performance including changes in market conditions and interest rates and in response to other economic, political, or financial developments. Performance comparisons will be affected by changes in interest rates. Investing involves risk including the possible loss of principal. No assurance can be given that the performance objectives of a given strategy will be achieved. PTMA is not a bank. An investment in PTMA is not insured or guaranteed by the Federal Deposit Insurance Corporation or any other government agency. Although the PTMA stable NAV fund(s) seek to preserve the value of your investment at $1.00 per share, this is not guaranteed. Please review the applicable Information Statement(s) before investing. Past performance is not an indication of future performance. Any financial and/or investment decision may incur losses.</a:t>
            </a:r>
          </a:p>
          <a:p>
            <a:pPr marL="0" marR="0" indent="0">
              <a:buNone/>
            </a:pPr>
            <a:r>
              <a:rPr lang="en-US" sz="1400">
                <a:effectLst/>
                <a:latin typeface="Arial" panose="020B0604020202020204" pitchFamily="34" charset="0"/>
                <a:ea typeface="Aptos"/>
                <a:cs typeface="Arial" panose="020B0604020202020204" pitchFamily="34" charset="0"/>
              </a:rPr>
              <a:t>The investment advisor providing these services is Public Trust Advisors, LLC, an investment adviser registered with the U.S. Securities and Exchange Commission (SEC) under the Investment Advisers Act of 1940. PMA Securities, LLC, an affiliate of Public Trust Advisors, is a broker-dealer and municipal advisor registered with the SEC and MSRB and is a member of FINRA and SIPC and provides marketing, and securities and other institutional brokerage services.​ Registration with the SEC does not imply a certain level of skill or training. Public Trust is required to maintain a written disclosure brochure of our background and business experience. If you would like to receive a copy of our current disclosure brochure, Privacy Policy, or Code of Ethics, please contact us. </a:t>
            </a:r>
          </a:p>
          <a:p>
            <a:pPr marL="0" marR="0" indent="0">
              <a:buNone/>
            </a:pPr>
            <a:r>
              <a:rPr lang="en-US" sz="1400">
                <a:effectLst/>
                <a:latin typeface="Arial" panose="020B0604020202020204" pitchFamily="34" charset="0"/>
                <a:ea typeface="Aptos"/>
                <a:cs typeface="Arial" panose="020B0604020202020204" pitchFamily="34" charset="0"/>
              </a:rPr>
              <a:t> There is no guarantee that investment strategies will achieve the desired results under all market conditions, and each investor should evaluate its ability to invest long-term, especially during periods of a market downturn. This information may contain statements, estimates, or projections that constitute “forward-looking statements” as defined under U.S. federal and other jurisdictions’ securities laws. Any such forward looking statements are inherently speculative and are based on currently available information, operating plans, and projections about future events and trends. As such, they are subject to numerous risks and uncertainties.</a:t>
            </a:r>
          </a:p>
          <a:p>
            <a:pPr marL="0" marR="0" indent="0">
              <a:buNone/>
            </a:pPr>
            <a:endParaRPr lang="en-US" sz="1400">
              <a:effectLst/>
              <a:latin typeface="Arial" panose="020B0604020202020204" pitchFamily="34" charset="0"/>
              <a:ea typeface="Aptos"/>
              <a:cs typeface="Arial" panose="020B0604020202020204" pitchFamily="34" charset="0"/>
            </a:endParaRPr>
          </a:p>
        </p:txBody>
      </p:sp>
      <p:sp>
        <p:nvSpPr>
          <p:cNvPr id="4" name="Slide Number Placeholder 3">
            <a:extLst>
              <a:ext uri="{FF2B5EF4-FFF2-40B4-BE49-F238E27FC236}">
                <a16:creationId xmlns:a16="http://schemas.microsoft.com/office/drawing/2014/main" id="{995F28ED-CAD6-5D8F-45DA-F27B6FC33BD5}"/>
              </a:ext>
            </a:extLst>
          </p:cNvPr>
          <p:cNvSpPr>
            <a:spLocks noGrp="1"/>
          </p:cNvSpPr>
          <p:nvPr>
            <p:ph type="sldNum" sz="quarter" idx="4"/>
          </p:nvPr>
        </p:nvSpPr>
        <p:spPr/>
        <p:txBody>
          <a:bodyPr/>
          <a:lstStyle/>
          <a:p>
            <a:fld id="{5FE82902-ECBF-483F-8390-43E8C5ADA234}" type="slidenum">
              <a:rPr lang="en-US" smtClean="0"/>
              <a:pPr/>
              <a:t>3</a:t>
            </a:fld>
            <a:endParaRPr lang="en-US"/>
          </a:p>
        </p:txBody>
      </p:sp>
    </p:spTree>
    <p:custDataLst>
      <p:tags r:id="rId1"/>
    </p:custDataLst>
    <p:extLst>
      <p:ext uri="{BB962C8B-B14F-4D97-AF65-F5344CB8AC3E}">
        <p14:creationId xmlns:p14="http://schemas.microsoft.com/office/powerpoint/2010/main" val="68273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95F5F-5101-0AC7-B274-0974297C5CAA}"/>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BF86E92-2A6A-75AF-B841-C255C4994D11}"/>
              </a:ext>
            </a:extLst>
          </p:cNvPr>
          <p:cNvGrpSpPr/>
          <p:nvPr/>
        </p:nvGrpSpPr>
        <p:grpSpPr>
          <a:xfrm>
            <a:off x="2165993" y="1403274"/>
            <a:ext cx="7968607" cy="4051453"/>
            <a:chOff x="2165993" y="983942"/>
            <a:chExt cx="7968607" cy="4051453"/>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8A547D80-AAA2-30E6-F537-ECE98C4E7964}"/>
                </a:ext>
              </a:extLst>
            </p:cNvPr>
            <p:cNvSpPr/>
            <p:nvPr/>
          </p:nvSpPr>
          <p:spPr>
            <a:xfrm>
              <a:off x="2165993" y="1943100"/>
              <a:ext cx="7968607" cy="309229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Obligation of a state, county, city, village, school district, or other special purpose district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General obligation</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Backed by the full faith &amp; credit of the issuing entity – and its taxing power</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Revenue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Financed by a specific revenue source (i.e. tolls on a highway)</a:t>
              </a:r>
            </a:p>
          </p:txBody>
        </p:sp>
        <p:sp>
          <p:nvSpPr>
            <p:cNvPr id="9" name="Rectangle 8">
              <a:extLst>
                <a:ext uri="{FF2B5EF4-FFF2-40B4-BE49-F238E27FC236}">
                  <a16:creationId xmlns:a16="http://schemas.microsoft.com/office/drawing/2014/main" id="{4F6B2347-FBEE-FB74-B4C9-0CA0D7D97FBD}"/>
                </a:ext>
              </a:extLst>
            </p:cNvPr>
            <p:cNvSpPr/>
            <p:nvPr/>
          </p:nvSpPr>
          <p:spPr>
            <a:xfrm>
              <a:off x="2165993" y="983942"/>
              <a:ext cx="7968607" cy="959158"/>
            </a:xfrm>
            <a:prstGeom prst="rect">
              <a:avLst/>
            </a:prstGeom>
            <a:solidFill>
              <a:srgbClr val="3F81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Municipal Securities</a:t>
              </a:r>
            </a:p>
          </p:txBody>
        </p:sp>
      </p:grpSp>
      <p:sp>
        <p:nvSpPr>
          <p:cNvPr id="2" name="Title 1">
            <a:extLst>
              <a:ext uri="{FF2B5EF4-FFF2-40B4-BE49-F238E27FC236}">
                <a16:creationId xmlns:a16="http://schemas.microsoft.com/office/drawing/2014/main" id="{722F087C-09BD-0266-CDB4-9F30098A0635}"/>
              </a:ext>
            </a:extLst>
          </p:cNvPr>
          <p:cNvSpPr>
            <a:spLocks noGrp="1"/>
          </p:cNvSpPr>
          <p:nvPr>
            <p:ph type="title"/>
          </p:nvPr>
        </p:nvSpPr>
        <p:spPr/>
        <p:txBody>
          <a:bodyPr/>
          <a:lstStyle/>
          <a:p>
            <a:r>
              <a:rPr lang="en-US"/>
              <a:t>INVESTMENT TYPES</a:t>
            </a:r>
          </a:p>
        </p:txBody>
      </p:sp>
      <p:sp>
        <p:nvSpPr>
          <p:cNvPr id="4" name="Slide Number Placeholder 3">
            <a:extLst>
              <a:ext uri="{FF2B5EF4-FFF2-40B4-BE49-F238E27FC236}">
                <a16:creationId xmlns:a16="http://schemas.microsoft.com/office/drawing/2014/main" id="{C0839587-A8B7-FBE3-F03F-8D205BCC4AC5}"/>
              </a:ext>
            </a:extLst>
          </p:cNvPr>
          <p:cNvSpPr>
            <a:spLocks noGrp="1"/>
          </p:cNvSpPr>
          <p:nvPr>
            <p:ph type="sldNum" sz="quarter" idx="4"/>
          </p:nvPr>
        </p:nvSpPr>
        <p:spPr/>
        <p:txBody>
          <a:bodyPr/>
          <a:lstStyle/>
          <a:p>
            <a:fld id="{5FE82902-ECBF-483F-8390-43E8C5ADA234}" type="slidenum">
              <a:rPr lang="en-US" smtClean="0"/>
              <a:pPr/>
              <a:t>30</a:t>
            </a:fld>
            <a:endParaRPr lang="en-US"/>
          </a:p>
        </p:txBody>
      </p:sp>
      <p:sp>
        <p:nvSpPr>
          <p:cNvPr id="3" name="TextBox 2">
            <a:extLst>
              <a:ext uri="{FF2B5EF4-FFF2-40B4-BE49-F238E27FC236}">
                <a16:creationId xmlns:a16="http://schemas.microsoft.com/office/drawing/2014/main" id="{CC9DBE37-8375-F823-FD4B-689DE4A90E36}"/>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825217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EDAD5-1243-881A-D5AC-6FFDF7F70880}"/>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4E29BF21-FBAF-0889-FFC4-359E86C94953}"/>
              </a:ext>
            </a:extLst>
          </p:cNvPr>
          <p:cNvGrpSpPr/>
          <p:nvPr/>
        </p:nvGrpSpPr>
        <p:grpSpPr>
          <a:xfrm>
            <a:off x="3163375" y="1536392"/>
            <a:ext cx="5865251" cy="4073833"/>
            <a:chOff x="2165993" y="1536392"/>
            <a:chExt cx="5052030" cy="3785217"/>
          </a:xfrm>
          <a:effectLst>
            <a:outerShdw blurRad="50800" dist="38100" dir="2700000" algn="tl" rotWithShape="0">
              <a:prstClr val="black">
                <a:alpha val="40000"/>
              </a:prstClr>
            </a:outerShdw>
          </a:effectLst>
        </p:grpSpPr>
        <p:sp>
          <p:nvSpPr>
            <p:cNvPr id="8" name="Rectangle 7">
              <a:extLst>
                <a:ext uri="{FF2B5EF4-FFF2-40B4-BE49-F238E27FC236}">
                  <a16:creationId xmlns:a16="http://schemas.microsoft.com/office/drawing/2014/main" id="{F08BAF31-D285-4A87-4BC6-360FC2FDD649}"/>
                </a:ext>
              </a:extLst>
            </p:cNvPr>
            <p:cNvSpPr/>
            <p:nvPr/>
          </p:nvSpPr>
          <p:spPr>
            <a:xfrm>
              <a:off x="2165993" y="2189534"/>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Short-term unsecured promissory note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Default risk present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Industrial and financial firms are issuers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Typical higher returns, with slightly higher risk</a:t>
              </a:r>
            </a:p>
          </p:txBody>
        </p:sp>
        <p:sp>
          <p:nvSpPr>
            <p:cNvPr id="9" name="Rectangle 8">
              <a:extLst>
                <a:ext uri="{FF2B5EF4-FFF2-40B4-BE49-F238E27FC236}">
                  <a16:creationId xmlns:a16="http://schemas.microsoft.com/office/drawing/2014/main" id="{21B48954-D9F6-187B-4DFA-983E10B84521}"/>
                </a:ext>
              </a:extLst>
            </p:cNvPr>
            <p:cNvSpPr/>
            <p:nvPr/>
          </p:nvSpPr>
          <p:spPr>
            <a:xfrm>
              <a:off x="4973978" y="2189534"/>
              <a:ext cx="2244045" cy="31320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Similar to CP, but with maturities &gt; 1 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Higher returns compared to government securities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Generally higher credit risk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Greatly varied risk and return</a:t>
              </a:r>
            </a:p>
          </p:txBody>
        </p:sp>
        <p:sp>
          <p:nvSpPr>
            <p:cNvPr id="10" name="Rectangle 9">
              <a:extLst>
                <a:ext uri="{FF2B5EF4-FFF2-40B4-BE49-F238E27FC236}">
                  <a16:creationId xmlns:a16="http://schemas.microsoft.com/office/drawing/2014/main" id="{F89CF77F-46BA-8517-5389-053BA399A428}"/>
                </a:ext>
              </a:extLst>
            </p:cNvPr>
            <p:cNvSpPr/>
            <p:nvPr/>
          </p:nvSpPr>
          <p:spPr>
            <a:xfrm>
              <a:off x="2165993" y="1536392"/>
              <a:ext cx="2244045" cy="959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Commercial Paper</a:t>
              </a:r>
            </a:p>
          </p:txBody>
        </p:sp>
        <p:sp>
          <p:nvSpPr>
            <p:cNvPr id="11" name="Rectangle 10">
              <a:extLst>
                <a:ext uri="{FF2B5EF4-FFF2-40B4-BE49-F238E27FC236}">
                  <a16:creationId xmlns:a16="http://schemas.microsoft.com/office/drawing/2014/main" id="{F8EEEFB3-2C16-0A09-E996-DE2466F4FE1D}"/>
                </a:ext>
              </a:extLst>
            </p:cNvPr>
            <p:cNvSpPr/>
            <p:nvPr/>
          </p:nvSpPr>
          <p:spPr>
            <a:xfrm>
              <a:off x="4973978" y="1536392"/>
              <a:ext cx="2244045" cy="9591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Corporate Bonds/Notes</a:t>
              </a:r>
            </a:p>
          </p:txBody>
        </p:sp>
      </p:grpSp>
      <p:sp>
        <p:nvSpPr>
          <p:cNvPr id="2" name="Title 1">
            <a:extLst>
              <a:ext uri="{FF2B5EF4-FFF2-40B4-BE49-F238E27FC236}">
                <a16:creationId xmlns:a16="http://schemas.microsoft.com/office/drawing/2014/main" id="{7F8455FC-8F15-0DBA-5DF6-D8C371D06F06}"/>
              </a:ext>
            </a:extLst>
          </p:cNvPr>
          <p:cNvSpPr>
            <a:spLocks noGrp="1"/>
          </p:cNvSpPr>
          <p:nvPr>
            <p:ph type="title"/>
          </p:nvPr>
        </p:nvSpPr>
        <p:spPr/>
        <p:txBody>
          <a:bodyPr/>
          <a:lstStyle/>
          <a:p>
            <a:r>
              <a:rPr lang="en-US"/>
              <a:t>INVESTMENT TYPES</a:t>
            </a:r>
          </a:p>
        </p:txBody>
      </p:sp>
      <p:sp>
        <p:nvSpPr>
          <p:cNvPr id="4" name="Slide Number Placeholder 3">
            <a:extLst>
              <a:ext uri="{FF2B5EF4-FFF2-40B4-BE49-F238E27FC236}">
                <a16:creationId xmlns:a16="http://schemas.microsoft.com/office/drawing/2014/main" id="{9D0627B0-C4E2-A18A-6EFB-194F01D05F0B}"/>
              </a:ext>
            </a:extLst>
          </p:cNvPr>
          <p:cNvSpPr>
            <a:spLocks noGrp="1"/>
          </p:cNvSpPr>
          <p:nvPr>
            <p:ph type="sldNum" sz="quarter" idx="4"/>
          </p:nvPr>
        </p:nvSpPr>
        <p:spPr/>
        <p:txBody>
          <a:bodyPr/>
          <a:lstStyle/>
          <a:p>
            <a:fld id="{5FE82902-ECBF-483F-8390-43E8C5ADA234}" type="slidenum">
              <a:rPr lang="en-US" smtClean="0"/>
              <a:pPr/>
              <a:t>31</a:t>
            </a:fld>
            <a:endParaRPr lang="en-US"/>
          </a:p>
        </p:txBody>
      </p:sp>
      <p:sp>
        <p:nvSpPr>
          <p:cNvPr id="3" name="TextBox 2">
            <a:extLst>
              <a:ext uri="{FF2B5EF4-FFF2-40B4-BE49-F238E27FC236}">
                <a16:creationId xmlns:a16="http://schemas.microsoft.com/office/drawing/2014/main" id="{5454A7E6-B293-DD77-8C20-A42EBA5A1F5E}"/>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494056530"/>
      </p:ext>
    </p:extLst>
  </p:cSld>
  <p:clrMapOvr>
    <a:masterClrMapping/>
  </p:clrMapOvr>
  <p:extLst>
    <p:ext uri="{6950BFC3-D8DA-4A85-94F7-54DA5524770B}">
      <p188:commentRel xmlns:p188="http://schemas.microsoft.com/office/powerpoint/2018/8/main" r:id="rId5"/>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12F8D-A169-27CE-31B9-21E95E78B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32D0C-C7A1-FCB1-14FA-85C5FEAE0B89}"/>
              </a:ext>
            </a:extLst>
          </p:cNvPr>
          <p:cNvSpPr>
            <a:spLocks noGrp="1"/>
          </p:cNvSpPr>
          <p:nvPr>
            <p:ph type="title"/>
          </p:nvPr>
        </p:nvSpPr>
        <p:spPr/>
        <p:txBody>
          <a:bodyPr>
            <a:noAutofit/>
          </a:bodyPr>
          <a:lstStyle/>
          <a:p>
            <a:r>
              <a:rPr lang="en-US" sz="3600">
                <a:solidFill>
                  <a:schemeClr val="bg1"/>
                </a:solidFill>
              </a:rPr>
              <a:t>INVESTMENT RISKS</a:t>
            </a:r>
          </a:p>
        </p:txBody>
      </p:sp>
      <p:sp>
        <p:nvSpPr>
          <p:cNvPr id="3" name="TextBox 2">
            <a:extLst>
              <a:ext uri="{FF2B5EF4-FFF2-40B4-BE49-F238E27FC236}">
                <a16:creationId xmlns:a16="http://schemas.microsoft.com/office/drawing/2014/main" id="{FF63F0B3-7675-1C7B-517F-ACB2C8C8E988}"/>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7374821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EE62C-0F4A-55F4-791A-4F93864B8C17}"/>
            </a:ext>
          </a:extLst>
        </p:cNvPr>
        <p:cNvGrpSpPr/>
        <p:nvPr/>
      </p:nvGrpSpPr>
      <p:grpSpPr>
        <a:xfrm>
          <a:off x="0" y="0"/>
          <a:ext cx="0" cy="0"/>
          <a:chOff x="0" y="0"/>
          <a:chExt cx="0" cy="0"/>
        </a:xfrm>
      </p:grpSpPr>
      <p:grpSp>
        <p:nvGrpSpPr>
          <p:cNvPr id="50" name="Group 49">
            <a:extLst>
              <a:ext uri="{FF2B5EF4-FFF2-40B4-BE49-F238E27FC236}">
                <a16:creationId xmlns:a16="http://schemas.microsoft.com/office/drawing/2014/main" id="{BF6B53AB-B720-BF12-C8E9-2C922DC19656}"/>
              </a:ext>
            </a:extLst>
          </p:cNvPr>
          <p:cNvGrpSpPr/>
          <p:nvPr/>
        </p:nvGrpSpPr>
        <p:grpSpPr>
          <a:xfrm>
            <a:off x="1193074" y="1018002"/>
            <a:ext cx="9805852" cy="4821997"/>
            <a:chOff x="1193074" y="1305209"/>
            <a:chExt cx="9805852" cy="4821997"/>
          </a:xfrm>
        </p:grpSpPr>
        <p:cxnSp>
          <p:nvCxnSpPr>
            <p:cNvPr id="2" name="Straight Connector 1">
              <a:extLst>
                <a:ext uri="{FF2B5EF4-FFF2-40B4-BE49-F238E27FC236}">
                  <a16:creationId xmlns:a16="http://schemas.microsoft.com/office/drawing/2014/main" id="{66F1D34C-6818-8655-2AC1-C982689C9040}"/>
                </a:ext>
              </a:extLst>
            </p:cNvPr>
            <p:cNvCxnSpPr>
              <a:cxnSpLocks/>
            </p:cNvCxnSpPr>
            <p:nvPr/>
          </p:nvCxnSpPr>
          <p:spPr>
            <a:xfrm flipH="1">
              <a:off x="1193074"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6BC1FD0-DE66-11FE-3CF8-11026C4A49B4}"/>
                </a:ext>
              </a:extLst>
            </p:cNvPr>
            <p:cNvCxnSpPr>
              <a:cxnSpLocks/>
            </p:cNvCxnSpPr>
            <p:nvPr/>
          </p:nvCxnSpPr>
          <p:spPr>
            <a:xfrm flipH="1">
              <a:off x="6684916" y="1733550"/>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Rounded Rectangle 2">
              <a:extLst>
                <a:ext uri="{FF2B5EF4-FFF2-40B4-BE49-F238E27FC236}">
                  <a16:creationId xmlns:a16="http://schemas.microsoft.com/office/drawing/2014/main" id="{7F1B5792-9350-1C74-9EF5-F60C837614C7}"/>
                </a:ext>
              </a:extLst>
            </p:cNvPr>
            <p:cNvSpPr/>
            <p:nvPr/>
          </p:nvSpPr>
          <p:spPr>
            <a:xfrm>
              <a:off x="1193075"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Oval 7">
              <a:extLst>
                <a:ext uri="{FF2B5EF4-FFF2-40B4-BE49-F238E27FC236}">
                  <a16:creationId xmlns:a16="http://schemas.microsoft.com/office/drawing/2014/main" id="{C5BC5497-7171-D3CD-F036-7ACA800592CE}"/>
                </a:ext>
              </a:extLst>
            </p:cNvPr>
            <p:cNvSpPr/>
            <p:nvPr/>
          </p:nvSpPr>
          <p:spPr>
            <a:xfrm>
              <a:off x="1193075" y="232682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Rounded Rectangle 3">
              <a:extLst>
                <a:ext uri="{FF2B5EF4-FFF2-40B4-BE49-F238E27FC236}">
                  <a16:creationId xmlns:a16="http://schemas.microsoft.com/office/drawing/2014/main" id="{83662AD6-D3D4-7810-83BA-E795BD9DDF03}"/>
                </a:ext>
              </a:extLst>
            </p:cNvPr>
            <p:cNvSpPr/>
            <p:nvPr/>
          </p:nvSpPr>
          <p:spPr>
            <a:xfrm>
              <a:off x="1193075"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Oval 9">
              <a:extLst>
                <a:ext uri="{FF2B5EF4-FFF2-40B4-BE49-F238E27FC236}">
                  <a16:creationId xmlns:a16="http://schemas.microsoft.com/office/drawing/2014/main" id="{60BF06F0-2426-5AA0-FE6C-47A1656CE7DA}"/>
                </a:ext>
              </a:extLst>
            </p:cNvPr>
            <p:cNvSpPr/>
            <p:nvPr/>
          </p:nvSpPr>
          <p:spPr>
            <a:xfrm>
              <a:off x="1193075" y="313245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Rounded Rectangle 5">
              <a:extLst>
                <a:ext uri="{FF2B5EF4-FFF2-40B4-BE49-F238E27FC236}">
                  <a16:creationId xmlns:a16="http://schemas.microsoft.com/office/drawing/2014/main" id="{0A7E6602-FBFF-5AE9-DDD0-4216E778BF36}"/>
                </a:ext>
              </a:extLst>
            </p:cNvPr>
            <p:cNvSpPr/>
            <p:nvPr/>
          </p:nvSpPr>
          <p:spPr>
            <a:xfrm>
              <a:off x="1193075"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Oval 11">
              <a:extLst>
                <a:ext uri="{FF2B5EF4-FFF2-40B4-BE49-F238E27FC236}">
                  <a16:creationId xmlns:a16="http://schemas.microsoft.com/office/drawing/2014/main" id="{70A5ECA5-1648-281F-0641-19F2C037FC3B}"/>
                </a:ext>
              </a:extLst>
            </p:cNvPr>
            <p:cNvSpPr/>
            <p:nvPr/>
          </p:nvSpPr>
          <p:spPr>
            <a:xfrm>
              <a:off x="1193075" y="3935549"/>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3" name="Rounded Rectangle 7">
              <a:extLst>
                <a:ext uri="{FF2B5EF4-FFF2-40B4-BE49-F238E27FC236}">
                  <a16:creationId xmlns:a16="http://schemas.microsoft.com/office/drawing/2014/main" id="{D0EFA3E6-43C2-0B5D-9C23-028A59C837A8}"/>
                </a:ext>
              </a:extLst>
            </p:cNvPr>
            <p:cNvSpPr/>
            <p:nvPr/>
          </p:nvSpPr>
          <p:spPr>
            <a:xfrm>
              <a:off x="1193075"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4" name="Oval 13">
              <a:extLst>
                <a:ext uri="{FF2B5EF4-FFF2-40B4-BE49-F238E27FC236}">
                  <a16:creationId xmlns:a16="http://schemas.microsoft.com/office/drawing/2014/main" id="{0628C20C-1041-6677-0EB8-5F33A213EA9B}"/>
                </a:ext>
              </a:extLst>
            </p:cNvPr>
            <p:cNvSpPr/>
            <p:nvPr/>
          </p:nvSpPr>
          <p:spPr>
            <a:xfrm>
              <a:off x="1193075" y="473610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5" name="Rounded Rectangle 9">
              <a:extLst>
                <a:ext uri="{FF2B5EF4-FFF2-40B4-BE49-F238E27FC236}">
                  <a16:creationId xmlns:a16="http://schemas.microsoft.com/office/drawing/2014/main" id="{87F41156-D7DC-E1C0-F35F-CD3850EC3BA0}"/>
                </a:ext>
              </a:extLst>
            </p:cNvPr>
            <p:cNvSpPr/>
            <p:nvPr/>
          </p:nvSpPr>
          <p:spPr>
            <a:xfrm>
              <a:off x="1193075" y="5534116"/>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6" name="Oval 15">
              <a:extLst>
                <a:ext uri="{FF2B5EF4-FFF2-40B4-BE49-F238E27FC236}">
                  <a16:creationId xmlns:a16="http://schemas.microsoft.com/office/drawing/2014/main" id="{8840ACE3-E90A-6BCF-6F63-1DAA86C3C819}"/>
                </a:ext>
              </a:extLst>
            </p:cNvPr>
            <p:cNvSpPr/>
            <p:nvPr/>
          </p:nvSpPr>
          <p:spPr>
            <a:xfrm>
              <a:off x="1193075" y="5534116"/>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7" name="Rounded Rectangle 11">
              <a:extLst>
                <a:ext uri="{FF2B5EF4-FFF2-40B4-BE49-F238E27FC236}">
                  <a16:creationId xmlns:a16="http://schemas.microsoft.com/office/drawing/2014/main" id="{7B1ED583-D2F4-28F1-8A25-75A22B2BDB3D}"/>
                </a:ext>
              </a:extLst>
            </p:cNvPr>
            <p:cNvSpPr/>
            <p:nvPr/>
          </p:nvSpPr>
          <p:spPr>
            <a:xfrm>
              <a:off x="6684917" y="23268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8" name="Oval 17">
              <a:extLst>
                <a:ext uri="{FF2B5EF4-FFF2-40B4-BE49-F238E27FC236}">
                  <a16:creationId xmlns:a16="http://schemas.microsoft.com/office/drawing/2014/main" id="{A950AF05-0ECA-00B8-01E2-8F95F742DEB5}"/>
                </a:ext>
              </a:extLst>
            </p:cNvPr>
            <p:cNvSpPr/>
            <p:nvPr/>
          </p:nvSpPr>
          <p:spPr>
            <a:xfrm>
              <a:off x="6684917" y="232682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9" name="Rounded Rectangle 13">
              <a:extLst>
                <a:ext uri="{FF2B5EF4-FFF2-40B4-BE49-F238E27FC236}">
                  <a16:creationId xmlns:a16="http://schemas.microsoft.com/office/drawing/2014/main" id="{64B0E5BE-1EE6-1965-E338-C5697E073F22}"/>
                </a:ext>
              </a:extLst>
            </p:cNvPr>
            <p:cNvSpPr/>
            <p:nvPr/>
          </p:nvSpPr>
          <p:spPr>
            <a:xfrm>
              <a:off x="6684917" y="313245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0" name="Oval 19">
              <a:extLst>
                <a:ext uri="{FF2B5EF4-FFF2-40B4-BE49-F238E27FC236}">
                  <a16:creationId xmlns:a16="http://schemas.microsoft.com/office/drawing/2014/main" id="{92BC4A03-39C5-348C-E2C1-D02DC3810ADA}"/>
                </a:ext>
              </a:extLst>
            </p:cNvPr>
            <p:cNvSpPr/>
            <p:nvPr/>
          </p:nvSpPr>
          <p:spPr>
            <a:xfrm>
              <a:off x="6684917" y="313245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1" name="Rounded Rectangle 15">
              <a:extLst>
                <a:ext uri="{FF2B5EF4-FFF2-40B4-BE49-F238E27FC236}">
                  <a16:creationId xmlns:a16="http://schemas.microsoft.com/office/drawing/2014/main" id="{A8E387C5-5995-45F7-E40F-8E0907EC5489}"/>
                </a:ext>
              </a:extLst>
            </p:cNvPr>
            <p:cNvSpPr/>
            <p:nvPr/>
          </p:nvSpPr>
          <p:spPr>
            <a:xfrm>
              <a:off x="6684917" y="3935549"/>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2" name="Oval 21">
              <a:extLst>
                <a:ext uri="{FF2B5EF4-FFF2-40B4-BE49-F238E27FC236}">
                  <a16:creationId xmlns:a16="http://schemas.microsoft.com/office/drawing/2014/main" id="{DF532F00-34CB-6C41-E6DE-5CBE45DDE25F}"/>
                </a:ext>
              </a:extLst>
            </p:cNvPr>
            <p:cNvSpPr/>
            <p:nvPr/>
          </p:nvSpPr>
          <p:spPr>
            <a:xfrm>
              <a:off x="6684917" y="3935549"/>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3" name="Rounded Rectangle 17">
              <a:extLst>
                <a:ext uri="{FF2B5EF4-FFF2-40B4-BE49-F238E27FC236}">
                  <a16:creationId xmlns:a16="http://schemas.microsoft.com/office/drawing/2014/main" id="{C26187F2-5187-4433-FA9F-D8318ED93FFD}"/>
                </a:ext>
              </a:extLst>
            </p:cNvPr>
            <p:cNvSpPr/>
            <p:nvPr/>
          </p:nvSpPr>
          <p:spPr>
            <a:xfrm>
              <a:off x="6684917" y="473610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4" name="Oval 23">
              <a:extLst>
                <a:ext uri="{FF2B5EF4-FFF2-40B4-BE49-F238E27FC236}">
                  <a16:creationId xmlns:a16="http://schemas.microsoft.com/office/drawing/2014/main" id="{5D7239A3-1997-3DDA-2CFE-157E63938DBD}"/>
                </a:ext>
              </a:extLst>
            </p:cNvPr>
            <p:cNvSpPr/>
            <p:nvPr/>
          </p:nvSpPr>
          <p:spPr>
            <a:xfrm>
              <a:off x="6684917" y="473610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5" name="Chevron 21">
              <a:extLst>
                <a:ext uri="{FF2B5EF4-FFF2-40B4-BE49-F238E27FC236}">
                  <a16:creationId xmlns:a16="http://schemas.microsoft.com/office/drawing/2014/main" id="{77E24365-DA7B-FBA2-2E74-6315E43FFD63}"/>
                </a:ext>
              </a:extLst>
            </p:cNvPr>
            <p:cNvSpPr/>
            <p:nvPr/>
          </p:nvSpPr>
          <p:spPr>
            <a:xfrm>
              <a:off x="2048740" y="1494408"/>
              <a:ext cx="2602679"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6" name="Chevron 22">
              <a:extLst>
                <a:ext uri="{FF2B5EF4-FFF2-40B4-BE49-F238E27FC236}">
                  <a16:creationId xmlns:a16="http://schemas.microsoft.com/office/drawing/2014/main" id="{597C13F6-17EE-669D-C185-33D3366B948E}"/>
                </a:ext>
              </a:extLst>
            </p:cNvPr>
            <p:cNvSpPr/>
            <p:nvPr/>
          </p:nvSpPr>
          <p:spPr>
            <a:xfrm flipH="1">
              <a:off x="7541792" y="1494408"/>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7" name="Freeform 25">
              <a:extLst>
                <a:ext uri="{FF2B5EF4-FFF2-40B4-BE49-F238E27FC236}">
                  <a16:creationId xmlns:a16="http://schemas.microsoft.com/office/drawing/2014/main" id="{15DED411-FE9F-4D0D-3BBA-702B9CC40F0A}"/>
                </a:ext>
              </a:extLst>
            </p:cNvPr>
            <p:cNvSpPr/>
            <p:nvPr/>
          </p:nvSpPr>
          <p:spPr>
            <a:xfrm>
              <a:off x="5673040"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8" name="Freeform 26">
              <a:extLst>
                <a:ext uri="{FF2B5EF4-FFF2-40B4-BE49-F238E27FC236}">
                  <a16:creationId xmlns:a16="http://schemas.microsoft.com/office/drawing/2014/main" id="{441B5027-44E1-0452-BA47-7E6A798FE6B6}"/>
                </a:ext>
              </a:extLst>
            </p:cNvPr>
            <p:cNvSpPr/>
            <p:nvPr/>
          </p:nvSpPr>
          <p:spPr>
            <a:xfrm rot="10800000">
              <a:off x="6096001" y="1305209"/>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29" name="Straight Connector 28">
              <a:extLst>
                <a:ext uri="{FF2B5EF4-FFF2-40B4-BE49-F238E27FC236}">
                  <a16:creationId xmlns:a16="http://schemas.microsoft.com/office/drawing/2014/main" id="{3E36C301-78D2-A41C-42F9-0C7A157214FF}"/>
                </a:ext>
              </a:extLst>
            </p:cNvPr>
            <p:cNvCxnSpPr>
              <a:cxnSpLocks/>
            </p:cNvCxnSpPr>
            <p:nvPr/>
          </p:nvCxnSpPr>
          <p:spPr>
            <a:xfrm>
              <a:off x="6096000" y="2326822"/>
              <a:ext cx="0" cy="3797844"/>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0" name="Subtitle 2">
              <a:extLst>
                <a:ext uri="{FF2B5EF4-FFF2-40B4-BE49-F238E27FC236}">
                  <a16:creationId xmlns:a16="http://schemas.microsoft.com/office/drawing/2014/main" id="{77515F18-641B-C92B-3FF0-05FBFDFCDF69}"/>
                </a:ext>
              </a:extLst>
            </p:cNvPr>
            <p:cNvSpPr txBox="1">
              <a:spLocks/>
            </p:cNvSpPr>
            <p:nvPr/>
          </p:nvSpPr>
          <p:spPr>
            <a:xfrm>
              <a:off x="1897816" y="2494667"/>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Broad term that includes multiple factors</a:t>
              </a:r>
            </a:p>
          </p:txBody>
        </p:sp>
        <p:sp>
          <p:nvSpPr>
            <p:cNvPr id="31" name="Subtitle 2">
              <a:extLst>
                <a:ext uri="{FF2B5EF4-FFF2-40B4-BE49-F238E27FC236}">
                  <a16:creationId xmlns:a16="http://schemas.microsoft.com/office/drawing/2014/main" id="{BC19F5F4-19DE-24B8-2272-81DED49F9E96}"/>
                </a:ext>
              </a:extLst>
            </p:cNvPr>
            <p:cNvSpPr txBox="1">
              <a:spLocks/>
            </p:cNvSpPr>
            <p:nvPr/>
          </p:nvSpPr>
          <p:spPr>
            <a:xfrm>
              <a:off x="1897816" y="3297811"/>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Default Risk</a:t>
              </a:r>
            </a:p>
          </p:txBody>
        </p:sp>
        <p:sp>
          <p:nvSpPr>
            <p:cNvPr id="32" name="Subtitle 2">
              <a:extLst>
                <a:ext uri="{FF2B5EF4-FFF2-40B4-BE49-F238E27FC236}">
                  <a16:creationId xmlns:a16="http://schemas.microsoft.com/office/drawing/2014/main" id="{DAF234CF-52D8-5E1D-D7E8-E3E54A79B78C}"/>
                </a:ext>
              </a:extLst>
            </p:cNvPr>
            <p:cNvSpPr txBox="1">
              <a:spLocks/>
            </p:cNvSpPr>
            <p:nvPr/>
          </p:nvSpPr>
          <p:spPr>
            <a:xfrm>
              <a:off x="1897816" y="4094555"/>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Downgrades in credit ratings</a:t>
              </a:r>
            </a:p>
          </p:txBody>
        </p:sp>
        <p:sp>
          <p:nvSpPr>
            <p:cNvPr id="33" name="Subtitle 2">
              <a:extLst>
                <a:ext uri="{FF2B5EF4-FFF2-40B4-BE49-F238E27FC236}">
                  <a16:creationId xmlns:a16="http://schemas.microsoft.com/office/drawing/2014/main" id="{F3558FCB-2173-3BA9-CB70-E848AB968361}"/>
                </a:ext>
              </a:extLst>
            </p:cNvPr>
            <p:cNvSpPr txBox="1">
              <a:spLocks/>
            </p:cNvSpPr>
            <p:nvPr/>
          </p:nvSpPr>
          <p:spPr>
            <a:xfrm>
              <a:off x="1897816" y="4900188"/>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Shifts in economic conditions</a:t>
              </a:r>
            </a:p>
          </p:txBody>
        </p:sp>
        <p:sp>
          <p:nvSpPr>
            <p:cNvPr id="34" name="Subtitle 2">
              <a:extLst>
                <a:ext uri="{FF2B5EF4-FFF2-40B4-BE49-F238E27FC236}">
                  <a16:creationId xmlns:a16="http://schemas.microsoft.com/office/drawing/2014/main" id="{4B0FBF35-37D3-650B-0D7F-28EB5AB82C0E}"/>
                </a:ext>
              </a:extLst>
            </p:cNvPr>
            <p:cNvSpPr txBox="1">
              <a:spLocks/>
            </p:cNvSpPr>
            <p:nvPr/>
          </p:nvSpPr>
          <p:spPr>
            <a:xfrm>
              <a:off x="1897816" y="5698202"/>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Changes in an issuer’s financial position</a:t>
              </a:r>
            </a:p>
          </p:txBody>
        </p:sp>
        <p:sp>
          <p:nvSpPr>
            <p:cNvPr id="35" name="Subtitle 2">
              <a:extLst>
                <a:ext uri="{FF2B5EF4-FFF2-40B4-BE49-F238E27FC236}">
                  <a16:creationId xmlns:a16="http://schemas.microsoft.com/office/drawing/2014/main" id="{84C10D90-542D-8B3F-E195-F0B3BC070430}"/>
                </a:ext>
              </a:extLst>
            </p:cNvPr>
            <p:cNvSpPr txBox="1">
              <a:spLocks/>
            </p:cNvSpPr>
            <p:nvPr/>
          </p:nvSpPr>
          <p:spPr>
            <a:xfrm>
              <a:off x="7389658" y="2380373"/>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Risk of an issuer failing to make timely payments</a:t>
              </a:r>
            </a:p>
          </p:txBody>
        </p:sp>
        <p:sp>
          <p:nvSpPr>
            <p:cNvPr id="36" name="Subtitle 2">
              <a:extLst>
                <a:ext uri="{FF2B5EF4-FFF2-40B4-BE49-F238E27FC236}">
                  <a16:creationId xmlns:a16="http://schemas.microsoft.com/office/drawing/2014/main" id="{513C72A9-01D1-0DB8-2014-4B7A0A7FF2AA}"/>
                </a:ext>
              </a:extLst>
            </p:cNvPr>
            <p:cNvSpPr txBox="1">
              <a:spLocks/>
            </p:cNvSpPr>
            <p:nvPr/>
          </p:nvSpPr>
          <p:spPr>
            <a:xfrm>
              <a:off x="7389658" y="3297811"/>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Rare for investment grade securities</a:t>
              </a:r>
            </a:p>
          </p:txBody>
        </p:sp>
        <p:sp>
          <p:nvSpPr>
            <p:cNvPr id="37" name="Subtitle 2">
              <a:extLst>
                <a:ext uri="{FF2B5EF4-FFF2-40B4-BE49-F238E27FC236}">
                  <a16:creationId xmlns:a16="http://schemas.microsoft.com/office/drawing/2014/main" id="{7DE741BC-FF30-E9EE-AC4C-859FDD7C62D0}"/>
                </a:ext>
              </a:extLst>
            </p:cNvPr>
            <p:cNvSpPr txBox="1">
              <a:spLocks/>
            </p:cNvSpPr>
            <p:nvPr/>
          </p:nvSpPr>
          <p:spPr>
            <a:xfrm>
              <a:off x="7389658" y="3980261"/>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Security downgrade is more likely than a default</a:t>
              </a:r>
            </a:p>
          </p:txBody>
        </p:sp>
        <p:sp>
          <p:nvSpPr>
            <p:cNvPr id="38" name="Subtitle 2">
              <a:extLst>
                <a:ext uri="{FF2B5EF4-FFF2-40B4-BE49-F238E27FC236}">
                  <a16:creationId xmlns:a16="http://schemas.microsoft.com/office/drawing/2014/main" id="{C1D2CF70-2012-02E7-6738-373BC3D00F33}"/>
                </a:ext>
              </a:extLst>
            </p:cNvPr>
            <p:cNvSpPr txBox="1">
              <a:spLocks/>
            </p:cNvSpPr>
            <p:nvPr/>
          </p:nvSpPr>
          <p:spPr>
            <a:xfrm>
              <a:off x="7389658" y="4784772"/>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Monitor security credit quality and ratings continuously</a:t>
              </a:r>
            </a:p>
          </p:txBody>
        </p:sp>
        <p:sp>
          <p:nvSpPr>
            <p:cNvPr id="39" name="TextBox 38">
              <a:extLst>
                <a:ext uri="{FF2B5EF4-FFF2-40B4-BE49-F238E27FC236}">
                  <a16:creationId xmlns:a16="http://schemas.microsoft.com/office/drawing/2014/main" id="{6FB76F18-2F49-768A-C9B5-34335DFB6B2F}"/>
                </a:ext>
              </a:extLst>
            </p:cNvPr>
            <p:cNvSpPr txBox="1"/>
            <p:nvPr/>
          </p:nvSpPr>
          <p:spPr>
            <a:xfrm>
              <a:off x="2581280" y="1537744"/>
              <a:ext cx="1537600" cy="40011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Credit Risk</a:t>
              </a:r>
            </a:p>
          </p:txBody>
        </p:sp>
        <p:sp>
          <p:nvSpPr>
            <p:cNvPr id="40" name="TextBox 39">
              <a:extLst>
                <a:ext uri="{FF2B5EF4-FFF2-40B4-BE49-F238E27FC236}">
                  <a16:creationId xmlns:a16="http://schemas.microsoft.com/office/drawing/2014/main" id="{FED55A46-CC82-177A-86F1-65ECB5209E0A}"/>
                </a:ext>
              </a:extLst>
            </p:cNvPr>
            <p:cNvSpPr txBox="1"/>
            <p:nvPr/>
          </p:nvSpPr>
          <p:spPr>
            <a:xfrm>
              <a:off x="8009002" y="1537744"/>
              <a:ext cx="1665842" cy="400110"/>
            </a:xfrm>
            <a:prstGeom prst="rect">
              <a:avLst/>
            </a:prstGeom>
            <a:noFill/>
          </p:spPr>
          <p:txBody>
            <a:bodyPr wrap="non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Default Risk</a:t>
              </a:r>
            </a:p>
          </p:txBody>
        </p:sp>
        <p:pic>
          <p:nvPicPr>
            <p:cNvPr id="41" name="Graphic 40" descr="Checkmark with solid fill">
              <a:extLst>
                <a:ext uri="{FF2B5EF4-FFF2-40B4-BE49-F238E27FC236}">
                  <a16:creationId xmlns:a16="http://schemas.microsoft.com/office/drawing/2014/main" id="{2FDC4A55-1E31-24DA-B9E3-480AB37FDD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5174" y="2458921"/>
              <a:ext cx="326351" cy="326351"/>
            </a:xfrm>
            <a:prstGeom prst="rect">
              <a:avLst/>
            </a:prstGeom>
          </p:spPr>
        </p:pic>
        <p:pic>
          <p:nvPicPr>
            <p:cNvPr id="42" name="Graphic 41" descr="Checkmark with solid fill">
              <a:extLst>
                <a:ext uri="{FF2B5EF4-FFF2-40B4-BE49-F238E27FC236}">
                  <a16:creationId xmlns:a16="http://schemas.microsoft.com/office/drawing/2014/main" id="{0D702023-5A24-A964-DB55-54D1356375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7954" y="3264554"/>
              <a:ext cx="326351" cy="326351"/>
            </a:xfrm>
            <a:prstGeom prst="rect">
              <a:avLst/>
            </a:prstGeom>
          </p:spPr>
        </p:pic>
        <p:pic>
          <p:nvPicPr>
            <p:cNvPr id="43" name="Graphic 42" descr="Checkmark with solid fill">
              <a:extLst>
                <a:ext uri="{FF2B5EF4-FFF2-40B4-BE49-F238E27FC236}">
                  <a16:creationId xmlns:a16="http://schemas.microsoft.com/office/drawing/2014/main" id="{8E4A30B9-4304-D4EF-E96A-130947F666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4062568"/>
              <a:ext cx="326351" cy="326351"/>
            </a:xfrm>
            <a:prstGeom prst="rect">
              <a:avLst/>
            </a:prstGeom>
          </p:spPr>
        </p:pic>
        <p:pic>
          <p:nvPicPr>
            <p:cNvPr id="44" name="Graphic 43" descr="Checkmark with solid fill">
              <a:extLst>
                <a:ext uri="{FF2B5EF4-FFF2-40B4-BE49-F238E27FC236}">
                  <a16:creationId xmlns:a16="http://schemas.microsoft.com/office/drawing/2014/main" id="{0998BB88-64E1-FB29-9F87-5F195EB1E6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4868201"/>
              <a:ext cx="326351" cy="326351"/>
            </a:xfrm>
            <a:prstGeom prst="rect">
              <a:avLst/>
            </a:prstGeom>
          </p:spPr>
        </p:pic>
        <p:pic>
          <p:nvPicPr>
            <p:cNvPr id="45" name="Graphic 44" descr="Checkmark with solid fill">
              <a:extLst>
                <a:ext uri="{FF2B5EF4-FFF2-40B4-BE49-F238E27FC236}">
                  <a16:creationId xmlns:a16="http://schemas.microsoft.com/office/drawing/2014/main" id="{6C110555-41E1-F741-C5FC-A37D48512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5986" y="5666215"/>
              <a:ext cx="326351" cy="326351"/>
            </a:xfrm>
            <a:prstGeom prst="rect">
              <a:avLst/>
            </a:prstGeom>
          </p:spPr>
        </p:pic>
        <p:pic>
          <p:nvPicPr>
            <p:cNvPr id="46" name="Graphic 45" descr="Checkmark with solid fill">
              <a:extLst>
                <a:ext uri="{FF2B5EF4-FFF2-40B4-BE49-F238E27FC236}">
                  <a16:creationId xmlns:a16="http://schemas.microsoft.com/office/drawing/2014/main" id="{948F3387-2CDB-8DBD-EB62-142F5F0FC6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458921"/>
              <a:ext cx="326351" cy="326351"/>
            </a:xfrm>
            <a:prstGeom prst="rect">
              <a:avLst/>
            </a:prstGeom>
          </p:spPr>
        </p:pic>
        <p:pic>
          <p:nvPicPr>
            <p:cNvPr id="47" name="Graphic 46" descr="Checkmark with solid fill">
              <a:extLst>
                <a:ext uri="{FF2B5EF4-FFF2-40B4-BE49-F238E27FC236}">
                  <a16:creationId xmlns:a16="http://schemas.microsoft.com/office/drawing/2014/main" id="{51C8355B-3AC6-AB14-D008-12461D8D1B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3264554"/>
              <a:ext cx="326351" cy="326351"/>
            </a:xfrm>
            <a:prstGeom prst="rect">
              <a:avLst/>
            </a:prstGeom>
          </p:spPr>
        </p:pic>
        <p:pic>
          <p:nvPicPr>
            <p:cNvPr id="48" name="Graphic 47" descr="Checkmark with solid fill">
              <a:extLst>
                <a:ext uri="{FF2B5EF4-FFF2-40B4-BE49-F238E27FC236}">
                  <a16:creationId xmlns:a16="http://schemas.microsoft.com/office/drawing/2014/main" id="{4F4833C9-24FD-8170-A6F5-99231F48B65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4068918"/>
              <a:ext cx="326351" cy="326351"/>
            </a:xfrm>
            <a:prstGeom prst="rect">
              <a:avLst/>
            </a:prstGeom>
          </p:spPr>
        </p:pic>
        <p:pic>
          <p:nvPicPr>
            <p:cNvPr id="49" name="Graphic 48" descr="Checkmark with solid fill">
              <a:extLst>
                <a:ext uri="{FF2B5EF4-FFF2-40B4-BE49-F238E27FC236}">
                  <a16:creationId xmlns:a16="http://schemas.microsoft.com/office/drawing/2014/main" id="{1519F4F9-D463-3FDA-2264-25BDFBDAE7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4868200"/>
              <a:ext cx="326351" cy="326351"/>
            </a:xfrm>
            <a:prstGeom prst="rect">
              <a:avLst/>
            </a:prstGeom>
          </p:spPr>
        </p:pic>
      </p:grpSp>
      <p:sp>
        <p:nvSpPr>
          <p:cNvPr id="3" name="Title 2">
            <a:extLst>
              <a:ext uri="{FF2B5EF4-FFF2-40B4-BE49-F238E27FC236}">
                <a16:creationId xmlns:a16="http://schemas.microsoft.com/office/drawing/2014/main" id="{495CA2FC-8FA9-D59D-D66C-584AE8DC40A6}"/>
              </a:ext>
            </a:extLst>
          </p:cNvPr>
          <p:cNvSpPr>
            <a:spLocks noGrp="1"/>
          </p:cNvSpPr>
          <p:nvPr>
            <p:ph type="title"/>
          </p:nvPr>
        </p:nvSpPr>
        <p:spPr/>
        <p:txBody>
          <a:bodyPr/>
          <a:lstStyle/>
          <a:p>
            <a:r>
              <a:rPr lang="en-US"/>
              <a:t>Investment risks</a:t>
            </a:r>
          </a:p>
        </p:txBody>
      </p:sp>
      <p:sp>
        <p:nvSpPr>
          <p:cNvPr id="5" name="Slide Number Placeholder 4">
            <a:extLst>
              <a:ext uri="{FF2B5EF4-FFF2-40B4-BE49-F238E27FC236}">
                <a16:creationId xmlns:a16="http://schemas.microsoft.com/office/drawing/2014/main" id="{1CF05FF8-1ADC-9A03-1F51-BF4696EBB080}"/>
              </a:ext>
            </a:extLst>
          </p:cNvPr>
          <p:cNvSpPr>
            <a:spLocks noGrp="1"/>
          </p:cNvSpPr>
          <p:nvPr>
            <p:ph type="sldNum" sz="quarter" idx="4"/>
          </p:nvPr>
        </p:nvSpPr>
        <p:spPr/>
        <p:txBody>
          <a:bodyPr/>
          <a:lstStyle/>
          <a:p>
            <a:fld id="{5FE82902-ECBF-483F-8390-43E8C5ADA234}" type="slidenum">
              <a:rPr lang="en-US" smtClean="0"/>
              <a:pPr/>
              <a:t>33</a:t>
            </a:fld>
            <a:endParaRPr lang="en-US"/>
          </a:p>
        </p:txBody>
      </p:sp>
      <p:sp>
        <p:nvSpPr>
          <p:cNvPr id="4" name="TextBox 3">
            <a:extLst>
              <a:ext uri="{FF2B5EF4-FFF2-40B4-BE49-F238E27FC236}">
                <a16:creationId xmlns:a16="http://schemas.microsoft.com/office/drawing/2014/main" id="{B8901AEF-8881-E875-EEB8-6C74130272E5}"/>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758584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9A546-ED7D-813C-035B-D7EF51A9560D}"/>
            </a:ext>
          </a:extLst>
        </p:cNvPr>
        <p:cNvGrpSpPr/>
        <p:nvPr/>
      </p:nvGrpSpPr>
      <p:grpSpPr>
        <a:xfrm>
          <a:off x="0" y="0"/>
          <a:ext cx="0" cy="0"/>
          <a:chOff x="0" y="0"/>
          <a:chExt cx="0" cy="0"/>
        </a:xfrm>
      </p:grpSpPr>
      <p:grpSp>
        <p:nvGrpSpPr>
          <p:cNvPr id="53" name="Group 52">
            <a:extLst>
              <a:ext uri="{FF2B5EF4-FFF2-40B4-BE49-F238E27FC236}">
                <a16:creationId xmlns:a16="http://schemas.microsoft.com/office/drawing/2014/main" id="{A5A0C835-B0B4-9F7F-E5A5-8CF6E8751ED4}"/>
              </a:ext>
            </a:extLst>
          </p:cNvPr>
          <p:cNvGrpSpPr/>
          <p:nvPr/>
        </p:nvGrpSpPr>
        <p:grpSpPr>
          <a:xfrm>
            <a:off x="1193074" y="1750983"/>
            <a:ext cx="9805852" cy="3356035"/>
            <a:chOff x="1193074" y="1018002"/>
            <a:chExt cx="9805852" cy="3356035"/>
          </a:xfrm>
        </p:grpSpPr>
        <p:cxnSp>
          <p:nvCxnSpPr>
            <p:cNvPr id="2" name="Straight Connector 1">
              <a:extLst>
                <a:ext uri="{FF2B5EF4-FFF2-40B4-BE49-F238E27FC236}">
                  <a16:creationId xmlns:a16="http://schemas.microsoft.com/office/drawing/2014/main" id="{F97184F7-9DDF-C75C-664F-47AAB4EE6EE5}"/>
                </a:ext>
              </a:extLst>
            </p:cNvPr>
            <p:cNvCxnSpPr>
              <a:cxnSpLocks/>
            </p:cNvCxnSpPr>
            <p:nvPr/>
          </p:nvCxnSpPr>
          <p:spPr>
            <a:xfrm flipH="1">
              <a:off x="1193074" y="1446343"/>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0EBFB28-606F-EE1B-5551-41CAC7600408}"/>
                </a:ext>
              </a:extLst>
            </p:cNvPr>
            <p:cNvCxnSpPr>
              <a:cxnSpLocks/>
            </p:cNvCxnSpPr>
            <p:nvPr/>
          </p:nvCxnSpPr>
          <p:spPr>
            <a:xfrm flipH="1">
              <a:off x="6684916" y="1446343"/>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Rounded Rectangle 2">
              <a:extLst>
                <a:ext uri="{FF2B5EF4-FFF2-40B4-BE49-F238E27FC236}">
                  <a16:creationId xmlns:a16="http://schemas.microsoft.com/office/drawing/2014/main" id="{A1DFC649-D7FB-3CDE-E979-4D0566377927}"/>
                </a:ext>
              </a:extLst>
            </p:cNvPr>
            <p:cNvSpPr/>
            <p:nvPr/>
          </p:nvSpPr>
          <p:spPr>
            <a:xfrm>
              <a:off x="1193075" y="203961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Oval 7">
              <a:extLst>
                <a:ext uri="{FF2B5EF4-FFF2-40B4-BE49-F238E27FC236}">
                  <a16:creationId xmlns:a16="http://schemas.microsoft.com/office/drawing/2014/main" id="{50AC0A10-7D7A-53F3-2EFD-34EB20B621D4}"/>
                </a:ext>
              </a:extLst>
            </p:cNvPr>
            <p:cNvSpPr/>
            <p:nvPr/>
          </p:nvSpPr>
          <p:spPr>
            <a:xfrm>
              <a:off x="1193075" y="2039615"/>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Rounded Rectangle 3">
              <a:extLst>
                <a:ext uri="{FF2B5EF4-FFF2-40B4-BE49-F238E27FC236}">
                  <a16:creationId xmlns:a16="http://schemas.microsoft.com/office/drawing/2014/main" id="{04C59278-230D-0537-E0AF-401488EF3B31}"/>
                </a:ext>
              </a:extLst>
            </p:cNvPr>
            <p:cNvSpPr/>
            <p:nvPr/>
          </p:nvSpPr>
          <p:spPr>
            <a:xfrm>
              <a:off x="1193075" y="2845248"/>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Oval 9">
              <a:extLst>
                <a:ext uri="{FF2B5EF4-FFF2-40B4-BE49-F238E27FC236}">
                  <a16:creationId xmlns:a16="http://schemas.microsoft.com/office/drawing/2014/main" id="{E2B5B388-CCD9-51DB-C7F6-FC1F4787027D}"/>
                </a:ext>
              </a:extLst>
            </p:cNvPr>
            <p:cNvSpPr/>
            <p:nvPr/>
          </p:nvSpPr>
          <p:spPr>
            <a:xfrm>
              <a:off x="1193075" y="2845248"/>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Rounded Rectangle 5">
              <a:extLst>
                <a:ext uri="{FF2B5EF4-FFF2-40B4-BE49-F238E27FC236}">
                  <a16:creationId xmlns:a16="http://schemas.microsoft.com/office/drawing/2014/main" id="{8C59292B-280A-EB79-BC5C-497B91A265F2}"/>
                </a:ext>
              </a:extLst>
            </p:cNvPr>
            <p:cNvSpPr/>
            <p:nvPr/>
          </p:nvSpPr>
          <p:spPr>
            <a:xfrm>
              <a:off x="1193075" y="364834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Oval 11">
              <a:extLst>
                <a:ext uri="{FF2B5EF4-FFF2-40B4-BE49-F238E27FC236}">
                  <a16:creationId xmlns:a16="http://schemas.microsoft.com/office/drawing/2014/main" id="{31754FCB-972D-72BD-B2BA-D15132A1B8AB}"/>
                </a:ext>
              </a:extLst>
            </p:cNvPr>
            <p:cNvSpPr/>
            <p:nvPr/>
          </p:nvSpPr>
          <p:spPr>
            <a:xfrm>
              <a:off x="1193075" y="3648342"/>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7" name="Rounded Rectangle 11">
              <a:extLst>
                <a:ext uri="{FF2B5EF4-FFF2-40B4-BE49-F238E27FC236}">
                  <a16:creationId xmlns:a16="http://schemas.microsoft.com/office/drawing/2014/main" id="{1510C92A-3C2A-4829-E5B0-6A4FDEEF60BD}"/>
                </a:ext>
              </a:extLst>
            </p:cNvPr>
            <p:cNvSpPr/>
            <p:nvPr/>
          </p:nvSpPr>
          <p:spPr>
            <a:xfrm>
              <a:off x="6684917" y="203961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8" name="Oval 17">
              <a:extLst>
                <a:ext uri="{FF2B5EF4-FFF2-40B4-BE49-F238E27FC236}">
                  <a16:creationId xmlns:a16="http://schemas.microsoft.com/office/drawing/2014/main" id="{153EC220-384C-F331-D20F-37B9684A3BBA}"/>
                </a:ext>
              </a:extLst>
            </p:cNvPr>
            <p:cNvSpPr/>
            <p:nvPr/>
          </p:nvSpPr>
          <p:spPr>
            <a:xfrm>
              <a:off x="6684917" y="2039615"/>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9" name="Rounded Rectangle 13">
              <a:extLst>
                <a:ext uri="{FF2B5EF4-FFF2-40B4-BE49-F238E27FC236}">
                  <a16:creationId xmlns:a16="http://schemas.microsoft.com/office/drawing/2014/main" id="{C3C6C45D-D980-75C9-3886-6C63197DA28C}"/>
                </a:ext>
              </a:extLst>
            </p:cNvPr>
            <p:cNvSpPr/>
            <p:nvPr/>
          </p:nvSpPr>
          <p:spPr>
            <a:xfrm>
              <a:off x="6684917" y="2845248"/>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0" name="Oval 19">
              <a:extLst>
                <a:ext uri="{FF2B5EF4-FFF2-40B4-BE49-F238E27FC236}">
                  <a16:creationId xmlns:a16="http://schemas.microsoft.com/office/drawing/2014/main" id="{A9710084-1792-BF4B-AAC8-A25C97264942}"/>
                </a:ext>
              </a:extLst>
            </p:cNvPr>
            <p:cNvSpPr/>
            <p:nvPr/>
          </p:nvSpPr>
          <p:spPr>
            <a:xfrm>
              <a:off x="6684917" y="2845248"/>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1" name="Rounded Rectangle 15">
              <a:extLst>
                <a:ext uri="{FF2B5EF4-FFF2-40B4-BE49-F238E27FC236}">
                  <a16:creationId xmlns:a16="http://schemas.microsoft.com/office/drawing/2014/main" id="{3FEA405D-2B65-1B21-49D5-E0E3BE7EA06C}"/>
                </a:ext>
              </a:extLst>
            </p:cNvPr>
            <p:cNvSpPr/>
            <p:nvPr/>
          </p:nvSpPr>
          <p:spPr>
            <a:xfrm>
              <a:off x="6684917" y="364834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2" name="Oval 21">
              <a:extLst>
                <a:ext uri="{FF2B5EF4-FFF2-40B4-BE49-F238E27FC236}">
                  <a16:creationId xmlns:a16="http://schemas.microsoft.com/office/drawing/2014/main" id="{236A8289-A167-2AD8-1F26-4084F874C270}"/>
                </a:ext>
              </a:extLst>
            </p:cNvPr>
            <p:cNvSpPr/>
            <p:nvPr/>
          </p:nvSpPr>
          <p:spPr>
            <a:xfrm>
              <a:off x="6684917" y="3648342"/>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5" name="Chevron 21">
              <a:extLst>
                <a:ext uri="{FF2B5EF4-FFF2-40B4-BE49-F238E27FC236}">
                  <a16:creationId xmlns:a16="http://schemas.microsoft.com/office/drawing/2014/main" id="{011A4ADF-EA26-C637-5620-2403B8280EE9}"/>
                </a:ext>
              </a:extLst>
            </p:cNvPr>
            <p:cNvSpPr/>
            <p:nvPr/>
          </p:nvSpPr>
          <p:spPr>
            <a:xfrm>
              <a:off x="2048740" y="1207201"/>
              <a:ext cx="2602679" cy="48409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6" name="Chevron 22">
              <a:extLst>
                <a:ext uri="{FF2B5EF4-FFF2-40B4-BE49-F238E27FC236}">
                  <a16:creationId xmlns:a16="http://schemas.microsoft.com/office/drawing/2014/main" id="{15E96C6F-9E2B-9805-8A65-446A863DBA17}"/>
                </a:ext>
              </a:extLst>
            </p:cNvPr>
            <p:cNvSpPr/>
            <p:nvPr/>
          </p:nvSpPr>
          <p:spPr>
            <a:xfrm flipH="1">
              <a:off x="7541792" y="1207201"/>
              <a:ext cx="2601468" cy="484095"/>
            </a:xfrm>
            <a:prstGeom prst="chevron">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7" name="Freeform 25">
              <a:extLst>
                <a:ext uri="{FF2B5EF4-FFF2-40B4-BE49-F238E27FC236}">
                  <a16:creationId xmlns:a16="http://schemas.microsoft.com/office/drawing/2014/main" id="{C4CD35E0-16DF-97AD-5EAE-CE47C8D5B739}"/>
                </a:ext>
              </a:extLst>
            </p:cNvPr>
            <p:cNvSpPr/>
            <p:nvPr/>
          </p:nvSpPr>
          <p:spPr>
            <a:xfrm>
              <a:off x="5673040" y="1018002"/>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8" name="Freeform 26">
              <a:extLst>
                <a:ext uri="{FF2B5EF4-FFF2-40B4-BE49-F238E27FC236}">
                  <a16:creationId xmlns:a16="http://schemas.microsoft.com/office/drawing/2014/main" id="{8EAEC38C-5803-D92D-79AB-95CE19A638CB}"/>
                </a:ext>
              </a:extLst>
            </p:cNvPr>
            <p:cNvSpPr/>
            <p:nvPr/>
          </p:nvSpPr>
          <p:spPr>
            <a:xfrm rot="10800000">
              <a:off x="6096001" y="1018002"/>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29" name="Straight Connector 28">
              <a:extLst>
                <a:ext uri="{FF2B5EF4-FFF2-40B4-BE49-F238E27FC236}">
                  <a16:creationId xmlns:a16="http://schemas.microsoft.com/office/drawing/2014/main" id="{43FDB3CC-CD0D-9757-87A6-CE9B08A58693}"/>
                </a:ext>
              </a:extLst>
            </p:cNvPr>
            <p:cNvCxnSpPr>
              <a:cxnSpLocks/>
            </p:cNvCxnSpPr>
            <p:nvPr/>
          </p:nvCxnSpPr>
          <p:spPr>
            <a:xfrm>
              <a:off x="6096000" y="2039615"/>
              <a:ext cx="0" cy="2334422"/>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0" name="Subtitle 2">
              <a:extLst>
                <a:ext uri="{FF2B5EF4-FFF2-40B4-BE49-F238E27FC236}">
                  <a16:creationId xmlns:a16="http://schemas.microsoft.com/office/drawing/2014/main" id="{7D532906-BA56-7A4F-892F-229B3E0924E4}"/>
                </a:ext>
              </a:extLst>
            </p:cNvPr>
            <p:cNvSpPr txBox="1">
              <a:spLocks/>
            </p:cNvSpPr>
            <p:nvPr/>
          </p:nvSpPr>
          <p:spPr>
            <a:xfrm>
              <a:off x="1897816" y="2207460"/>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Potential for investment value to decrease</a:t>
              </a:r>
            </a:p>
          </p:txBody>
        </p:sp>
        <p:sp>
          <p:nvSpPr>
            <p:cNvPr id="31" name="Subtitle 2">
              <a:extLst>
                <a:ext uri="{FF2B5EF4-FFF2-40B4-BE49-F238E27FC236}">
                  <a16:creationId xmlns:a16="http://schemas.microsoft.com/office/drawing/2014/main" id="{79635EE3-E95A-800C-4ED0-8405888A90E7}"/>
                </a:ext>
              </a:extLst>
            </p:cNvPr>
            <p:cNvSpPr txBox="1">
              <a:spLocks/>
            </p:cNvSpPr>
            <p:nvPr/>
          </p:nvSpPr>
          <p:spPr>
            <a:xfrm>
              <a:off x="1897816" y="3010604"/>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Affects fixed income investments</a:t>
              </a:r>
            </a:p>
          </p:txBody>
        </p:sp>
        <p:sp>
          <p:nvSpPr>
            <p:cNvPr id="32" name="Subtitle 2">
              <a:extLst>
                <a:ext uri="{FF2B5EF4-FFF2-40B4-BE49-F238E27FC236}">
                  <a16:creationId xmlns:a16="http://schemas.microsoft.com/office/drawing/2014/main" id="{DC933EE0-0350-E16C-4CBA-B82E324964EF}"/>
                </a:ext>
              </a:extLst>
            </p:cNvPr>
            <p:cNvSpPr txBox="1">
              <a:spLocks/>
            </p:cNvSpPr>
            <p:nvPr/>
          </p:nvSpPr>
          <p:spPr>
            <a:xfrm>
              <a:off x="1897816" y="3807348"/>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Measured through duration</a:t>
              </a:r>
            </a:p>
          </p:txBody>
        </p:sp>
        <p:sp>
          <p:nvSpPr>
            <p:cNvPr id="35" name="Subtitle 2">
              <a:extLst>
                <a:ext uri="{FF2B5EF4-FFF2-40B4-BE49-F238E27FC236}">
                  <a16:creationId xmlns:a16="http://schemas.microsoft.com/office/drawing/2014/main" id="{DF40F713-0F25-D8EA-7DA5-A2270712B286}"/>
                </a:ext>
              </a:extLst>
            </p:cNvPr>
            <p:cNvSpPr txBox="1">
              <a:spLocks/>
            </p:cNvSpPr>
            <p:nvPr/>
          </p:nvSpPr>
          <p:spPr>
            <a:xfrm>
              <a:off x="7389658" y="2093166"/>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Possibility of loss due to financial market factors</a:t>
              </a:r>
            </a:p>
          </p:txBody>
        </p:sp>
        <p:sp>
          <p:nvSpPr>
            <p:cNvPr id="36" name="Subtitle 2">
              <a:extLst>
                <a:ext uri="{FF2B5EF4-FFF2-40B4-BE49-F238E27FC236}">
                  <a16:creationId xmlns:a16="http://schemas.microsoft.com/office/drawing/2014/main" id="{59A663E0-E7C2-726C-E631-D33D07BDEF60}"/>
                </a:ext>
              </a:extLst>
            </p:cNvPr>
            <p:cNvSpPr txBox="1">
              <a:spLocks/>
            </p:cNvSpPr>
            <p:nvPr/>
          </p:nvSpPr>
          <p:spPr>
            <a:xfrm>
              <a:off x="7389658" y="3010604"/>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Systematic risk</a:t>
              </a:r>
            </a:p>
          </p:txBody>
        </p:sp>
        <p:sp>
          <p:nvSpPr>
            <p:cNvPr id="37" name="Subtitle 2">
              <a:extLst>
                <a:ext uri="{FF2B5EF4-FFF2-40B4-BE49-F238E27FC236}">
                  <a16:creationId xmlns:a16="http://schemas.microsoft.com/office/drawing/2014/main" id="{E90D51BF-C953-7C71-5AB7-E37BDC058288}"/>
                </a:ext>
              </a:extLst>
            </p:cNvPr>
            <p:cNvSpPr txBox="1">
              <a:spLocks/>
            </p:cNvSpPr>
            <p:nvPr/>
          </p:nvSpPr>
          <p:spPr>
            <a:xfrm>
              <a:off x="7389658" y="3691932"/>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Economic recessions, geopolitical events, monetary policy changes, etc.</a:t>
              </a:r>
            </a:p>
          </p:txBody>
        </p:sp>
        <p:sp>
          <p:nvSpPr>
            <p:cNvPr id="39" name="TextBox 38">
              <a:extLst>
                <a:ext uri="{FF2B5EF4-FFF2-40B4-BE49-F238E27FC236}">
                  <a16:creationId xmlns:a16="http://schemas.microsoft.com/office/drawing/2014/main" id="{9B103961-0979-2DE7-0BC2-799A7C03D7FD}"/>
                </a:ext>
              </a:extLst>
            </p:cNvPr>
            <p:cNvSpPr txBox="1"/>
            <p:nvPr/>
          </p:nvSpPr>
          <p:spPr>
            <a:xfrm>
              <a:off x="2231176" y="1087956"/>
              <a:ext cx="2379134"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Interest Rate Risk</a:t>
              </a:r>
            </a:p>
          </p:txBody>
        </p:sp>
        <p:sp>
          <p:nvSpPr>
            <p:cNvPr id="40" name="TextBox 39">
              <a:extLst>
                <a:ext uri="{FF2B5EF4-FFF2-40B4-BE49-F238E27FC236}">
                  <a16:creationId xmlns:a16="http://schemas.microsoft.com/office/drawing/2014/main" id="{52C8C502-4F70-7B85-3DAF-7008A1A81328}"/>
                </a:ext>
              </a:extLst>
            </p:cNvPr>
            <p:cNvSpPr txBox="1"/>
            <p:nvPr/>
          </p:nvSpPr>
          <p:spPr>
            <a:xfrm>
              <a:off x="8020092" y="1096650"/>
              <a:ext cx="1643668"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Market Risk</a:t>
              </a:r>
            </a:p>
          </p:txBody>
        </p:sp>
        <p:pic>
          <p:nvPicPr>
            <p:cNvPr id="41" name="Graphic 40" descr="Checkmark with solid fill">
              <a:extLst>
                <a:ext uri="{FF2B5EF4-FFF2-40B4-BE49-F238E27FC236}">
                  <a16:creationId xmlns:a16="http://schemas.microsoft.com/office/drawing/2014/main" id="{124E916B-B503-44B8-7CA7-E6AAEC11D0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5174" y="2171714"/>
              <a:ext cx="326351" cy="326351"/>
            </a:xfrm>
            <a:prstGeom prst="rect">
              <a:avLst/>
            </a:prstGeom>
          </p:spPr>
        </p:pic>
        <p:pic>
          <p:nvPicPr>
            <p:cNvPr id="42" name="Graphic 41" descr="Checkmark with solid fill">
              <a:extLst>
                <a:ext uri="{FF2B5EF4-FFF2-40B4-BE49-F238E27FC236}">
                  <a16:creationId xmlns:a16="http://schemas.microsoft.com/office/drawing/2014/main" id="{ADF6266B-6014-B1C2-ED3A-CD46342B395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7954" y="2977347"/>
              <a:ext cx="326351" cy="326351"/>
            </a:xfrm>
            <a:prstGeom prst="rect">
              <a:avLst/>
            </a:prstGeom>
          </p:spPr>
        </p:pic>
        <p:pic>
          <p:nvPicPr>
            <p:cNvPr id="43" name="Graphic 42" descr="Checkmark with solid fill">
              <a:extLst>
                <a:ext uri="{FF2B5EF4-FFF2-40B4-BE49-F238E27FC236}">
                  <a16:creationId xmlns:a16="http://schemas.microsoft.com/office/drawing/2014/main" id="{B32229F1-8A1B-F48A-3BA0-09E3C32B7F5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3775361"/>
              <a:ext cx="326351" cy="326351"/>
            </a:xfrm>
            <a:prstGeom prst="rect">
              <a:avLst/>
            </a:prstGeom>
          </p:spPr>
        </p:pic>
        <p:pic>
          <p:nvPicPr>
            <p:cNvPr id="46" name="Graphic 45" descr="Checkmark with solid fill">
              <a:extLst>
                <a:ext uri="{FF2B5EF4-FFF2-40B4-BE49-F238E27FC236}">
                  <a16:creationId xmlns:a16="http://schemas.microsoft.com/office/drawing/2014/main" id="{2FFD6A3C-4D4D-71D4-71C5-815B4139CE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171714"/>
              <a:ext cx="326351" cy="326351"/>
            </a:xfrm>
            <a:prstGeom prst="rect">
              <a:avLst/>
            </a:prstGeom>
          </p:spPr>
        </p:pic>
        <p:pic>
          <p:nvPicPr>
            <p:cNvPr id="47" name="Graphic 46" descr="Checkmark with solid fill">
              <a:extLst>
                <a:ext uri="{FF2B5EF4-FFF2-40B4-BE49-F238E27FC236}">
                  <a16:creationId xmlns:a16="http://schemas.microsoft.com/office/drawing/2014/main" id="{193A74E4-DD72-7C92-E9C8-6A2866CD1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977347"/>
              <a:ext cx="326351" cy="326351"/>
            </a:xfrm>
            <a:prstGeom prst="rect">
              <a:avLst/>
            </a:prstGeom>
          </p:spPr>
        </p:pic>
        <p:pic>
          <p:nvPicPr>
            <p:cNvPr id="48" name="Graphic 47" descr="Checkmark with solid fill">
              <a:extLst>
                <a:ext uri="{FF2B5EF4-FFF2-40B4-BE49-F238E27FC236}">
                  <a16:creationId xmlns:a16="http://schemas.microsoft.com/office/drawing/2014/main" id="{3896BF11-A4DD-5767-156B-3CE1D86B79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3781711"/>
              <a:ext cx="326351" cy="326351"/>
            </a:xfrm>
            <a:prstGeom prst="rect">
              <a:avLst/>
            </a:prstGeom>
          </p:spPr>
        </p:pic>
      </p:grpSp>
      <p:sp>
        <p:nvSpPr>
          <p:cNvPr id="3" name="Title 2">
            <a:extLst>
              <a:ext uri="{FF2B5EF4-FFF2-40B4-BE49-F238E27FC236}">
                <a16:creationId xmlns:a16="http://schemas.microsoft.com/office/drawing/2014/main" id="{56A4B16F-7758-A6BF-6D5B-C9424D9812DC}"/>
              </a:ext>
            </a:extLst>
          </p:cNvPr>
          <p:cNvSpPr>
            <a:spLocks noGrp="1"/>
          </p:cNvSpPr>
          <p:nvPr>
            <p:ph type="title"/>
          </p:nvPr>
        </p:nvSpPr>
        <p:spPr/>
        <p:txBody>
          <a:bodyPr/>
          <a:lstStyle/>
          <a:p>
            <a:r>
              <a:rPr lang="en-US"/>
              <a:t>Investment risks</a:t>
            </a:r>
          </a:p>
        </p:txBody>
      </p:sp>
      <p:sp>
        <p:nvSpPr>
          <p:cNvPr id="5" name="Slide Number Placeholder 4">
            <a:extLst>
              <a:ext uri="{FF2B5EF4-FFF2-40B4-BE49-F238E27FC236}">
                <a16:creationId xmlns:a16="http://schemas.microsoft.com/office/drawing/2014/main" id="{D9540EA9-DBC4-884B-F796-9777B7FFCBE5}"/>
              </a:ext>
            </a:extLst>
          </p:cNvPr>
          <p:cNvSpPr>
            <a:spLocks noGrp="1"/>
          </p:cNvSpPr>
          <p:nvPr>
            <p:ph type="sldNum" sz="quarter" idx="4"/>
          </p:nvPr>
        </p:nvSpPr>
        <p:spPr/>
        <p:txBody>
          <a:bodyPr/>
          <a:lstStyle/>
          <a:p>
            <a:fld id="{5FE82902-ECBF-483F-8390-43E8C5ADA234}" type="slidenum">
              <a:rPr lang="en-US" smtClean="0"/>
              <a:pPr/>
              <a:t>34</a:t>
            </a:fld>
            <a:endParaRPr lang="en-US"/>
          </a:p>
        </p:txBody>
      </p:sp>
      <p:sp>
        <p:nvSpPr>
          <p:cNvPr id="4" name="TextBox 3">
            <a:extLst>
              <a:ext uri="{FF2B5EF4-FFF2-40B4-BE49-F238E27FC236}">
                <a16:creationId xmlns:a16="http://schemas.microsoft.com/office/drawing/2014/main" id="{E8958526-A4BC-A69C-F796-23D3C7CB33C2}"/>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072471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D19F1-BF9B-C478-23CC-F4345ACB6E51}"/>
            </a:ext>
          </a:extLst>
        </p:cNvPr>
        <p:cNvGrpSpPr/>
        <p:nvPr/>
      </p:nvGrpSpPr>
      <p:grpSpPr>
        <a:xfrm>
          <a:off x="0" y="0"/>
          <a:ext cx="0" cy="0"/>
          <a:chOff x="0" y="0"/>
          <a:chExt cx="0" cy="0"/>
        </a:xfrm>
      </p:grpSpPr>
      <p:grpSp>
        <p:nvGrpSpPr>
          <p:cNvPr id="54" name="Group 53">
            <a:extLst>
              <a:ext uri="{FF2B5EF4-FFF2-40B4-BE49-F238E27FC236}">
                <a16:creationId xmlns:a16="http://schemas.microsoft.com/office/drawing/2014/main" id="{A0105552-8A9F-46F7-6150-F29863E52148}"/>
              </a:ext>
            </a:extLst>
          </p:cNvPr>
          <p:cNvGrpSpPr/>
          <p:nvPr/>
        </p:nvGrpSpPr>
        <p:grpSpPr>
          <a:xfrm>
            <a:off x="1193074" y="1392764"/>
            <a:ext cx="9805852" cy="4072472"/>
            <a:chOff x="1193074" y="1018002"/>
            <a:chExt cx="9805852" cy="4072472"/>
          </a:xfrm>
        </p:grpSpPr>
        <p:cxnSp>
          <p:nvCxnSpPr>
            <p:cNvPr id="6" name="Straight Connector 5">
              <a:extLst>
                <a:ext uri="{FF2B5EF4-FFF2-40B4-BE49-F238E27FC236}">
                  <a16:creationId xmlns:a16="http://schemas.microsoft.com/office/drawing/2014/main" id="{C432BB8C-9187-BAE3-6580-5BDBAD30C463}"/>
                </a:ext>
              </a:extLst>
            </p:cNvPr>
            <p:cNvCxnSpPr>
              <a:cxnSpLocks/>
            </p:cNvCxnSpPr>
            <p:nvPr/>
          </p:nvCxnSpPr>
          <p:spPr>
            <a:xfrm flipH="1">
              <a:off x="1193074" y="1446343"/>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3F63F8-CC0F-CCB6-921D-22553289D8A8}"/>
                </a:ext>
              </a:extLst>
            </p:cNvPr>
            <p:cNvCxnSpPr>
              <a:cxnSpLocks/>
            </p:cNvCxnSpPr>
            <p:nvPr/>
          </p:nvCxnSpPr>
          <p:spPr>
            <a:xfrm flipH="1">
              <a:off x="6684916" y="1446343"/>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 name="Rounded Rectangle 2">
              <a:extLst>
                <a:ext uri="{FF2B5EF4-FFF2-40B4-BE49-F238E27FC236}">
                  <a16:creationId xmlns:a16="http://schemas.microsoft.com/office/drawing/2014/main" id="{E673D4C8-3AB0-5104-EB6E-F9EA7B40F034}"/>
                </a:ext>
              </a:extLst>
            </p:cNvPr>
            <p:cNvSpPr/>
            <p:nvPr/>
          </p:nvSpPr>
          <p:spPr>
            <a:xfrm>
              <a:off x="1193075" y="203961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Oval 8">
              <a:extLst>
                <a:ext uri="{FF2B5EF4-FFF2-40B4-BE49-F238E27FC236}">
                  <a16:creationId xmlns:a16="http://schemas.microsoft.com/office/drawing/2014/main" id="{CC9E7B71-CC6E-CD3B-9F57-61F99BFC72C5}"/>
                </a:ext>
              </a:extLst>
            </p:cNvPr>
            <p:cNvSpPr/>
            <p:nvPr/>
          </p:nvSpPr>
          <p:spPr>
            <a:xfrm>
              <a:off x="1193075" y="2039615"/>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Rounded Rectangle 3">
              <a:extLst>
                <a:ext uri="{FF2B5EF4-FFF2-40B4-BE49-F238E27FC236}">
                  <a16:creationId xmlns:a16="http://schemas.microsoft.com/office/drawing/2014/main" id="{9DCC9765-3B15-6F59-53F6-06E86B38DDFD}"/>
                </a:ext>
              </a:extLst>
            </p:cNvPr>
            <p:cNvSpPr/>
            <p:nvPr/>
          </p:nvSpPr>
          <p:spPr>
            <a:xfrm>
              <a:off x="1193075" y="2845248"/>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Oval 10">
              <a:extLst>
                <a:ext uri="{FF2B5EF4-FFF2-40B4-BE49-F238E27FC236}">
                  <a16:creationId xmlns:a16="http://schemas.microsoft.com/office/drawing/2014/main" id="{F33821FE-3786-CC79-0C1B-CE1C9998A276}"/>
                </a:ext>
              </a:extLst>
            </p:cNvPr>
            <p:cNvSpPr/>
            <p:nvPr/>
          </p:nvSpPr>
          <p:spPr>
            <a:xfrm>
              <a:off x="1193075" y="2845248"/>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Rounded Rectangle 5">
              <a:extLst>
                <a:ext uri="{FF2B5EF4-FFF2-40B4-BE49-F238E27FC236}">
                  <a16:creationId xmlns:a16="http://schemas.microsoft.com/office/drawing/2014/main" id="{929FC090-9B74-D420-6DA0-C8757BABAF24}"/>
                </a:ext>
              </a:extLst>
            </p:cNvPr>
            <p:cNvSpPr/>
            <p:nvPr/>
          </p:nvSpPr>
          <p:spPr>
            <a:xfrm>
              <a:off x="1193075" y="364834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3" name="Oval 12">
              <a:extLst>
                <a:ext uri="{FF2B5EF4-FFF2-40B4-BE49-F238E27FC236}">
                  <a16:creationId xmlns:a16="http://schemas.microsoft.com/office/drawing/2014/main" id="{91FFF1A2-79B9-BD1F-736E-000835A9D671}"/>
                </a:ext>
              </a:extLst>
            </p:cNvPr>
            <p:cNvSpPr/>
            <p:nvPr/>
          </p:nvSpPr>
          <p:spPr>
            <a:xfrm>
              <a:off x="1193075" y="3648342"/>
              <a:ext cx="590550"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8" name="Rounded Rectangle 11">
              <a:extLst>
                <a:ext uri="{FF2B5EF4-FFF2-40B4-BE49-F238E27FC236}">
                  <a16:creationId xmlns:a16="http://schemas.microsoft.com/office/drawing/2014/main" id="{C1F7981F-1ADA-A57E-8F5D-DF19BE721C21}"/>
                </a:ext>
              </a:extLst>
            </p:cNvPr>
            <p:cNvSpPr/>
            <p:nvPr/>
          </p:nvSpPr>
          <p:spPr>
            <a:xfrm>
              <a:off x="6684917" y="203961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9" name="Oval 18">
              <a:extLst>
                <a:ext uri="{FF2B5EF4-FFF2-40B4-BE49-F238E27FC236}">
                  <a16:creationId xmlns:a16="http://schemas.microsoft.com/office/drawing/2014/main" id="{04CE909F-1400-FE45-3106-DAFD0A033038}"/>
                </a:ext>
              </a:extLst>
            </p:cNvPr>
            <p:cNvSpPr/>
            <p:nvPr/>
          </p:nvSpPr>
          <p:spPr>
            <a:xfrm>
              <a:off x="6684917" y="203961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0" name="Rounded Rectangle 13">
              <a:extLst>
                <a:ext uri="{FF2B5EF4-FFF2-40B4-BE49-F238E27FC236}">
                  <a16:creationId xmlns:a16="http://schemas.microsoft.com/office/drawing/2014/main" id="{5A42A383-1B17-643A-7017-3BD4BC51B722}"/>
                </a:ext>
              </a:extLst>
            </p:cNvPr>
            <p:cNvSpPr/>
            <p:nvPr/>
          </p:nvSpPr>
          <p:spPr>
            <a:xfrm>
              <a:off x="6684917" y="2845248"/>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1" name="Oval 20">
              <a:extLst>
                <a:ext uri="{FF2B5EF4-FFF2-40B4-BE49-F238E27FC236}">
                  <a16:creationId xmlns:a16="http://schemas.microsoft.com/office/drawing/2014/main" id="{23C21B4B-EAA4-2792-26CC-D9FF856D0712}"/>
                </a:ext>
              </a:extLst>
            </p:cNvPr>
            <p:cNvSpPr/>
            <p:nvPr/>
          </p:nvSpPr>
          <p:spPr>
            <a:xfrm>
              <a:off x="6684917" y="2845248"/>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2" name="Rounded Rectangle 15">
              <a:extLst>
                <a:ext uri="{FF2B5EF4-FFF2-40B4-BE49-F238E27FC236}">
                  <a16:creationId xmlns:a16="http://schemas.microsoft.com/office/drawing/2014/main" id="{EAEAFC3A-4280-518F-6F21-814BFBA66F53}"/>
                </a:ext>
              </a:extLst>
            </p:cNvPr>
            <p:cNvSpPr/>
            <p:nvPr/>
          </p:nvSpPr>
          <p:spPr>
            <a:xfrm>
              <a:off x="6684917" y="364834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3" name="Oval 22">
              <a:extLst>
                <a:ext uri="{FF2B5EF4-FFF2-40B4-BE49-F238E27FC236}">
                  <a16:creationId xmlns:a16="http://schemas.microsoft.com/office/drawing/2014/main" id="{EAF2B75C-005A-C55B-7CBE-518AD4830AF8}"/>
                </a:ext>
              </a:extLst>
            </p:cNvPr>
            <p:cNvSpPr/>
            <p:nvPr/>
          </p:nvSpPr>
          <p:spPr>
            <a:xfrm>
              <a:off x="6684917" y="3648342"/>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4" name="Rounded Rectangle 17">
              <a:extLst>
                <a:ext uri="{FF2B5EF4-FFF2-40B4-BE49-F238E27FC236}">
                  <a16:creationId xmlns:a16="http://schemas.microsoft.com/office/drawing/2014/main" id="{D0CFDB08-A46C-2BAC-2E12-8B99F58774D5}"/>
                </a:ext>
              </a:extLst>
            </p:cNvPr>
            <p:cNvSpPr/>
            <p:nvPr/>
          </p:nvSpPr>
          <p:spPr>
            <a:xfrm>
              <a:off x="6684917" y="4448895"/>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5" name="Oval 24">
              <a:extLst>
                <a:ext uri="{FF2B5EF4-FFF2-40B4-BE49-F238E27FC236}">
                  <a16:creationId xmlns:a16="http://schemas.microsoft.com/office/drawing/2014/main" id="{0E99F1C0-9E17-F243-FA90-DB3F5F85B496}"/>
                </a:ext>
              </a:extLst>
            </p:cNvPr>
            <p:cNvSpPr/>
            <p:nvPr/>
          </p:nvSpPr>
          <p:spPr>
            <a:xfrm>
              <a:off x="6684917" y="4448895"/>
              <a:ext cx="590550" cy="5905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6" name="Chevron 21">
              <a:extLst>
                <a:ext uri="{FF2B5EF4-FFF2-40B4-BE49-F238E27FC236}">
                  <a16:creationId xmlns:a16="http://schemas.microsoft.com/office/drawing/2014/main" id="{D9A799AE-DDBC-FE85-CB00-D1D2ECCB1459}"/>
                </a:ext>
              </a:extLst>
            </p:cNvPr>
            <p:cNvSpPr/>
            <p:nvPr/>
          </p:nvSpPr>
          <p:spPr>
            <a:xfrm>
              <a:off x="1897816" y="1207201"/>
              <a:ext cx="2919558" cy="4840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7" name="Chevron 22">
              <a:extLst>
                <a:ext uri="{FF2B5EF4-FFF2-40B4-BE49-F238E27FC236}">
                  <a16:creationId xmlns:a16="http://schemas.microsoft.com/office/drawing/2014/main" id="{772D2002-F8E4-5ACF-833E-5C3CF78C358D}"/>
                </a:ext>
              </a:extLst>
            </p:cNvPr>
            <p:cNvSpPr/>
            <p:nvPr/>
          </p:nvSpPr>
          <p:spPr>
            <a:xfrm flipH="1">
              <a:off x="7541792" y="1207201"/>
              <a:ext cx="2601468" cy="484095"/>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8" name="Freeform 25">
              <a:extLst>
                <a:ext uri="{FF2B5EF4-FFF2-40B4-BE49-F238E27FC236}">
                  <a16:creationId xmlns:a16="http://schemas.microsoft.com/office/drawing/2014/main" id="{F8741648-9A01-8863-706E-82D6A26954FB}"/>
                </a:ext>
              </a:extLst>
            </p:cNvPr>
            <p:cNvSpPr/>
            <p:nvPr/>
          </p:nvSpPr>
          <p:spPr>
            <a:xfrm>
              <a:off x="5673040" y="1018002"/>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9" name="Freeform 26">
              <a:extLst>
                <a:ext uri="{FF2B5EF4-FFF2-40B4-BE49-F238E27FC236}">
                  <a16:creationId xmlns:a16="http://schemas.microsoft.com/office/drawing/2014/main" id="{8400D401-808C-75BA-DB95-0A388B73AFDB}"/>
                </a:ext>
              </a:extLst>
            </p:cNvPr>
            <p:cNvSpPr/>
            <p:nvPr/>
          </p:nvSpPr>
          <p:spPr>
            <a:xfrm rot="10800000">
              <a:off x="6096001" y="1018002"/>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30" name="Straight Connector 29">
              <a:extLst>
                <a:ext uri="{FF2B5EF4-FFF2-40B4-BE49-F238E27FC236}">
                  <a16:creationId xmlns:a16="http://schemas.microsoft.com/office/drawing/2014/main" id="{51E56EDF-5BA6-B417-58BE-924E24494D5C}"/>
                </a:ext>
              </a:extLst>
            </p:cNvPr>
            <p:cNvCxnSpPr>
              <a:cxnSpLocks/>
            </p:cNvCxnSpPr>
            <p:nvPr/>
          </p:nvCxnSpPr>
          <p:spPr>
            <a:xfrm>
              <a:off x="6096000" y="2039615"/>
              <a:ext cx="0" cy="3050859"/>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31" name="Subtitle 2">
              <a:extLst>
                <a:ext uri="{FF2B5EF4-FFF2-40B4-BE49-F238E27FC236}">
                  <a16:creationId xmlns:a16="http://schemas.microsoft.com/office/drawing/2014/main" id="{7E9A2B1E-9F9C-E4A9-80CE-4E027464F561}"/>
                </a:ext>
              </a:extLst>
            </p:cNvPr>
            <p:cNvSpPr txBox="1">
              <a:spLocks/>
            </p:cNvSpPr>
            <p:nvPr/>
          </p:nvSpPr>
          <p:spPr>
            <a:xfrm>
              <a:off x="1897816" y="2093166"/>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Yields will be lower when reinvesting cash flows</a:t>
              </a:r>
            </a:p>
          </p:txBody>
        </p:sp>
        <p:sp>
          <p:nvSpPr>
            <p:cNvPr id="32" name="Subtitle 2">
              <a:extLst>
                <a:ext uri="{FF2B5EF4-FFF2-40B4-BE49-F238E27FC236}">
                  <a16:creationId xmlns:a16="http://schemas.microsoft.com/office/drawing/2014/main" id="{2B291865-E08E-28A5-5B04-E4874BAAC24D}"/>
                </a:ext>
              </a:extLst>
            </p:cNvPr>
            <p:cNvSpPr txBox="1">
              <a:spLocks/>
            </p:cNvSpPr>
            <p:nvPr/>
          </p:nvSpPr>
          <p:spPr>
            <a:xfrm>
              <a:off x="1897816" y="2896310"/>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Callable bonds may hold higher reinvestment risk</a:t>
              </a:r>
            </a:p>
          </p:txBody>
        </p:sp>
        <p:sp>
          <p:nvSpPr>
            <p:cNvPr id="33" name="Subtitle 2">
              <a:extLst>
                <a:ext uri="{FF2B5EF4-FFF2-40B4-BE49-F238E27FC236}">
                  <a16:creationId xmlns:a16="http://schemas.microsoft.com/office/drawing/2014/main" id="{DB273C1A-F88F-146A-93A4-8FB3732FDD48}"/>
                </a:ext>
              </a:extLst>
            </p:cNvPr>
            <p:cNvSpPr txBox="1">
              <a:spLocks/>
            </p:cNvSpPr>
            <p:nvPr/>
          </p:nvSpPr>
          <p:spPr>
            <a:xfrm>
              <a:off x="1897816" y="3691932"/>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Investing to a shorter maturity that needed increases reinvestment risk</a:t>
              </a:r>
            </a:p>
          </p:txBody>
        </p:sp>
        <p:sp>
          <p:nvSpPr>
            <p:cNvPr id="36" name="Subtitle 2">
              <a:extLst>
                <a:ext uri="{FF2B5EF4-FFF2-40B4-BE49-F238E27FC236}">
                  <a16:creationId xmlns:a16="http://schemas.microsoft.com/office/drawing/2014/main" id="{670CEF18-7814-8B66-88C5-56E691253DE6}"/>
                </a:ext>
              </a:extLst>
            </p:cNvPr>
            <p:cNvSpPr txBox="1">
              <a:spLocks/>
            </p:cNvSpPr>
            <p:nvPr/>
          </p:nvSpPr>
          <p:spPr>
            <a:xfrm>
              <a:off x="7389658" y="2207460"/>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Common to try to “time the market”</a:t>
              </a:r>
            </a:p>
          </p:txBody>
        </p:sp>
        <p:sp>
          <p:nvSpPr>
            <p:cNvPr id="37" name="Subtitle 2">
              <a:extLst>
                <a:ext uri="{FF2B5EF4-FFF2-40B4-BE49-F238E27FC236}">
                  <a16:creationId xmlns:a16="http://schemas.microsoft.com/office/drawing/2014/main" id="{72F4F58D-4A65-9373-53A0-6A6CFBD30ABE}"/>
                </a:ext>
              </a:extLst>
            </p:cNvPr>
            <p:cNvSpPr txBox="1">
              <a:spLocks/>
            </p:cNvSpPr>
            <p:nvPr/>
          </p:nvSpPr>
          <p:spPr>
            <a:xfrm>
              <a:off x="7389658" y="3010604"/>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Challenging to determine</a:t>
              </a:r>
            </a:p>
          </p:txBody>
        </p:sp>
        <p:sp>
          <p:nvSpPr>
            <p:cNvPr id="38" name="Subtitle 2">
              <a:extLst>
                <a:ext uri="{FF2B5EF4-FFF2-40B4-BE49-F238E27FC236}">
                  <a16:creationId xmlns:a16="http://schemas.microsoft.com/office/drawing/2014/main" id="{95A784FD-8615-B0A2-9F84-8C3371F70F5A}"/>
                </a:ext>
              </a:extLst>
            </p:cNvPr>
            <p:cNvSpPr txBox="1">
              <a:spLocks/>
            </p:cNvSpPr>
            <p:nvPr/>
          </p:nvSpPr>
          <p:spPr>
            <a:xfrm>
              <a:off x="7389658" y="3807348"/>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“Time In” the market is a better approach</a:t>
              </a:r>
            </a:p>
          </p:txBody>
        </p:sp>
        <p:sp>
          <p:nvSpPr>
            <p:cNvPr id="39" name="Subtitle 2">
              <a:extLst>
                <a:ext uri="{FF2B5EF4-FFF2-40B4-BE49-F238E27FC236}">
                  <a16:creationId xmlns:a16="http://schemas.microsoft.com/office/drawing/2014/main" id="{6B8940E9-B86F-2558-68A8-D4472FCFEE59}"/>
                </a:ext>
              </a:extLst>
            </p:cNvPr>
            <p:cNvSpPr txBox="1">
              <a:spLocks/>
            </p:cNvSpPr>
            <p:nvPr/>
          </p:nvSpPr>
          <p:spPr>
            <a:xfrm>
              <a:off x="7389658" y="4498687"/>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Important to maintain commitment over time</a:t>
              </a:r>
            </a:p>
          </p:txBody>
        </p:sp>
        <p:sp>
          <p:nvSpPr>
            <p:cNvPr id="40" name="TextBox 39">
              <a:extLst>
                <a:ext uri="{FF2B5EF4-FFF2-40B4-BE49-F238E27FC236}">
                  <a16:creationId xmlns:a16="http://schemas.microsoft.com/office/drawing/2014/main" id="{C8141114-8FCF-B001-F781-DB66AC778E7E}"/>
                </a:ext>
              </a:extLst>
            </p:cNvPr>
            <p:cNvSpPr txBox="1"/>
            <p:nvPr/>
          </p:nvSpPr>
          <p:spPr>
            <a:xfrm>
              <a:off x="2108587" y="1250538"/>
              <a:ext cx="2482995" cy="400110"/>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Reinvestment Risk</a:t>
              </a:r>
            </a:p>
          </p:txBody>
        </p:sp>
        <p:sp>
          <p:nvSpPr>
            <p:cNvPr id="41" name="TextBox 40">
              <a:extLst>
                <a:ext uri="{FF2B5EF4-FFF2-40B4-BE49-F238E27FC236}">
                  <a16:creationId xmlns:a16="http://schemas.microsoft.com/office/drawing/2014/main" id="{666B6979-D295-36EA-8316-DB91B5FA7DB6}"/>
                </a:ext>
              </a:extLst>
            </p:cNvPr>
            <p:cNvSpPr txBox="1"/>
            <p:nvPr/>
          </p:nvSpPr>
          <p:spPr>
            <a:xfrm>
              <a:off x="8003817" y="1096650"/>
              <a:ext cx="1676216"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Timing Risk</a:t>
              </a:r>
            </a:p>
          </p:txBody>
        </p:sp>
        <p:pic>
          <p:nvPicPr>
            <p:cNvPr id="42" name="Graphic 41" descr="Checkmark with solid fill">
              <a:extLst>
                <a:ext uri="{FF2B5EF4-FFF2-40B4-BE49-F238E27FC236}">
                  <a16:creationId xmlns:a16="http://schemas.microsoft.com/office/drawing/2014/main" id="{7DB83B53-746F-5A72-9CC5-905C8B3129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5174" y="2171714"/>
              <a:ext cx="326351" cy="326351"/>
            </a:xfrm>
            <a:prstGeom prst="rect">
              <a:avLst/>
            </a:prstGeom>
          </p:spPr>
        </p:pic>
        <p:pic>
          <p:nvPicPr>
            <p:cNvPr id="43" name="Graphic 42" descr="Checkmark with solid fill">
              <a:extLst>
                <a:ext uri="{FF2B5EF4-FFF2-40B4-BE49-F238E27FC236}">
                  <a16:creationId xmlns:a16="http://schemas.microsoft.com/office/drawing/2014/main" id="{CF86BD6F-CE6C-327C-66F0-7B9F11115E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7954" y="2977347"/>
              <a:ext cx="326351" cy="326351"/>
            </a:xfrm>
            <a:prstGeom prst="rect">
              <a:avLst/>
            </a:prstGeom>
          </p:spPr>
        </p:pic>
        <p:pic>
          <p:nvPicPr>
            <p:cNvPr id="44" name="Graphic 43" descr="Checkmark with solid fill">
              <a:extLst>
                <a:ext uri="{FF2B5EF4-FFF2-40B4-BE49-F238E27FC236}">
                  <a16:creationId xmlns:a16="http://schemas.microsoft.com/office/drawing/2014/main" id="{6AEC1E60-F57C-E5A2-B471-9461FE0FB5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3775361"/>
              <a:ext cx="326351" cy="326351"/>
            </a:xfrm>
            <a:prstGeom prst="rect">
              <a:avLst/>
            </a:prstGeom>
          </p:spPr>
        </p:pic>
        <p:pic>
          <p:nvPicPr>
            <p:cNvPr id="47" name="Graphic 46" descr="Checkmark with solid fill">
              <a:extLst>
                <a:ext uri="{FF2B5EF4-FFF2-40B4-BE49-F238E27FC236}">
                  <a16:creationId xmlns:a16="http://schemas.microsoft.com/office/drawing/2014/main" id="{B71BA7A7-81B3-DD1D-A367-A3122D0D68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171714"/>
              <a:ext cx="326351" cy="326351"/>
            </a:xfrm>
            <a:prstGeom prst="rect">
              <a:avLst/>
            </a:prstGeom>
          </p:spPr>
        </p:pic>
        <p:pic>
          <p:nvPicPr>
            <p:cNvPr id="48" name="Graphic 47" descr="Checkmark with solid fill">
              <a:extLst>
                <a:ext uri="{FF2B5EF4-FFF2-40B4-BE49-F238E27FC236}">
                  <a16:creationId xmlns:a16="http://schemas.microsoft.com/office/drawing/2014/main" id="{DD3E2590-4215-20A4-4C47-C7FBAA4AF6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977347"/>
              <a:ext cx="326351" cy="326351"/>
            </a:xfrm>
            <a:prstGeom prst="rect">
              <a:avLst/>
            </a:prstGeom>
          </p:spPr>
        </p:pic>
        <p:pic>
          <p:nvPicPr>
            <p:cNvPr id="49" name="Graphic 48" descr="Checkmark with solid fill">
              <a:extLst>
                <a:ext uri="{FF2B5EF4-FFF2-40B4-BE49-F238E27FC236}">
                  <a16:creationId xmlns:a16="http://schemas.microsoft.com/office/drawing/2014/main" id="{E1693B4B-99C2-611D-F782-FBA6361EC5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3781711"/>
              <a:ext cx="326351" cy="326351"/>
            </a:xfrm>
            <a:prstGeom prst="rect">
              <a:avLst/>
            </a:prstGeom>
          </p:spPr>
        </p:pic>
        <p:pic>
          <p:nvPicPr>
            <p:cNvPr id="50" name="Graphic 49" descr="Checkmark with solid fill">
              <a:extLst>
                <a:ext uri="{FF2B5EF4-FFF2-40B4-BE49-F238E27FC236}">
                  <a16:creationId xmlns:a16="http://schemas.microsoft.com/office/drawing/2014/main" id="{058CD418-59C3-F149-279F-455798F424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4580993"/>
              <a:ext cx="326351" cy="326351"/>
            </a:xfrm>
            <a:prstGeom prst="rect">
              <a:avLst/>
            </a:prstGeom>
          </p:spPr>
        </p:pic>
      </p:grpSp>
      <p:sp>
        <p:nvSpPr>
          <p:cNvPr id="2" name="Title 1">
            <a:extLst>
              <a:ext uri="{FF2B5EF4-FFF2-40B4-BE49-F238E27FC236}">
                <a16:creationId xmlns:a16="http://schemas.microsoft.com/office/drawing/2014/main" id="{551C9B3B-3CDE-02C3-B984-3E7B212A2882}"/>
              </a:ext>
            </a:extLst>
          </p:cNvPr>
          <p:cNvSpPr>
            <a:spLocks noGrp="1"/>
          </p:cNvSpPr>
          <p:nvPr>
            <p:ph type="title"/>
          </p:nvPr>
        </p:nvSpPr>
        <p:spPr/>
        <p:txBody>
          <a:bodyPr/>
          <a:lstStyle/>
          <a:p>
            <a:r>
              <a:rPr lang="en-US"/>
              <a:t>Investment risks</a:t>
            </a:r>
          </a:p>
        </p:txBody>
      </p:sp>
      <p:sp>
        <p:nvSpPr>
          <p:cNvPr id="4" name="Slide Number Placeholder 3">
            <a:extLst>
              <a:ext uri="{FF2B5EF4-FFF2-40B4-BE49-F238E27FC236}">
                <a16:creationId xmlns:a16="http://schemas.microsoft.com/office/drawing/2014/main" id="{E712B636-80CB-7D3D-853D-DA45C80552B0}"/>
              </a:ext>
            </a:extLst>
          </p:cNvPr>
          <p:cNvSpPr>
            <a:spLocks noGrp="1"/>
          </p:cNvSpPr>
          <p:nvPr>
            <p:ph type="sldNum" sz="quarter" idx="4"/>
          </p:nvPr>
        </p:nvSpPr>
        <p:spPr/>
        <p:txBody>
          <a:bodyPr/>
          <a:lstStyle/>
          <a:p>
            <a:fld id="{5FE82902-ECBF-483F-8390-43E8C5ADA234}" type="slidenum">
              <a:rPr lang="en-US" smtClean="0"/>
              <a:pPr/>
              <a:t>35</a:t>
            </a:fld>
            <a:endParaRPr lang="en-US"/>
          </a:p>
        </p:txBody>
      </p:sp>
      <p:sp>
        <p:nvSpPr>
          <p:cNvPr id="3" name="TextBox 2">
            <a:extLst>
              <a:ext uri="{FF2B5EF4-FFF2-40B4-BE49-F238E27FC236}">
                <a16:creationId xmlns:a16="http://schemas.microsoft.com/office/drawing/2014/main" id="{38512B2C-FAB7-FDCD-38C0-269C0C673456}"/>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103202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E13B-46B1-A3AE-B324-9C3623C46B7B}"/>
            </a:ext>
          </a:extLst>
        </p:cNvPr>
        <p:cNvGrpSpPr/>
        <p:nvPr/>
      </p:nvGrpSpPr>
      <p:grpSpPr>
        <a:xfrm>
          <a:off x="0" y="0"/>
          <a:ext cx="0" cy="0"/>
          <a:chOff x="0" y="0"/>
          <a:chExt cx="0" cy="0"/>
        </a:xfrm>
      </p:grpSpPr>
      <p:sp>
        <p:nvSpPr>
          <p:cNvPr id="49" name="Rounded Rectangle 5">
            <a:extLst>
              <a:ext uri="{FF2B5EF4-FFF2-40B4-BE49-F238E27FC236}">
                <a16:creationId xmlns:a16="http://schemas.microsoft.com/office/drawing/2014/main" id="{83C958B3-8F01-AD35-0EE0-F0FD29C7D11E}"/>
              </a:ext>
            </a:extLst>
          </p:cNvPr>
          <p:cNvSpPr/>
          <p:nvPr/>
        </p:nvSpPr>
        <p:spPr>
          <a:xfrm>
            <a:off x="1193074" y="4828122"/>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6" name="Straight Connector 5">
            <a:extLst>
              <a:ext uri="{FF2B5EF4-FFF2-40B4-BE49-F238E27FC236}">
                <a16:creationId xmlns:a16="http://schemas.microsoft.com/office/drawing/2014/main" id="{A11329DC-2C46-5A0A-EE93-9DEB989D3A95}"/>
              </a:ext>
            </a:extLst>
          </p:cNvPr>
          <p:cNvCxnSpPr>
            <a:cxnSpLocks/>
          </p:cNvCxnSpPr>
          <p:nvPr/>
        </p:nvCxnSpPr>
        <p:spPr>
          <a:xfrm flipH="1">
            <a:off x="1193074" y="1821105"/>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1CC10E-B5AA-CA63-A5B6-19C866D5E90B}"/>
              </a:ext>
            </a:extLst>
          </p:cNvPr>
          <p:cNvCxnSpPr>
            <a:cxnSpLocks/>
          </p:cNvCxnSpPr>
          <p:nvPr/>
        </p:nvCxnSpPr>
        <p:spPr>
          <a:xfrm flipH="1">
            <a:off x="6684916" y="1821105"/>
            <a:ext cx="4314010"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8" name="Rounded Rectangle 2">
            <a:extLst>
              <a:ext uri="{FF2B5EF4-FFF2-40B4-BE49-F238E27FC236}">
                <a16:creationId xmlns:a16="http://schemas.microsoft.com/office/drawing/2014/main" id="{33CF6BC4-3654-C00D-D567-AAA870F27CFF}"/>
              </a:ext>
            </a:extLst>
          </p:cNvPr>
          <p:cNvSpPr/>
          <p:nvPr/>
        </p:nvSpPr>
        <p:spPr>
          <a:xfrm>
            <a:off x="1193075" y="2414377"/>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Oval 8">
            <a:extLst>
              <a:ext uri="{FF2B5EF4-FFF2-40B4-BE49-F238E27FC236}">
                <a16:creationId xmlns:a16="http://schemas.microsoft.com/office/drawing/2014/main" id="{34D4F3B0-0D89-A54E-BB00-498F8ED01B92}"/>
              </a:ext>
            </a:extLst>
          </p:cNvPr>
          <p:cNvSpPr/>
          <p:nvPr/>
        </p:nvSpPr>
        <p:spPr>
          <a:xfrm>
            <a:off x="1193075" y="2414377"/>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Rounded Rectangle 3">
            <a:extLst>
              <a:ext uri="{FF2B5EF4-FFF2-40B4-BE49-F238E27FC236}">
                <a16:creationId xmlns:a16="http://schemas.microsoft.com/office/drawing/2014/main" id="{1DC66B9E-5345-0AD9-51E6-887B1A1DC173}"/>
              </a:ext>
            </a:extLst>
          </p:cNvPr>
          <p:cNvSpPr/>
          <p:nvPr/>
        </p:nvSpPr>
        <p:spPr>
          <a:xfrm>
            <a:off x="1193075" y="3220010"/>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1" name="Oval 10">
            <a:extLst>
              <a:ext uri="{FF2B5EF4-FFF2-40B4-BE49-F238E27FC236}">
                <a16:creationId xmlns:a16="http://schemas.microsoft.com/office/drawing/2014/main" id="{E92C2EC7-1CB7-8CCB-3BCE-03CF1D1D9A88}"/>
              </a:ext>
            </a:extLst>
          </p:cNvPr>
          <p:cNvSpPr/>
          <p:nvPr/>
        </p:nvSpPr>
        <p:spPr>
          <a:xfrm>
            <a:off x="1193075" y="3220010"/>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Rounded Rectangle 5">
            <a:extLst>
              <a:ext uri="{FF2B5EF4-FFF2-40B4-BE49-F238E27FC236}">
                <a16:creationId xmlns:a16="http://schemas.microsoft.com/office/drawing/2014/main" id="{77089167-ED8A-AD14-8B28-EBED23A8624D}"/>
              </a:ext>
            </a:extLst>
          </p:cNvPr>
          <p:cNvSpPr/>
          <p:nvPr/>
        </p:nvSpPr>
        <p:spPr>
          <a:xfrm>
            <a:off x="1193075" y="4023104"/>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3" name="Oval 12">
            <a:extLst>
              <a:ext uri="{FF2B5EF4-FFF2-40B4-BE49-F238E27FC236}">
                <a16:creationId xmlns:a16="http://schemas.microsoft.com/office/drawing/2014/main" id="{B6859289-69A5-701D-2215-4861B06DF5A5}"/>
              </a:ext>
            </a:extLst>
          </p:cNvPr>
          <p:cNvSpPr/>
          <p:nvPr/>
        </p:nvSpPr>
        <p:spPr>
          <a:xfrm>
            <a:off x="1193075" y="4023104"/>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4" name="Rounded Rectangle 11">
            <a:extLst>
              <a:ext uri="{FF2B5EF4-FFF2-40B4-BE49-F238E27FC236}">
                <a16:creationId xmlns:a16="http://schemas.microsoft.com/office/drawing/2014/main" id="{4EFA9B6F-8AC9-7CF8-202B-DD352A370CD2}"/>
              </a:ext>
            </a:extLst>
          </p:cNvPr>
          <p:cNvSpPr/>
          <p:nvPr/>
        </p:nvSpPr>
        <p:spPr>
          <a:xfrm>
            <a:off x="6684917" y="2414377"/>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5" name="Oval 14">
            <a:extLst>
              <a:ext uri="{FF2B5EF4-FFF2-40B4-BE49-F238E27FC236}">
                <a16:creationId xmlns:a16="http://schemas.microsoft.com/office/drawing/2014/main" id="{BA1620F2-2566-478A-4F61-8B4452A5BF1C}"/>
              </a:ext>
            </a:extLst>
          </p:cNvPr>
          <p:cNvSpPr/>
          <p:nvPr/>
        </p:nvSpPr>
        <p:spPr>
          <a:xfrm>
            <a:off x="6684917" y="2414377"/>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6" name="Rounded Rectangle 13">
            <a:extLst>
              <a:ext uri="{FF2B5EF4-FFF2-40B4-BE49-F238E27FC236}">
                <a16:creationId xmlns:a16="http://schemas.microsoft.com/office/drawing/2014/main" id="{CB6915C1-9DDE-982D-034C-8628F6CC3C75}"/>
              </a:ext>
            </a:extLst>
          </p:cNvPr>
          <p:cNvSpPr/>
          <p:nvPr/>
        </p:nvSpPr>
        <p:spPr>
          <a:xfrm>
            <a:off x="6684917" y="3220010"/>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7" name="Oval 16">
            <a:extLst>
              <a:ext uri="{FF2B5EF4-FFF2-40B4-BE49-F238E27FC236}">
                <a16:creationId xmlns:a16="http://schemas.microsoft.com/office/drawing/2014/main" id="{EF63DEA3-E5D0-CF90-E534-75548ABAB7D8}"/>
              </a:ext>
            </a:extLst>
          </p:cNvPr>
          <p:cNvSpPr/>
          <p:nvPr/>
        </p:nvSpPr>
        <p:spPr>
          <a:xfrm>
            <a:off x="6684917" y="3220010"/>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8" name="Rounded Rectangle 15">
            <a:extLst>
              <a:ext uri="{FF2B5EF4-FFF2-40B4-BE49-F238E27FC236}">
                <a16:creationId xmlns:a16="http://schemas.microsoft.com/office/drawing/2014/main" id="{F66FE1A4-FDE5-9DD5-7C2B-1894F2B2FA5A}"/>
              </a:ext>
            </a:extLst>
          </p:cNvPr>
          <p:cNvSpPr/>
          <p:nvPr/>
        </p:nvSpPr>
        <p:spPr>
          <a:xfrm>
            <a:off x="6684917" y="4023104"/>
            <a:ext cx="4314009"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9" name="Oval 18">
            <a:extLst>
              <a:ext uri="{FF2B5EF4-FFF2-40B4-BE49-F238E27FC236}">
                <a16:creationId xmlns:a16="http://schemas.microsoft.com/office/drawing/2014/main" id="{A89D6677-1AFE-DCA5-7B49-14CAF1A86360}"/>
              </a:ext>
            </a:extLst>
          </p:cNvPr>
          <p:cNvSpPr/>
          <p:nvPr/>
        </p:nvSpPr>
        <p:spPr>
          <a:xfrm>
            <a:off x="6684917" y="4023104"/>
            <a:ext cx="590550" cy="590550"/>
          </a:xfrm>
          <a:prstGeom prst="ellipse">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2" name="Chevron 21">
            <a:extLst>
              <a:ext uri="{FF2B5EF4-FFF2-40B4-BE49-F238E27FC236}">
                <a16:creationId xmlns:a16="http://schemas.microsoft.com/office/drawing/2014/main" id="{542349A0-FA53-8901-60B6-F58BE1C70593}"/>
              </a:ext>
            </a:extLst>
          </p:cNvPr>
          <p:cNvSpPr/>
          <p:nvPr/>
        </p:nvSpPr>
        <p:spPr>
          <a:xfrm>
            <a:off x="2048740" y="1581963"/>
            <a:ext cx="2602679" cy="484095"/>
          </a:xfrm>
          <a:prstGeom prst="chevron">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3" name="Chevron 22">
            <a:extLst>
              <a:ext uri="{FF2B5EF4-FFF2-40B4-BE49-F238E27FC236}">
                <a16:creationId xmlns:a16="http://schemas.microsoft.com/office/drawing/2014/main" id="{F474E04B-84B7-DB13-2A58-820087B6513F}"/>
              </a:ext>
            </a:extLst>
          </p:cNvPr>
          <p:cNvSpPr/>
          <p:nvPr/>
        </p:nvSpPr>
        <p:spPr>
          <a:xfrm flipH="1">
            <a:off x="7541792" y="1581963"/>
            <a:ext cx="2601468" cy="484095"/>
          </a:xfrm>
          <a:prstGeom prst="chevron">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4" name="Freeform 25">
            <a:extLst>
              <a:ext uri="{FF2B5EF4-FFF2-40B4-BE49-F238E27FC236}">
                <a16:creationId xmlns:a16="http://schemas.microsoft.com/office/drawing/2014/main" id="{F78A0576-7932-D98A-7C8C-4E1E4B67F249}"/>
              </a:ext>
            </a:extLst>
          </p:cNvPr>
          <p:cNvSpPr/>
          <p:nvPr/>
        </p:nvSpPr>
        <p:spPr>
          <a:xfrm>
            <a:off x="5673040" y="1392764"/>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5" name="Freeform 26">
            <a:extLst>
              <a:ext uri="{FF2B5EF4-FFF2-40B4-BE49-F238E27FC236}">
                <a16:creationId xmlns:a16="http://schemas.microsoft.com/office/drawing/2014/main" id="{BB124B22-836D-404E-D159-0E2A6B6E3210}"/>
              </a:ext>
            </a:extLst>
          </p:cNvPr>
          <p:cNvSpPr/>
          <p:nvPr/>
        </p:nvSpPr>
        <p:spPr>
          <a:xfrm rot="10800000">
            <a:off x="6096001" y="1392764"/>
            <a:ext cx="422961" cy="858550"/>
          </a:xfrm>
          <a:custGeom>
            <a:avLst/>
            <a:gdLst>
              <a:gd name="connsiteX0" fmla="*/ 845921 w 845921"/>
              <a:gd name="connsiteY0" fmla="*/ 0 h 1717099"/>
              <a:gd name="connsiteX1" fmla="*/ 845921 w 845921"/>
              <a:gd name="connsiteY1" fmla="*/ 1717099 h 1717099"/>
              <a:gd name="connsiteX2" fmla="*/ 771371 w 845921"/>
              <a:gd name="connsiteY2" fmla="*/ 1713334 h 1717099"/>
              <a:gd name="connsiteX3" fmla="*/ 0 w 845921"/>
              <a:gd name="connsiteY3" fmla="*/ 858549 h 1717099"/>
              <a:gd name="connsiteX4" fmla="*/ 771371 w 845921"/>
              <a:gd name="connsiteY4" fmla="*/ 3764 h 1717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921" h="1717099">
                <a:moveTo>
                  <a:pt x="845921" y="0"/>
                </a:moveTo>
                <a:lnTo>
                  <a:pt x="845921" y="1717099"/>
                </a:lnTo>
                <a:lnTo>
                  <a:pt x="771371" y="1713334"/>
                </a:lnTo>
                <a:cubicBezTo>
                  <a:pt x="338103" y="1669333"/>
                  <a:pt x="0" y="1303426"/>
                  <a:pt x="0" y="858549"/>
                </a:cubicBezTo>
                <a:cubicBezTo>
                  <a:pt x="0" y="413673"/>
                  <a:pt x="338103" y="47765"/>
                  <a:pt x="771371" y="3764"/>
                </a:cubicBezTo>
                <a:close/>
              </a:path>
            </a:pathLst>
          </a:cu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26" name="Straight Connector 25">
            <a:extLst>
              <a:ext uri="{FF2B5EF4-FFF2-40B4-BE49-F238E27FC236}">
                <a16:creationId xmlns:a16="http://schemas.microsoft.com/office/drawing/2014/main" id="{5E48D166-5E58-2BAA-A4BE-08CEA4B86FB1}"/>
              </a:ext>
            </a:extLst>
          </p:cNvPr>
          <p:cNvCxnSpPr>
            <a:cxnSpLocks/>
          </p:cNvCxnSpPr>
          <p:nvPr/>
        </p:nvCxnSpPr>
        <p:spPr>
          <a:xfrm>
            <a:off x="6096000" y="2414377"/>
            <a:ext cx="0" cy="3050859"/>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27" name="Subtitle 2">
            <a:extLst>
              <a:ext uri="{FF2B5EF4-FFF2-40B4-BE49-F238E27FC236}">
                <a16:creationId xmlns:a16="http://schemas.microsoft.com/office/drawing/2014/main" id="{2DD26C09-8EEA-ACAA-956A-DED844F49996}"/>
              </a:ext>
            </a:extLst>
          </p:cNvPr>
          <p:cNvSpPr txBox="1">
            <a:spLocks/>
          </p:cNvSpPr>
          <p:nvPr/>
        </p:nvSpPr>
        <p:spPr>
          <a:xfrm>
            <a:off x="1897816" y="2582222"/>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Can you sell a security? At what price?</a:t>
            </a:r>
          </a:p>
        </p:txBody>
      </p:sp>
      <p:sp>
        <p:nvSpPr>
          <p:cNvPr id="28" name="Subtitle 2">
            <a:extLst>
              <a:ext uri="{FF2B5EF4-FFF2-40B4-BE49-F238E27FC236}">
                <a16:creationId xmlns:a16="http://schemas.microsoft.com/office/drawing/2014/main" id="{297ABE86-AAF9-AA00-07D3-94C4DA0218F8}"/>
              </a:ext>
            </a:extLst>
          </p:cNvPr>
          <p:cNvSpPr txBox="1">
            <a:spLocks/>
          </p:cNvSpPr>
          <p:nvPr/>
        </p:nvSpPr>
        <p:spPr>
          <a:xfrm>
            <a:off x="1897816" y="3271072"/>
            <a:ext cx="3495076"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Vital to understand the liquidity of each investment</a:t>
            </a:r>
          </a:p>
        </p:txBody>
      </p:sp>
      <p:sp>
        <p:nvSpPr>
          <p:cNvPr id="29" name="Subtitle 2">
            <a:extLst>
              <a:ext uri="{FF2B5EF4-FFF2-40B4-BE49-F238E27FC236}">
                <a16:creationId xmlns:a16="http://schemas.microsoft.com/office/drawing/2014/main" id="{2B213EEB-9276-1C0F-42F8-2634DFC59927}"/>
              </a:ext>
            </a:extLst>
          </p:cNvPr>
          <p:cNvSpPr txBox="1">
            <a:spLocks/>
          </p:cNvSpPr>
          <p:nvPr/>
        </p:nvSpPr>
        <p:spPr>
          <a:xfrm>
            <a:off x="1897816" y="4066694"/>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Factors include low trading volume, market disruptions, economic conditions, etc.</a:t>
            </a:r>
          </a:p>
        </p:txBody>
      </p:sp>
      <p:sp>
        <p:nvSpPr>
          <p:cNvPr id="30" name="Subtitle 2">
            <a:extLst>
              <a:ext uri="{FF2B5EF4-FFF2-40B4-BE49-F238E27FC236}">
                <a16:creationId xmlns:a16="http://schemas.microsoft.com/office/drawing/2014/main" id="{4BA86AA7-6200-53F4-6BB1-851A3EB84695}"/>
              </a:ext>
            </a:extLst>
          </p:cNvPr>
          <p:cNvSpPr txBox="1">
            <a:spLocks/>
          </p:cNvSpPr>
          <p:nvPr/>
        </p:nvSpPr>
        <p:spPr>
          <a:xfrm>
            <a:off x="7389658" y="2466806"/>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News can negatively affect investment performance</a:t>
            </a:r>
          </a:p>
        </p:txBody>
      </p:sp>
      <p:sp>
        <p:nvSpPr>
          <p:cNvPr id="31" name="Subtitle 2">
            <a:extLst>
              <a:ext uri="{FF2B5EF4-FFF2-40B4-BE49-F238E27FC236}">
                <a16:creationId xmlns:a16="http://schemas.microsoft.com/office/drawing/2014/main" id="{5FE23D0C-7583-1FA2-1039-852CC6E55D7F}"/>
              </a:ext>
            </a:extLst>
          </p:cNvPr>
          <p:cNvSpPr txBox="1">
            <a:spLocks/>
          </p:cNvSpPr>
          <p:nvPr/>
        </p:nvSpPr>
        <p:spPr>
          <a:xfrm>
            <a:off x="7389658" y="3269950"/>
            <a:ext cx="3495076" cy="493212"/>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Information spreads through various channels faster than ever</a:t>
            </a:r>
          </a:p>
        </p:txBody>
      </p:sp>
      <p:sp>
        <p:nvSpPr>
          <p:cNvPr id="32" name="Subtitle 2">
            <a:extLst>
              <a:ext uri="{FF2B5EF4-FFF2-40B4-BE49-F238E27FC236}">
                <a16:creationId xmlns:a16="http://schemas.microsoft.com/office/drawing/2014/main" id="{97478434-3E6C-DFCB-9F5A-4B4B47F53DF9}"/>
              </a:ext>
            </a:extLst>
          </p:cNvPr>
          <p:cNvSpPr txBox="1">
            <a:spLocks/>
          </p:cNvSpPr>
          <p:nvPr/>
        </p:nvSpPr>
        <p:spPr>
          <a:xfrm>
            <a:off x="7389658" y="4182110"/>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Recent example: Silicon Valley Bank</a:t>
            </a:r>
          </a:p>
        </p:txBody>
      </p:sp>
      <p:sp>
        <p:nvSpPr>
          <p:cNvPr id="34" name="TextBox 33">
            <a:extLst>
              <a:ext uri="{FF2B5EF4-FFF2-40B4-BE49-F238E27FC236}">
                <a16:creationId xmlns:a16="http://schemas.microsoft.com/office/drawing/2014/main" id="{D887F2F1-3511-14E4-B9A6-564054D84D47}"/>
              </a:ext>
            </a:extLst>
          </p:cNvPr>
          <p:cNvSpPr txBox="1"/>
          <p:nvPr/>
        </p:nvSpPr>
        <p:spPr>
          <a:xfrm>
            <a:off x="2280721" y="1625299"/>
            <a:ext cx="2138727" cy="400110"/>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Liquidity Risk</a:t>
            </a:r>
          </a:p>
        </p:txBody>
      </p:sp>
      <p:sp>
        <p:nvSpPr>
          <p:cNvPr id="35" name="TextBox 34">
            <a:extLst>
              <a:ext uri="{FF2B5EF4-FFF2-40B4-BE49-F238E27FC236}">
                <a16:creationId xmlns:a16="http://schemas.microsoft.com/office/drawing/2014/main" id="{3A330B98-8E5F-81B7-C48E-22E173F41109}"/>
              </a:ext>
            </a:extLst>
          </p:cNvPr>
          <p:cNvSpPr txBox="1"/>
          <p:nvPr/>
        </p:nvSpPr>
        <p:spPr>
          <a:xfrm>
            <a:off x="7888080" y="1471412"/>
            <a:ext cx="1907690"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Headline Risk</a:t>
            </a:r>
          </a:p>
        </p:txBody>
      </p:sp>
      <p:pic>
        <p:nvPicPr>
          <p:cNvPr id="36" name="Graphic 35" descr="Checkmark with solid fill">
            <a:extLst>
              <a:ext uri="{FF2B5EF4-FFF2-40B4-BE49-F238E27FC236}">
                <a16:creationId xmlns:a16="http://schemas.microsoft.com/office/drawing/2014/main" id="{2C4742DC-EC9C-A694-F948-ABF7E3CC8B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5174" y="2546476"/>
            <a:ext cx="326351" cy="326351"/>
          </a:xfrm>
          <a:prstGeom prst="rect">
            <a:avLst/>
          </a:prstGeom>
        </p:spPr>
      </p:pic>
      <p:pic>
        <p:nvPicPr>
          <p:cNvPr id="37" name="Graphic 36" descr="Checkmark with solid fill">
            <a:extLst>
              <a:ext uri="{FF2B5EF4-FFF2-40B4-BE49-F238E27FC236}">
                <a16:creationId xmlns:a16="http://schemas.microsoft.com/office/drawing/2014/main" id="{3DFEEA78-11C2-8B25-35E6-C5E474F9DC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7954" y="3352109"/>
            <a:ext cx="326351" cy="326351"/>
          </a:xfrm>
          <a:prstGeom prst="rect">
            <a:avLst/>
          </a:prstGeom>
        </p:spPr>
      </p:pic>
      <p:pic>
        <p:nvPicPr>
          <p:cNvPr id="38" name="Graphic 37" descr="Checkmark with solid fill">
            <a:extLst>
              <a:ext uri="{FF2B5EF4-FFF2-40B4-BE49-F238E27FC236}">
                <a16:creationId xmlns:a16="http://schemas.microsoft.com/office/drawing/2014/main" id="{B9375A75-C90A-3725-9D95-09EB347ABDA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4150123"/>
            <a:ext cx="326351" cy="326351"/>
          </a:xfrm>
          <a:prstGeom prst="rect">
            <a:avLst/>
          </a:prstGeom>
        </p:spPr>
      </p:pic>
      <p:pic>
        <p:nvPicPr>
          <p:cNvPr id="39" name="Graphic 38" descr="Checkmark with solid fill">
            <a:extLst>
              <a:ext uri="{FF2B5EF4-FFF2-40B4-BE49-F238E27FC236}">
                <a16:creationId xmlns:a16="http://schemas.microsoft.com/office/drawing/2014/main" id="{14C5906E-91FC-9EE6-97B3-082CC958B4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2546476"/>
            <a:ext cx="326351" cy="326351"/>
          </a:xfrm>
          <a:prstGeom prst="rect">
            <a:avLst/>
          </a:prstGeom>
        </p:spPr>
      </p:pic>
      <p:pic>
        <p:nvPicPr>
          <p:cNvPr id="40" name="Graphic 39" descr="Checkmark with solid fill">
            <a:extLst>
              <a:ext uri="{FF2B5EF4-FFF2-40B4-BE49-F238E27FC236}">
                <a16:creationId xmlns:a16="http://schemas.microsoft.com/office/drawing/2014/main" id="{5BEF843B-9AC1-7BF5-71A8-5F4F8120FC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17016" y="3352109"/>
            <a:ext cx="326351" cy="326351"/>
          </a:xfrm>
          <a:prstGeom prst="rect">
            <a:avLst/>
          </a:prstGeom>
        </p:spPr>
      </p:pic>
      <p:pic>
        <p:nvPicPr>
          <p:cNvPr id="41" name="Graphic 40" descr="Checkmark with solid fill">
            <a:extLst>
              <a:ext uri="{FF2B5EF4-FFF2-40B4-BE49-F238E27FC236}">
                <a16:creationId xmlns:a16="http://schemas.microsoft.com/office/drawing/2014/main" id="{F57F03A3-7449-1D9A-72A9-8057505CD6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43036" y="4156473"/>
            <a:ext cx="326351" cy="326351"/>
          </a:xfrm>
          <a:prstGeom prst="rect">
            <a:avLst/>
          </a:prstGeom>
        </p:spPr>
      </p:pic>
      <p:sp>
        <p:nvSpPr>
          <p:cNvPr id="46" name="Oval 45">
            <a:extLst>
              <a:ext uri="{FF2B5EF4-FFF2-40B4-BE49-F238E27FC236}">
                <a16:creationId xmlns:a16="http://schemas.microsoft.com/office/drawing/2014/main" id="{717FD23C-4167-1BC7-D7AD-8AF32E101C9E}"/>
              </a:ext>
            </a:extLst>
          </p:cNvPr>
          <p:cNvSpPr/>
          <p:nvPr/>
        </p:nvSpPr>
        <p:spPr>
          <a:xfrm>
            <a:off x="1193075" y="4828737"/>
            <a:ext cx="590550" cy="590550"/>
          </a:xfrm>
          <a:prstGeom prst="ellipse">
            <a:avLst/>
          </a:prstGeom>
          <a:solidFill>
            <a:srgbClr val="3F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47" name="Subtitle 2">
            <a:extLst>
              <a:ext uri="{FF2B5EF4-FFF2-40B4-BE49-F238E27FC236}">
                <a16:creationId xmlns:a16="http://schemas.microsoft.com/office/drawing/2014/main" id="{968E09F9-74D1-590B-05DB-6E812872204C}"/>
              </a:ext>
            </a:extLst>
          </p:cNvPr>
          <p:cNvSpPr txBox="1">
            <a:spLocks/>
          </p:cNvSpPr>
          <p:nvPr/>
        </p:nvSpPr>
        <p:spPr>
          <a:xfrm>
            <a:off x="1897816" y="4987743"/>
            <a:ext cx="3495076"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Early withdrawal penalties</a:t>
            </a:r>
          </a:p>
        </p:txBody>
      </p:sp>
      <p:pic>
        <p:nvPicPr>
          <p:cNvPr id="48" name="Graphic 47" descr="Checkmark with solid fill">
            <a:extLst>
              <a:ext uri="{FF2B5EF4-FFF2-40B4-BE49-F238E27FC236}">
                <a16:creationId xmlns:a16="http://schemas.microsoft.com/office/drawing/2014/main" id="{728C2A21-877C-4108-9E6C-CBABDF452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1194" y="4955755"/>
            <a:ext cx="326351" cy="326351"/>
          </a:xfrm>
          <a:prstGeom prst="rect">
            <a:avLst/>
          </a:prstGeom>
        </p:spPr>
      </p:pic>
      <p:sp>
        <p:nvSpPr>
          <p:cNvPr id="2" name="Title 1">
            <a:extLst>
              <a:ext uri="{FF2B5EF4-FFF2-40B4-BE49-F238E27FC236}">
                <a16:creationId xmlns:a16="http://schemas.microsoft.com/office/drawing/2014/main" id="{FEE2AA2F-9EFF-59CC-82C6-5E71042833E6}"/>
              </a:ext>
            </a:extLst>
          </p:cNvPr>
          <p:cNvSpPr>
            <a:spLocks noGrp="1"/>
          </p:cNvSpPr>
          <p:nvPr>
            <p:ph type="title"/>
          </p:nvPr>
        </p:nvSpPr>
        <p:spPr/>
        <p:txBody>
          <a:bodyPr/>
          <a:lstStyle/>
          <a:p>
            <a:r>
              <a:rPr lang="en-US"/>
              <a:t>Investment risks</a:t>
            </a:r>
          </a:p>
        </p:txBody>
      </p:sp>
      <p:sp>
        <p:nvSpPr>
          <p:cNvPr id="4" name="Slide Number Placeholder 3">
            <a:extLst>
              <a:ext uri="{FF2B5EF4-FFF2-40B4-BE49-F238E27FC236}">
                <a16:creationId xmlns:a16="http://schemas.microsoft.com/office/drawing/2014/main" id="{C47F4418-B483-F87E-50A8-75A71F8250E9}"/>
              </a:ext>
            </a:extLst>
          </p:cNvPr>
          <p:cNvSpPr>
            <a:spLocks noGrp="1"/>
          </p:cNvSpPr>
          <p:nvPr>
            <p:ph type="sldNum" sz="quarter" idx="4"/>
          </p:nvPr>
        </p:nvSpPr>
        <p:spPr/>
        <p:txBody>
          <a:bodyPr/>
          <a:lstStyle/>
          <a:p>
            <a:fld id="{5FE82902-ECBF-483F-8390-43E8C5ADA234}" type="slidenum">
              <a:rPr lang="en-US" smtClean="0"/>
              <a:pPr/>
              <a:t>36</a:t>
            </a:fld>
            <a:endParaRPr lang="en-US"/>
          </a:p>
        </p:txBody>
      </p:sp>
      <p:sp>
        <p:nvSpPr>
          <p:cNvPr id="3" name="TextBox 2">
            <a:extLst>
              <a:ext uri="{FF2B5EF4-FFF2-40B4-BE49-F238E27FC236}">
                <a16:creationId xmlns:a16="http://schemas.microsoft.com/office/drawing/2014/main" id="{0C807FF6-8851-EA90-E343-59932D69A353}"/>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787991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EA401-681E-1D6A-5075-EF2CA74E9659}"/>
            </a:ext>
          </a:extLst>
        </p:cNvPr>
        <p:cNvGrpSpPr/>
        <p:nvPr/>
      </p:nvGrpSpPr>
      <p:grpSpPr>
        <a:xfrm>
          <a:off x="0" y="0"/>
          <a:ext cx="0" cy="0"/>
          <a:chOff x="0" y="0"/>
          <a:chExt cx="0" cy="0"/>
        </a:xfrm>
      </p:grpSpPr>
      <p:sp>
        <p:nvSpPr>
          <p:cNvPr id="2" name="Rounded Rectangle 5">
            <a:extLst>
              <a:ext uri="{FF2B5EF4-FFF2-40B4-BE49-F238E27FC236}">
                <a16:creationId xmlns:a16="http://schemas.microsoft.com/office/drawing/2014/main" id="{914A02A6-762C-FE7B-791B-B2C4B89180D4}"/>
              </a:ext>
            </a:extLst>
          </p:cNvPr>
          <p:cNvSpPr/>
          <p:nvPr/>
        </p:nvSpPr>
        <p:spPr>
          <a:xfrm>
            <a:off x="3159611" y="4192185"/>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cxnSp>
        <p:nvCxnSpPr>
          <p:cNvPr id="6" name="Straight Connector 5">
            <a:extLst>
              <a:ext uri="{FF2B5EF4-FFF2-40B4-BE49-F238E27FC236}">
                <a16:creationId xmlns:a16="http://schemas.microsoft.com/office/drawing/2014/main" id="{4FB8EF8B-5A7E-8717-397C-6844FD83027C}"/>
              </a:ext>
            </a:extLst>
          </p:cNvPr>
          <p:cNvCxnSpPr>
            <a:cxnSpLocks/>
          </p:cNvCxnSpPr>
          <p:nvPr/>
        </p:nvCxnSpPr>
        <p:spPr>
          <a:xfrm flipH="1">
            <a:off x="2819964" y="1185168"/>
            <a:ext cx="6552073" cy="0"/>
          </a:xfrm>
          <a:prstGeom prst="line">
            <a:avLst/>
          </a:prstGeom>
          <a:ln w="3810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7" name="Rounded Rectangle 2">
            <a:extLst>
              <a:ext uri="{FF2B5EF4-FFF2-40B4-BE49-F238E27FC236}">
                <a16:creationId xmlns:a16="http://schemas.microsoft.com/office/drawing/2014/main" id="{8B4D7EB4-9A14-86BD-D878-67EE3C241498}"/>
              </a:ext>
            </a:extLst>
          </p:cNvPr>
          <p:cNvSpPr/>
          <p:nvPr/>
        </p:nvSpPr>
        <p:spPr>
          <a:xfrm>
            <a:off x="3159611" y="1778440"/>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Oval 7">
            <a:extLst>
              <a:ext uri="{FF2B5EF4-FFF2-40B4-BE49-F238E27FC236}">
                <a16:creationId xmlns:a16="http://schemas.microsoft.com/office/drawing/2014/main" id="{E36707A4-6D55-35B8-69B0-D8C539AAE1F8}"/>
              </a:ext>
            </a:extLst>
          </p:cNvPr>
          <p:cNvSpPr/>
          <p:nvPr/>
        </p:nvSpPr>
        <p:spPr>
          <a:xfrm>
            <a:off x="3144402" y="1778440"/>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1</a:t>
            </a:r>
          </a:p>
        </p:txBody>
      </p:sp>
      <p:sp>
        <p:nvSpPr>
          <p:cNvPr id="9" name="Rounded Rectangle 3">
            <a:extLst>
              <a:ext uri="{FF2B5EF4-FFF2-40B4-BE49-F238E27FC236}">
                <a16:creationId xmlns:a16="http://schemas.microsoft.com/office/drawing/2014/main" id="{43E0867B-73AB-7709-1A8E-1043619AF4FA}"/>
              </a:ext>
            </a:extLst>
          </p:cNvPr>
          <p:cNvSpPr/>
          <p:nvPr/>
        </p:nvSpPr>
        <p:spPr>
          <a:xfrm>
            <a:off x="3159612" y="2584073"/>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0" name="Oval 9">
            <a:extLst>
              <a:ext uri="{FF2B5EF4-FFF2-40B4-BE49-F238E27FC236}">
                <a16:creationId xmlns:a16="http://schemas.microsoft.com/office/drawing/2014/main" id="{0AB646FD-0C6C-9301-D2DD-6DA6243A3394}"/>
              </a:ext>
            </a:extLst>
          </p:cNvPr>
          <p:cNvSpPr/>
          <p:nvPr/>
        </p:nvSpPr>
        <p:spPr>
          <a:xfrm>
            <a:off x="3144402" y="2584073"/>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2</a:t>
            </a:r>
          </a:p>
        </p:txBody>
      </p:sp>
      <p:sp>
        <p:nvSpPr>
          <p:cNvPr id="11" name="Rounded Rectangle 5">
            <a:extLst>
              <a:ext uri="{FF2B5EF4-FFF2-40B4-BE49-F238E27FC236}">
                <a16:creationId xmlns:a16="http://schemas.microsoft.com/office/drawing/2014/main" id="{0F2BE248-3C78-77DE-F680-5CB8551F8E62}"/>
              </a:ext>
            </a:extLst>
          </p:cNvPr>
          <p:cNvSpPr/>
          <p:nvPr/>
        </p:nvSpPr>
        <p:spPr>
          <a:xfrm>
            <a:off x="3159612" y="3387167"/>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12" name="Oval 11">
            <a:extLst>
              <a:ext uri="{FF2B5EF4-FFF2-40B4-BE49-F238E27FC236}">
                <a16:creationId xmlns:a16="http://schemas.microsoft.com/office/drawing/2014/main" id="{1BDB4CDC-D3FD-31FF-C54D-0C2E468BF4BE}"/>
              </a:ext>
            </a:extLst>
          </p:cNvPr>
          <p:cNvSpPr/>
          <p:nvPr/>
        </p:nvSpPr>
        <p:spPr>
          <a:xfrm>
            <a:off x="3144402" y="3387167"/>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3</a:t>
            </a:r>
          </a:p>
        </p:txBody>
      </p:sp>
      <p:sp>
        <p:nvSpPr>
          <p:cNvPr id="13" name="Chevron 21">
            <a:extLst>
              <a:ext uri="{FF2B5EF4-FFF2-40B4-BE49-F238E27FC236}">
                <a16:creationId xmlns:a16="http://schemas.microsoft.com/office/drawing/2014/main" id="{B1322E02-A568-ABA3-468F-8A75ED1695ED}"/>
              </a:ext>
            </a:extLst>
          </p:cNvPr>
          <p:cNvSpPr/>
          <p:nvPr/>
        </p:nvSpPr>
        <p:spPr>
          <a:xfrm>
            <a:off x="4177666" y="946026"/>
            <a:ext cx="3836667" cy="484095"/>
          </a:xfrm>
          <a:prstGeom prst="chevron">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4" name="Subtitle 2">
            <a:extLst>
              <a:ext uri="{FF2B5EF4-FFF2-40B4-BE49-F238E27FC236}">
                <a16:creationId xmlns:a16="http://schemas.microsoft.com/office/drawing/2014/main" id="{F1235926-39C6-DB9D-9EF6-1935BE0DC5F2}"/>
              </a:ext>
            </a:extLst>
          </p:cNvPr>
          <p:cNvSpPr txBox="1">
            <a:spLocks/>
          </p:cNvSpPr>
          <p:nvPr/>
        </p:nvSpPr>
        <p:spPr>
          <a:xfrm>
            <a:off x="3952208" y="1831991"/>
            <a:ext cx="4902112"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Effective Investment Planning is the best way to manage risks</a:t>
            </a:r>
          </a:p>
        </p:txBody>
      </p:sp>
      <p:sp>
        <p:nvSpPr>
          <p:cNvPr id="15" name="Subtitle 2">
            <a:extLst>
              <a:ext uri="{FF2B5EF4-FFF2-40B4-BE49-F238E27FC236}">
                <a16:creationId xmlns:a16="http://schemas.microsoft.com/office/drawing/2014/main" id="{DC2160FB-37B0-2891-3500-DC7182F2BB3E}"/>
              </a:ext>
            </a:extLst>
          </p:cNvPr>
          <p:cNvSpPr txBox="1">
            <a:spLocks/>
          </p:cNvSpPr>
          <p:nvPr/>
        </p:nvSpPr>
        <p:spPr>
          <a:xfrm>
            <a:off x="3952208" y="2749429"/>
            <a:ext cx="4902112"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Match assets and liabilities</a:t>
            </a:r>
          </a:p>
        </p:txBody>
      </p:sp>
      <p:sp>
        <p:nvSpPr>
          <p:cNvPr id="16" name="Subtitle 2">
            <a:extLst>
              <a:ext uri="{FF2B5EF4-FFF2-40B4-BE49-F238E27FC236}">
                <a16:creationId xmlns:a16="http://schemas.microsoft.com/office/drawing/2014/main" id="{ED140914-21F1-1A27-2753-F23846E2A635}"/>
              </a:ext>
            </a:extLst>
          </p:cNvPr>
          <p:cNvSpPr txBox="1">
            <a:spLocks/>
          </p:cNvSpPr>
          <p:nvPr/>
        </p:nvSpPr>
        <p:spPr>
          <a:xfrm>
            <a:off x="3952208" y="3546173"/>
            <a:ext cx="4902112"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Diversify</a:t>
            </a:r>
          </a:p>
        </p:txBody>
      </p:sp>
      <p:sp>
        <p:nvSpPr>
          <p:cNvPr id="17" name="TextBox 16">
            <a:extLst>
              <a:ext uri="{FF2B5EF4-FFF2-40B4-BE49-F238E27FC236}">
                <a16:creationId xmlns:a16="http://schemas.microsoft.com/office/drawing/2014/main" id="{883C3EBC-D0DC-6FAA-6CF8-751BFE1A0DAB}"/>
              </a:ext>
            </a:extLst>
          </p:cNvPr>
          <p:cNvSpPr txBox="1"/>
          <p:nvPr/>
        </p:nvSpPr>
        <p:spPr>
          <a:xfrm>
            <a:off x="4265887" y="835474"/>
            <a:ext cx="3660236" cy="707886"/>
          </a:xfrm>
          <a:prstGeom prst="rect">
            <a:avLst/>
          </a:prstGeom>
          <a:noFill/>
        </p:spPr>
        <p:txBody>
          <a:bodyPr wrap="square" rtlCol="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Managing Investment Risks</a:t>
            </a:r>
          </a:p>
        </p:txBody>
      </p:sp>
      <p:sp>
        <p:nvSpPr>
          <p:cNvPr id="21" name="Oval 20">
            <a:extLst>
              <a:ext uri="{FF2B5EF4-FFF2-40B4-BE49-F238E27FC236}">
                <a16:creationId xmlns:a16="http://schemas.microsoft.com/office/drawing/2014/main" id="{3EE79727-AFEF-A304-E0A2-3BD6459D291A}"/>
              </a:ext>
            </a:extLst>
          </p:cNvPr>
          <p:cNvSpPr/>
          <p:nvPr/>
        </p:nvSpPr>
        <p:spPr>
          <a:xfrm>
            <a:off x="3144402" y="4192800"/>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4</a:t>
            </a:r>
          </a:p>
        </p:txBody>
      </p:sp>
      <p:sp>
        <p:nvSpPr>
          <p:cNvPr id="22" name="Subtitle 2">
            <a:extLst>
              <a:ext uri="{FF2B5EF4-FFF2-40B4-BE49-F238E27FC236}">
                <a16:creationId xmlns:a16="http://schemas.microsoft.com/office/drawing/2014/main" id="{AD72B14E-7174-CC31-F4F3-4EC0306ECDE3}"/>
              </a:ext>
            </a:extLst>
          </p:cNvPr>
          <p:cNvSpPr txBox="1">
            <a:spLocks/>
          </p:cNvSpPr>
          <p:nvPr/>
        </p:nvSpPr>
        <p:spPr>
          <a:xfrm>
            <a:off x="3952208" y="4351806"/>
            <a:ext cx="4902112"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Limit investments to types you thoroughly understand</a:t>
            </a:r>
          </a:p>
        </p:txBody>
      </p:sp>
      <p:sp>
        <p:nvSpPr>
          <p:cNvPr id="25" name="Rounded Rectangle 5">
            <a:extLst>
              <a:ext uri="{FF2B5EF4-FFF2-40B4-BE49-F238E27FC236}">
                <a16:creationId xmlns:a16="http://schemas.microsoft.com/office/drawing/2014/main" id="{A26D9EDD-95E9-7A3E-EE42-FFD6AF599F4F}"/>
              </a:ext>
            </a:extLst>
          </p:cNvPr>
          <p:cNvSpPr/>
          <p:nvPr/>
        </p:nvSpPr>
        <p:spPr>
          <a:xfrm>
            <a:off x="3174820" y="4949726"/>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26" name="Oval 25">
            <a:extLst>
              <a:ext uri="{FF2B5EF4-FFF2-40B4-BE49-F238E27FC236}">
                <a16:creationId xmlns:a16="http://schemas.microsoft.com/office/drawing/2014/main" id="{DD8AAD81-C8B0-DBEE-E556-4F6EDAACF0A7}"/>
              </a:ext>
            </a:extLst>
          </p:cNvPr>
          <p:cNvSpPr/>
          <p:nvPr/>
        </p:nvSpPr>
        <p:spPr>
          <a:xfrm>
            <a:off x="3159611" y="4950341"/>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5</a:t>
            </a:r>
          </a:p>
        </p:txBody>
      </p:sp>
      <p:sp>
        <p:nvSpPr>
          <p:cNvPr id="27" name="Subtitle 2">
            <a:extLst>
              <a:ext uri="{FF2B5EF4-FFF2-40B4-BE49-F238E27FC236}">
                <a16:creationId xmlns:a16="http://schemas.microsoft.com/office/drawing/2014/main" id="{EC0F3F99-7634-EDF9-7FE2-3B01D4BC8C25}"/>
              </a:ext>
            </a:extLst>
          </p:cNvPr>
          <p:cNvSpPr txBox="1">
            <a:spLocks/>
          </p:cNvSpPr>
          <p:nvPr/>
        </p:nvSpPr>
        <p:spPr>
          <a:xfrm>
            <a:off x="3967417" y="5109347"/>
            <a:ext cx="4902112" cy="262380"/>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Don’t try to time the market</a:t>
            </a:r>
          </a:p>
        </p:txBody>
      </p:sp>
      <p:sp>
        <p:nvSpPr>
          <p:cNvPr id="29" name="Rounded Rectangle 5">
            <a:extLst>
              <a:ext uri="{FF2B5EF4-FFF2-40B4-BE49-F238E27FC236}">
                <a16:creationId xmlns:a16="http://schemas.microsoft.com/office/drawing/2014/main" id="{02361196-D86C-2E93-3A7D-4ABB9DC760E0}"/>
              </a:ext>
            </a:extLst>
          </p:cNvPr>
          <p:cNvSpPr/>
          <p:nvPr/>
        </p:nvSpPr>
        <p:spPr>
          <a:xfrm>
            <a:off x="3159611" y="5707267"/>
            <a:ext cx="5872778" cy="59309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30" name="Oval 29">
            <a:extLst>
              <a:ext uri="{FF2B5EF4-FFF2-40B4-BE49-F238E27FC236}">
                <a16:creationId xmlns:a16="http://schemas.microsoft.com/office/drawing/2014/main" id="{754C4605-458F-2D1C-F0AE-3331B0130E82}"/>
              </a:ext>
            </a:extLst>
          </p:cNvPr>
          <p:cNvSpPr/>
          <p:nvPr/>
        </p:nvSpPr>
        <p:spPr>
          <a:xfrm>
            <a:off x="3144402" y="5707882"/>
            <a:ext cx="614529" cy="5905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6</a:t>
            </a:r>
          </a:p>
        </p:txBody>
      </p:sp>
      <p:sp>
        <p:nvSpPr>
          <p:cNvPr id="31" name="Subtitle 2">
            <a:extLst>
              <a:ext uri="{FF2B5EF4-FFF2-40B4-BE49-F238E27FC236}">
                <a16:creationId xmlns:a16="http://schemas.microsoft.com/office/drawing/2014/main" id="{2467599C-428E-1700-22AF-CE4456027DA8}"/>
              </a:ext>
            </a:extLst>
          </p:cNvPr>
          <p:cNvSpPr txBox="1">
            <a:spLocks/>
          </p:cNvSpPr>
          <p:nvPr/>
        </p:nvSpPr>
        <p:spPr>
          <a:xfrm>
            <a:off x="3952208" y="5752594"/>
            <a:ext cx="4902112" cy="49096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750"/>
              </a:lnSpc>
              <a:spcBef>
                <a:spcPct val="20000"/>
              </a:spcBef>
              <a:spcAft>
                <a:spcPts val="0"/>
              </a:spcAft>
              <a:buClrTx/>
              <a:buSzTx/>
              <a:buFont typeface="Arial"/>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rPr>
              <a:t>Monitor credit ratings and/or utilize a Registered Investment Advisor</a:t>
            </a:r>
          </a:p>
        </p:txBody>
      </p:sp>
      <p:sp>
        <p:nvSpPr>
          <p:cNvPr id="3" name="Title 2">
            <a:extLst>
              <a:ext uri="{FF2B5EF4-FFF2-40B4-BE49-F238E27FC236}">
                <a16:creationId xmlns:a16="http://schemas.microsoft.com/office/drawing/2014/main" id="{7AB6EE1B-4400-D9FD-279A-8F6854CE8B2F}"/>
              </a:ext>
            </a:extLst>
          </p:cNvPr>
          <p:cNvSpPr>
            <a:spLocks noGrp="1"/>
          </p:cNvSpPr>
          <p:nvPr>
            <p:ph type="title"/>
          </p:nvPr>
        </p:nvSpPr>
        <p:spPr>
          <a:xfrm>
            <a:off x="775360" y="446428"/>
            <a:ext cx="11111840" cy="590550"/>
          </a:xfrm>
        </p:spPr>
        <p:txBody>
          <a:bodyPr/>
          <a:lstStyle/>
          <a:p>
            <a:r>
              <a:rPr lang="en-US"/>
              <a:t>Investment risks</a:t>
            </a:r>
          </a:p>
        </p:txBody>
      </p:sp>
      <p:sp>
        <p:nvSpPr>
          <p:cNvPr id="5" name="Slide Number Placeholder 4">
            <a:extLst>
              <a:ext uri="{FF2B5EF4-FFF2-40B4-BE49-F238E27FC236}">
                <a16:creationId xmlns:a16="http://schemas.microsoft.com/office/drawing/2014/main" id="{8B038D91-1FC1-BBC7-8DC8-AC29441B40E0}"/>
              </a:ext>
            </a:extLst>
          </p:cNvPr>
          <p:cNvSpPr>
            <a:spLocks noGrp="1"/>
          </p:cNvSpPr>
          <p:nvPr>
            <p:ph type="sldNum" sz="quarter" idx="4"/>
          </p:nvPr>
        </p:nvSpPr>
        <p:spPr/>
        <p:txBody>
          <a:bodyPr/>
          <a:lstStyle/>
          <a:p>
            <a:fld id="{5FE82902-ECBF-483F-8390-43E8C5ADA234}" type="slidenum">
              <a:rPr lang="en-US" smtClean="0"/>
              <a:pPr/>
              <a:t>37</a:t>
            </a:fld>
            <a:endParaRPr lang="en-US"/>
          </a:p>
        </p:txBody>
      </p:sp>
      <p:sp>
        <p:nvSpPr>
          <p:cNvPr id="4" name="TextBox 3">
            <a:extLst>
              <a:ext uri="{FF2B5EF4-FFF2-40B4-BE49-F238E27FC236}">
                <a16:creationId xmlns:a16="http://schemas.microsoft.com/office/drawing/2014/main" id="{ABBC728F-19CA-21F7-7F69-9705EEFE1B6A}"/>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292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4" grpId="0"/>
      <p:bldP spid="15" grpId="0"/>
      <p:bldP spid="16" grpId="0"/>
      <p:bldP spid="21" grpId="0" animBg="1"/>
      <p:bldP spid="22" grpId="0"/>
      <p:bldP spid="25" grpId="0" animBg="1"/>
      <p:bldP spid="26" grpId="0" animBg="1"/>
      <p:bldP spid="27" grpId="0"/>
      <p:bldP spid="29" grpId="0" animBg="1"/>
      <p:bldP spid="30" grpId="0" animBg="1"/>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697FB-FD0D-2A80-B2A1-1425F5850522}"/>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01074995-50AC-C24C-AE0D-B02672ED0B63}"/>
              </a:ext>
            </a:extLst>
          </p:cNvPr>
          <p:cNvSpPr/>
          <p:nvPr/>
        </p:nvSpPr>
        <p:spPr>
          <a:xfrm>
            <a:off x="7975717" y="1026631"/>
            <a:ext cx="3177663" cy="523710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2D8A773F-170E-3F2A-B42A-9440B87962B2}"/>
              </a:ext>
            </a:extLst>
          </p:cNvPr>
          <p:cNvSpPr/>
          <p:nvPr/>
        </p:nvSpPr>
        <p:spPr>
          <a:xfrm>
            <a:off x="4487594" y="1008281"/>
            <a:ext cx="3177663" cy="5237103"/>
          </a:xfrm>
          <a:prstGeom prst="rect">
            <a:avLst/>
          </a:prstGeom>
          <a:solidFill>
            <a:srgbClr val="3F81C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B56CDFFD-C3D4-AE02-C0FE-B8677BE822C7}"/>
              </a:ext>
            </a:extLst>
          </p:cNvPr>
          <p:cNvSpPr/>
          <p:nvPr/>
        </p:nvSpPr>
        <p:spPr>
          <a:xfrm>
            <a:off x="1019175" y="1008281"/>
            <a:ext cx="3177663" cy="5237103"/>
          </a:xfrm>
          <a:prstGeom prst="rect">
            <a:avLst/>
          </a:prstGeom>
          <a:solidFill>
            <a:srgbClr val="213C4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2" name="Oval 1">
            <a:extLst>
              <a:ext uri="{FF2B5EF4-FFF2-40B4-BE49-F238E27FC236}">
                <a16:creationId xmlns:a16="http://schemas.microsoft.com/office/drawing/2014/main" id="{1FAC00D5-FE82-D06F-0456-23E42584ED60}"/>
              </a:ext>
            </a:extLst>
          </p:cNvPr>
          <p:cNvSpPr/>
          <p:nvPr/>
        </p:nvSpPr>
        <p:spPr>
          <a:xfrm>
            <a:off x="1563688" y="1064077"/>
            <a:ext cx="2120900" cy="2120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6" name="Oval 5">
            <a:extLst>
              <a:ext uri="{FF2B5EF4-FFF2-40B4-BE49-F238E27FC236}">
                <a16:creationId xmlns:a16="http://schemas.microsoft.com/office/drawing/2014/main" id="{0E944361-7915-A8E6-794E-014FB36C38BE}"/>
              </a:ext>
            </a:extLst>
          </p:cNvPr>
          <p:cNvSpPr/>
          <p:nvPr/>
        </p:nvSpPr>
        <p:spPr>
          <a:xfrm>
            <a:off x="8507412" y="1078382"/>
            <a:ext cx="2120900" cy="2120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7" name="Oval 6">
            <a:extLst>
              <a:ext uri="{FF2B5EF4-FFF2-40B4-BE49-F238E27FC236}">
                <a16:creationId xmlns:a16="http://schemas.microsoft.com/office/drawing/2014/main" id="{BA389CFC-A45B-3A18-5707-BCFA5EE1BD91}"/>
              </a:ext>
            </a:extLst>
          </p:cNvPr>
          <p:cNvSpPr/>
          <p:nvPr/>
        </p:nvSpPr>
        <p:spPr>
          <a:xfrm>
            <a:off x="5025827" y="1059485"/>
            <a:ext cx="2120900" cy="2120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Freeform 900">
            <a:extLst>
              <a:ext uri="{FF2B5EF4-FFF2-40B4-BE49-F238E27FC236}">
                <a16:creationId xmlns:a16="http://schemas.microsoft.com/office/drawing/2014/main" id="{3295B0A7-1EA9-8A0A-8F07-65ED8B2ED901}"/>
              </a:ext>
            </a:extLst>
          </p:cNvPr>
          <p:cNvSpPr>
            <a:spLocks noChangeArrowheads="1"/>
          </p:cNvSpPr>
          <p:nvPr/>
        </p:nvSpPr>
        <p:spPr bwMode="auto">
          <a:xfrm>
            <a:off x="5656127" y="1691948"/>
            <a:ext cx="860299" cy="855975"/>
          </a:xfrm>
          <a:custGeom>
            <a:avLst/>
            <a:gdLst/>
            <a:ahLst/>
            <a:cxnLst/>
            <a:rect l="0" t="0" r="r" b="b"/>
            <a:pathLst>
              <a:path w="315553" h="313967">
                <a:moveTo>
                  <a:pt x="129319" y="281055"/>
                </a:moveTo>
                <a:lnTo>
                  <a:pt x="117431" y="304666"/>
                </a:lnTo>
                <a:lnTo>
                  <a:pt x="197761" y="304666"/>
                </a:lnTo>
                <a:lnTo>
                  <a:pt x="185873" y="281055"/>
                </a:lnTo>
                <a:lnTo>
                  <a:pt x="129319" y="281055"/>
                </a:lnTo>
                <a:close/>
                <a:moveTo>
                  <a:pt x="9365" y="247784"/>
                </a:moveTo>
                <a:lnTo>
                  <a:pt x="9365" y="257086"/>
                </a:lnTo>
                <a:cubicBezTo>
                  <a:pt x="9365" y="265314"/>
                  <a:pt x="15849" y="271396"/>
                  <a:pt x="23774" y="271396"/>
                </a:cubicBezTo>
                <a:lnTo>
                  <a:pt x="126437" y="271396"/>
                </a:lnTo>
                <a:lnTo>
                  <a:pt x="188755" y="271396"/>
                </a:lnTo>
                <a:lnTo>
                  <a:pt x="291418" y="271396"/>
                </a:lnTo>
                <a:cubicBezTo>
                  <a:pt x="299343" y="271396"/>
                  <a:pt x="305827" y="265314"/>
                  <a:pt x="305827" y="257086"/>
                </a:cubicBezTo>
                <a:lnTo>
                  <a:pt x="305827" y="247784"/>
                </a:lnTo>
                <a:lnTo>
                  <a:pt x="9365" y="247784"/>
                </a:lnTo>
                <a:close/>
                <a:moveTo>
                  <a:pt x="4683" y="238125"/>
                </a:moveTo>
                <a:lnTo>
                  <a:pt x="310870" y="238125"/>
                </a:lnTo>
                <a:cubicBezTo>
                  <a:pt x="313031" y="238125"/>
                  <a:pt x="315553" y="240272"/>
                  <a:pt x="315553" y="243134"/>
                </a:cubicBezTo>
                <a:lnTo>
                  <a:pt x="315553" y="257086"/>
                </a:lnTo>
                <a:cubicBezTo>
                  <a:pt x="315553" y="270322"/>
                  <a:pt x="304746" y="281055"/>
                  <a:pt x="291418" y="281055"/>
                </a:cubicBezTo>
                <a:lnTo>
                  <a:pt x="196680" y="281055"/>
                </a:lnTo>
                <a:lnTo>
                  <a:pt x="208567" y="304666"/>
                </a:lnTo>
                <a:lnTo>
                  <a:pt x="238826" y="304666"/>
                </a:lnTo>
                <a:cubicBezTo>
                  <a:pt x="241347" y="304666"/>
                  <a:pt x="243509" y="306812"/>
                  <a:pt x="243509" y="309674"/>
                </a:cubicBezTo>
                <a:cubicBezTo>
                  <a:pt x="243509" y="312179"/>
                  <a:pt x="241347" y="313967"/>
                  <a:pt x="238826" y="313967"/>
                </a:cubicBezTo>
                <a:lnTo>
                  <a:pt x="205685" y="313967"/>
                </a:lnTo>
                <a:lnTo>
                  <a:pt x="109867" y="313967"/>
                </a:lnTo>
                <a:lnTo>
                  <a:pt x="76366" y="313967"/>
                </a:lnTo>
                <a:cubicBezTo>
                  <a:pt x="73845" y="313967"/>
                  <a:pt x="71684" y="312179"/>
                  <a:pt x="71684" y="309674"/>
                </a:cubicBezTo>
                <a:cubicBezTo>
                  <a:pt x="71684" y="306812"/>
                  <a:pt x="73845" y="304666"/>
                  <a:pt x="76366" y="304666"/>
                </a:cubicBezTo>
                <a:lnTo>
                  <a:pt x="106985" y="304666"/>
                </a:lnTo>
                <a:lnTo>
                  <a:pt x="118872" y="281055"/>
                </a:lnTo>
                <a:lnTo>
                  <a:pt x="23774" y="281055"/>
                </a:lnTo>
                <a:cubicBezTo>
                  <a:pt x="10806" y="281055"/>
                  <a:pt x="0" y="270322"/>
                  <a:pt x="0" y="257086"/>
                </a:cubicBezTo>
                <a:lnTo>
                  <a:pt x="0" y="243134"/>
                </a:lnTo>
                <a:cubicBezTo>
                  <a:pt x="0" y="240272"/>
                  <a:pt x="2161" y="238125"/>
                  <a:pt x="4683" y="238125"/>
                </a:cubicBezTo>
                <a:close/>
                <a:moveTo>
                  <a:pt x="4586" y="173037"/>
                </a:moveTo>
                <a:cubicBezTo>
                  <a:pt x="7055" y="173037"/>
                  <a:pt x="9172" y="175170"/>
                  <a:pt x="9172" y="177657"/>
                </a:cubicBezTo>
                <a:lnTo>
                  <a:pt x="9172" y="215331"/>
                </a:lnTo>
                <a:cubicBezTo>
                  <a:pt x="9172" y="218174"/>
                  <a:pt x="7055" y="220307"/>
                  <a:pt x="4586" y="220307"/>
                </a:cubicBezTo>
                <a:cubicBezTo>
                  <a:pt x="2116" y="220307"/>
                  <a:pt x="0" y="218174"/>
                  <a:pt x="0" y="215331"/>
                </a:cubicBezTo>
                <a:lnTo>
                  <a:pt x="0" y="177657"/>
                </a:lnTo>
                <a:cubicBezTo>
                  <a:pt x="0" y="175170"/>
                  <a:pt x="2116" y="173037"/>
                  <a:pt x="4586" y="173037"/>
                </a:cubicBezTo>
                <a:close/>
                <a:moveTo>
                  <a:pt x="119062" y="153987"/>
                </a:moveTo>
                <a:cubicBezTo>
                  <a:pt x="121444" y="153987"/>
                  <a:pt x="123485" y="156166"/>
                  <a:pt x="123485" y="159071"/>
                </a:cubicBezTo>
                <a:lnTo>
                  <a:pt x="123485" y="216804"/>
                </a:lnTo>
                <a:cubicBezTo>
                  <a:pt x="123485" y="219708"/>
                  <a:pt x="121444" y="221887"/>
                  <a:pt x="119062" y="221887"/>
                </a:cubicBezTo>
                <a:cubicBezTo>
                  <a:pt x="116341" y="221887"/>
                  <a:pt x="114300" y="219708"/>
                  <a:pt x="114300" y="216804"/>
                </a:cubicBezTo>
                <a:lnTo>
                  <a:pt x="114300" y="159071"/>
                </a:lnTo>
                <a:cubicBezTo>
                  <a:pt x="114300" y="156166"/>
                  <a:pt x="116341" y="153987"/>
                  <a:pt x="119062" y="153987"/>
                </a:cubicBezTo>
                <a:close/>
                <a:moveTo>
                  <a:pt x="42686" y="149225"/>
                </a:moveTo>
                <a:cubicBezTo>
                  <a:pt x="45508" y="149225"/>
                  <a:pt x="47272" y="151405"/>
                  <a:pt x="47272" y="153948"/>
                </a:cubicBezTo>
                <a:lnTo>
                  <a:pt x="47272" y="216801"/>
                </a:lnTo>
                <a:cubicBezTo>
                  <a:pt x="47272" y="219707"/>
                  <a:pt x="45508" y="221887"/>
                  <a:pt x="42686" y="221887"/>
                </a:cubicBezTo>
                <a:cubicBezTo>
                  <a:pt x="40216" y="221887"/>
                  <a:pt x="38100" y="219707"/>
                  <a:pt x="38100" y="216801"/>
                </a:cubicBezTo>
                <a:lnTo>
                  <a:pt x="38100" y="153948"/>
                </a:lnTo>
                <a:cubicBezTo>
                  <a:pt x="38100" y="151405"/>
                  <a:pt x="40216" y="149225"/>
                  <a:pt x="42686" y="149225"/>
                </a:cubicBezTo>
                <a:close/>
                <a:moveTo>
                  <a:pt x="157162" y="130175"/>
                </a:moveTo>
                <a:cubicBezTo>
                  <a:pt x="159544" y="130175"/>
                  <a:pt x="161585" y="132703"/>
                  <a:pt x="161585" y="135230"/>
                </a:cubicBezTo>
                <a:lnTo>
                  <a:pt x="161585" y="216834"/>
                </a:lnTo>
                <a:cubicBezTo>
                  <a:pt x="161585" y="219723"/>
                  <a:pt x="159544" y="221889"/>
                  <a:pt x="157162" y="221889"/>
                </a:cubicBezTo>
                <a:cubicBezTo>
                  <a:pt x="154441" y="221889"/>
                  <a:pt x="152400" y="219723"/>
                  <a:pt x="152400" y="216834"/>
                </a:cubicBezTo>
                <a:lnTo>
                  <a:pt x="152400" y="135230"/>
                </a:lnTo>
                <a:cubicBezTo>
                  <a:pt x="152400" y="132703"/>
                  <a:pt x="154441" y="130175"/>
                  <a:pt x="157162" y="130175"/>
                </a:cubicBezTo>
                <a:close/>
                <a:moveTo>
                  <a:pt x="80622" y="130175"/>
                </a:moveTo>
                <a:cubicBezTo>
                  <a:pt x="83344" y="130175"/>
                  <a:pt x="85385" y="132703"/>
                  <a:pt x="85385" y="135230"/>
                </a:cubicBezTo>
                <a:lnTo>
                  <a:pt x="85385" y="216834"/>
                </a:lnTo>
                <a:cubicBezTo>
                  <a:pt x="85385" y="219723"/>
                  <a:pt x="83344" y="221889"/>
                  <a:pt x="80622" y="221889"/>
                </a:cubicBezTo>
                <a:cubicBezTo>
                  <a:pt x="78241" y="221889"/>
                  <a:pt x="76200" y="219723"/>
                  <a:pt x="76200" y="216834"/>
                </a:cubicBezTo>
                <a:lnTo>
                  <a:pt x="76200" y="135230"/>
                </a:lnTo>
                <a:cubicBezTo>
                  <a:pt x="76200" y="132703"/>
                  <a:pt x="78241" y="130175"/>
                  <a:pt x="80622" y="130175"/>
                </a:cubicBezTo>
                <a:close/>
                <a:moveTo>
                  <a:pt x="309562" y="111125"/>
                </a:moveTo>
                <a:cubicBezTo>
                  <a:pt x="311604" y="111125"/>
                  <a:pt x="313985" y="113290"/>
                  <a:pt x="313985" y="116176"/>
                </a:cubicBezTo>
                <a:lnTo>
                  <a:pt x="313985" y="216838"/>
                </a:lnTo>
                <a:cubicBezTo>
                  <a:pt x="313985" y="219725"/>
                  <a:pt x="311604" y="221889"/>
                  <a:pt x="309562" y="221889"/>
                </a:cubicBezTo>
                <a:cubicBezTo>
                  <a:pt x="306841" y="221889"/>
                  <a:pt x="304800" y="219725"/>
                  <a:pt x="304800" y="216838"/>
                </a:cubicBezTo>
                <a:lnTo>
                  <a:pt x="304800" y="116176"/>
                </a:lnTo>
                <a:cubicBezTo>
                  <a:pt x="304800" y="113290"/>
                  <a:pt x="306841" y="111125"/>
                  <a:pt x="309562" y="111125"/>
                </a:cubicBezTo>
                <a:close/>
                <a:moveTo>
                  <a:pt x="123915" y="109691"/>
                </a:moveTo>
                <a:cubicBezTo>
                  <a:pt x="118872" y="109691"/>
                  <a:pt x="114550" y="114351"/>
                  <a:pt x="114550" y="119370"/>
                </a:cubicBezTo>
                <a:cubicBezTo>
                  <a:pt x="114550" y="124747"/>
                  <a:pt x="118872" y="129049"/>
                  <a:pt x="123915" y="129049"/>
                </a:cubicBezTo>
                <a:cubicBezTo>
                  <a:pt x="129319" y="129049"/>
                  <a:pt x="133641" y="124747"/>
                  <a:pt x="133641" y="119370"/>
                </a:cubicBezTo>
                <a:cubicBezTo>
                  <a:pt x="133641" y="114351"/>
                  <a:pt x="129319" y="109691"/>
                  <a:pt x="123915" y="109691"/>
                </a:cubicBezTo>
                <a:close/>
                <a:moveTo>
                  <a:pt x="195086" y="106362"/>
                </a:moveTo>
                <a:cubicBezTo>
                  <a:pt x="197555" y="106362"/>
                  <a:pt x="199672" y="108528"/>
                  <a:pt x="199672" y="111055"/>
                </a:cubicBezTo>
                <a:lnTo>
                  <a:pt x="199672" y="216835"/>
                </a:lnTo>
                <a:cubicBezTo>
                  <a:pt x="199672" y="219723"/>
                  <a:pt x="197555" y="221889"/>
                  <a:pt x="195086" y="221889"/>
                </a:cubicBezTo>
                <a:cubicBezTo>
                  <a:pt x="192264" y="221889"/>
                  <a:pt x="190500" y="219723"/>
                  <a:pt x="190500" y="216835"/>
                </a:cubicBezTo>
                <a:lnTo>
                  <a:pt x="190500" y="111055"/>
                </a:lnTo>
                <a:cubicBezTo>
                  <a:pt x="190500" y="108528"/>
                  <a:pt x="192264" y="106362"/>
                  <a:pt x="195086" y="106362"/>
                </a:cubicBezTo>
                <a:close/>
                <a:moveTo>
                  <a:pt x="271122" y="101600"/>
                </a:moveTo>
                <a:cubicBezTo>
                  <a:pt x="273844" y="101600"/>
                  <a:pt x="275885" y="103406"/>
                  <a:pt x="275885" y="106296"/>
                </a:cubicBezTo>
                <a:lnTo>
                  <a:pt x="275885" y="216832"/>
                </a:lnTo>
                <a:cubicBezTo>
                  <a:pt x="275885" y="219722"/>
                  <a:pt x="273844" y="221889"/>
                  <a:pt x="271122" y="221889"/>
                </a:cubicBezTo>
                <a:cubicBezTo>
                  <a:pt x="268741" y="221889"/>
                  <a:pt x="266700" y="219722"/>
                  <a:pt x="266700" y="216832"/>
                </a:cubicBezTo>
                <a:lnTo>
                  <a:pt x="266700" y="106296"/>
                </a:lnTo>
                <a:cubicBezTo>
                  <a:pt x="266700" y="103406"/>
                  <a:pt x="268741" y="101600"/>
                  <a:pt x="271122" y="101600"/>
                </a:cubicBezTo>
                <a:close/>
                <a:moveTo>
                  <a:pt x="233186" y="92075"/>
                </a:moveTo>
                <a:cubicBezTo>
                  <a:pt x="235655" y="92075"/>
                  <a:pt x="237772" y="94238"/>
                  <a:pt x="237772" y="96763"/>
                </a:cubicBezTo>
                <a:lnTo>
                  <a:pt x="237772" y="216841"/>
                </a:lnTo>
                <a:cubicBezTo>
                  <a:pt x="237772" y="219726"/>
                  <a:pt x="235655" y="221890"/>
                  <a:pt x="233186" y="221890"/>
                </a:cubicBezTo>
                <a:cubicBezTo>
                  <a:pt x="230716" y="221890"/>
                  <a:pt x="228600" y="219726"/>
                  <a:pt x="228600" y="216841"/>
                </a:cubicBezTo>
                <a:lnTo>
                  <a:pt x="228600" y="96763"/>
                </a:lnTo>
                <a:cubicBezTo>
                  <a:pt x="228600" y="94238"/>
                  <a:pt x="230716" y="92075"/>
                  <a:pt x="233186" y="92075"/>
                </a:cubicBezTo>
                <a:close/>
                <a:moveTo>
                  <a:pt x="73845" y="84598"/>
                </a:moveTo>
                <a:cubicBezTo>
                  <a:pt x="68442" y="84598"/>
                  <a:pt x="64119" y="89258"/>
                  <a:pt x="64119" y="94277"/>
                </a:cubicBezTo>
                <a:cubicBezTo>
                  <a:pt x="64119" y="99654"/>
                  <a:pt x="68442" y="103956"/>
                  <a:pt x="73845" y="103956"/>
                </a:cubicBezTo>
                <a:cubicBezTo>
                  <a:pt x="78888" y="103956"/>
                  <a:pt x="83571" y="99654"/>
                  <a:pt x="83571" y="94277"/>
                </a:cubicBezTo>
                <a:cubicBezTo>
                  <a:pt x="83571" y="89258"/>
                  <a:pt x="78888" y="84598"/>
                  <a:pt x="73845" y="84598"/>
                </a:cubicBezTo>
                <a:close/>
                <a:moveTo>
                  <a:pt x="219374" y="49827"/>
                </a:moveTo>
                <a:cubicBezTo>
                  <a:pt x="214331" y="49827"/>
                  <a:pt x="210008" y="53770"/>
                  <a:pt x="210008" y="59147"/>
                </a:cubicBezTo>
                <a:cubicBezTo>
                  <a:pt x="210008" y="64524"/>
                  <a:pt x="214331" y="68826"/>
                  <a:pt x="219374" y="68826"/>
                </a:cubicBezTo>
                <a:cubicBezTo>
                  <a:pt x="224777" y="68826"/>
                  <a:pt x="229100" y="64524"/>
                  <a:pt x="229100" y="59147"/>
                </a:cubicBezTo>
                <a:cubicBezTo>
                  <a:pt x="229100" y="53770"/>
                  <a:pt x="224777" y="49827"/>
                  <a:pt x="219374" y="49827"/>
                </a:cubicBezTo>
                <a:close/>
                <a:moveTo>
                  <a:pt x="23774" y="9320"/>
                </a:moveTo>
                <a:cubicBezTo>
                  <a:pt x="15849" y="9320"/>
                  <a:pt x="9365" y="15772"/>
                  <a:pt x="9365" y="23659"/>
                </a:cubicBezTo>
                <a:lnTo>
                  <a:pt x="9365" y="140519"/>
                </a:lnTo>
                <a:lnTo>
                  <a:pt x="56554" y="102522"/>
                </a:lnTo>
                <a:cubicBezTo>
                  <a:pt x="55474" y="100012"/>
                  <a:pt x="54393" y="97145"/>
                  <a:pt x="54393" y="94277"/>
                </a:cubicBezTo>
                <a:cubicBezTo>
                  <a:pt x="54393" y="83881"/>
                  <a:pt x="63038" y="75278"/>
                  <a:pt x="73845" y="75278"/>
                </a:cubicBezTo>
                <a:cubicBezTo>
                  <a:pt x="84291" y="75278"/>
                  <a:pt x="92937" y="83881"/>
                  <a:pt x="92937" y="94277"/>
                </a:cubicBezTo>
                <a:cubicBezTo>
                  <a:pt x="92937" y="95711"/>
                  <a:pt x="92937" y="97145"/>
                  <a:pt x="92576" y="98579"/>
                </a:cubicBezTo>
                <a:lnTo>
                  <a:pt x="109507" y="107182"/>
                </a:lnTo>
                <a:cubicBezTo>
                  <a:pt x="113109" y="103239"/>
                  <a:pt x="118152" y="100371"/>
                  <a:pt x="123915" y="100371"/>
                </a:cubicBezTo>
                <a:cubicBezTo>
                  <a:pt x="129319" y="100371"/>
                  <a:pt x="134002" y="102522"/>
                  <a:pt x="137244" y="105748"/>
                </a:cubicBezTo>
                <a:lnTo>
                  <a:pt x="201363" y="64883"/>
                </a:lnTo>
                <a:cubicBezTo>
                  <a:pt x="200642" y="63090"/>
                  <a:pt x="200282" y="61298"/>
                  <a:pt x="200282" y="59147"/>
                </a:cubicBezTo>
                <a:cubicBezTo>
                  <a:pt x="200282" y="48393"/>
                  <a:pt x="208927" y="39790"/>
                  <a:pt x="219374" y="39790"/>
                </a:cubicBezTo>
                <a:cubicBezTo>
                  <a:pt x="230180" y="39790"/>
                  <a:pt x="238826" y="48393"/>
                  <a:pt x="238826" y="59147"/>
                </a:cubicBezTo>
                <a:cubicBezTo>
                  <a:pt x="238826" y="59147"/>
                  <a:pt x="238826" y="59147"/>
                  <a:pt x="238826" y="59506"/>
                </a:cubicBezTo>
                <a:lnTo>
                  <a:pt x="305827" y="78146"/>
                </a:lnTo>
                <a:lnTo>
                  <a:pt x="305827" y="23659"/>
                </a:lnTo>
                <a:cubicBezTo>
                  <a:pt x="305827" y="15772"/>
                  <a:pt x="299343" y="9320"/>
                  <a:pt x="291418" y="9320"/>
                </a:cubicBezTo>
                <a:lnTo>
                  <a:pt x="23774" y="9320"/>
                </a:lnTo>
                <a:close/>
                <a:moveTo>
                  <a:pt x="23774" y="0"/>
                </a:moveTo>
                <a:lnTo>
                  <a:pt x="291418" y="0"/>
                </a:lnTo>
                <a:cubicBezTo>
                  <a:pt x="304746" y="0"/>
                  <a:pt x="315553" y="10754"/>
                  <a:pt x="315553" y="23659"/>
                </a:cubicBezTo>
                <a:lnTo>
                  <a:pt x="315553" y="84240"/>
                </a:lnTo>
                <a:cubicBezTo>
                  <a:pt x="315553" y="84598"/>
                  <a:pt x="315553" y="84598"/>
                  <a:pt x="315553" y="84957"/>
                </a:cubicBezTo>
                <a:cubicBezTo>
                  <a:pt x="315553" y="85315"/>
                  <a:pt x="315553" y="85315"/>
                  <a:pt x="315553" y="85674"/>
                </a:cubicBezTo>
                <a:cubicBezTo>
                  <a:pt x="315193" y="86032"/>
                  <a:pt x="315193" y="86032"/>
                  <a:pt x="315193" y="86032"/>
                </a:cubicBezTo>
                <a:cubicBezTo>
                  <a:pt x="314832" y="86391"/>
                  <a:pt x="314832" y="86749"/>
                  <a:pt x="314832" y="86749"/>
                </a:cubicBezTo>
                <a:cubicBezTo>
                  <a:pt x="314472" y="87108"/>
                  <a:pt x="314112" y="87466"/>
                  <a:pt x="314112" y="87466"/>
                </a:cubicBezTo>
                <a:cubicBezTo>
                  <a:pt x="314112" y="87824"/>
                  <a:pt x="313752" y="87824"/>
                  <a:pt x="313391" y="88183"/>
                </a:cubicBezTo>
                <a:cubicBezTo>
                  <a:pt x="313031" y="88183"/>
                  <a:pt x="313031" y="88541"/>
                  <a:pt x="312671" y="88541"/>
                </a:cubicBezTo>
                <a:cubicBezTo>
                  <a:pt x="312311" y="88900"/>
                  <a:pt x="312311" y="88900"/>
                  <a:pt x="311951" y="88900"/>
                </a:cubicBezTo>
                <a:cubicBezTo>
                  <a:pt x="311590" y="88900"/>
                  <a:pt x="311230" y="89258"/>
                  <a:pt x="310870" y="89258"/>
                </a:cubicBezTo>
                <a:cubicBezTo>
                  <a:pt x="310510" y="89258"/>
                  <a:pt x="310149" y="89258"/>
                  <a:pt x="310149" y="88900"/>
                </a:cubicBezTo>
                <a:cubicBezTo>
                  <a:pt x="309789" y="88900"/>
                  <a:pt x="309429" y="88900"/>
                  <a:pt x="309429" y="88900"/>
                </a:cubicBezTo>
                <a:lnTo>
                  <a:pt x="235944" y="68467"/>
                </a:lnTo>
                <a:cubicBezTo>
                  <a:pt x="232702" y="74561"/>
                  <a:pt x="226578" y="78146"/>
                  <a:pt x="219374" y="78146"/>
                </a:cubicBezTo>
                <a:cubicBezTo>
                  <a:pt x="214331" y="78146"/>
                  <a:pt x="210008" y="76354"/>
                  <a:pt x="206406" y="73127"/>
                </a:cubicBezTo>
                <a:lnTo>
                  <a:pt x="142287" y="113634"/>
                </a:lnTo>
                <a:cubicBezTo>
                  <a:pt x="143007" y="115785"/>
                  <a:pt x="143007" y="117578"/>
                  <a:pt x="143007" y="119370"/>
                </a:cubicBezTo>
                <a:cubicBezTo>
                  <a:pt x="143007" y="130124"/>
                  <a:pt x="134722" y="138727"/>
                  <a:pt x="123915" y="138727"/>
                </a:cubicBezTo>
                <a:cubicBezTo>
                  <a:pt x="113469" y="138727"/>
                  <a:pt x="104824" y="130124"/>
                  <a:pt x="104824" y="119370"/>
                </a:cubicBezTo>
                <a:cubicBezTo>
                  <a:pt x="104824" y="118294"/>
                  <a:pt x="105184" y="116861"/>
                  <a:pt x="105184" y="115785"/>
                </a:cubicBezTo>
                <a:lnTo>
                  <a:pt x="88254" y="106823"/>
                </a:lnTo>
                <a:cubicBezTo>
                  <a:pt x="84651" y="110766"/>
                  <a:pt x="79608" y="113276"/>
                  <a:pt x="73845" y="113276"/>
                </a:cubicBezTo>
                <a:cubicBezTo>
                  <a:pt x="69522" y="113276"/>
                  <a:pt x="65560" y="112201"/>
                  <a:pt x="62678" y="109691"/>
                </a:cubicBezTo>
                <a:lnTo>
                  <a:pt x="7564" y="154141"/>
                </a:lnTo>
                <a:cubicBezTo>
                  <a:pt x="7564" y="154500"/>
                  <a:pt x="7204" y="154500"/>
                  <a:pt x="7204" y="154858"/>
                </a:cubicBezTo>
                <a:cubicBezTo>
                  <a:pt x="6844" y="154858"/>
                  <a:pt x="6484" y="154858"/>
                  <a:pt x="6484" y="155217"/>
                </a:cubicBezTo>
                <a:cubicBezTo>
                  <a:pt x="5763" y="155217"/>
                  <a:pt x="5403" y="155217"/>
                  <a:pt x="4683" y="155217"/>
                </a:cubicBezTo>
                <a:cubicBezTo>
                  <a:pt x="3962" y="155217"/>
                  <a:pt x="3242" y="155217"/>
                  <a:pt x="2521" y="154858"/>
                </a:cubicBezTo>
                <a:cubicBezTo>
                  <a:pt x="2161" y="154500"/>
                  <a:pt x="1801" y="154141"/>
                  <a:pt x="1080" y="153783"/>
                </a:cubicBezTo>
                <a:cubicBezTo>
                  <a:pt x="1080" y="153424"/>
                  <a:pt x="1080" y="153424"/>
                  <a:pt x="1080" y="153424"/>
                </a:cubicBezTo>
                <a:lnTo>
                  <a:pt x="720" y="153066"/>
                </a:lnTo>
                <a:cubicBezTo>
                  <a:pt x="360" y="152707"/>
                  <a:pt x="360" y="152707"/>
                  <a:pt x="360" y="151990"/>
                </a:cubicBezTo>
                <a:cubicBezTo>
                  <a:pt x="0" y="151990"/>
                  <a:pt x="0" y="151632"/>
                  <a:pt x="0" y="151274"/>
                </a:cubicBezTo>
                <a:cubicBezTo>
                  <a:pt x="0" y="151274"/>
                  <a:pt x="0" y="150915"/>
                  <a:pt x="0" y="150557"/>
                </a:cubicBezTo>
                <a:lnTo>
                  <a:pt x="0" y="23659"/>
                </a:lnTo>
                <a:cubicBezTo>
                  <a:pt x="0" y="10754"/>
                  <a:pt x="10806" y="0"/>
                  <a:pt x="23774" y="0"/>
                </a:cubicBezTo>
                <a:close/>
              </a:path>
            </a:pathLst>
          </a:custGeom>
          <a:solidFill>
            <a:srgbClr val="3F81CF"/>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9" name="TextBox 8">
            <a:extLst>
              <a:ext uri="{FF2B5EF4-FFF2-40B4-BE49-F238E27FC236}">
                <a16:creationId xmlns:a16="http://schemas.microsoft.com/office/drawing/2014/main" id="{1DF62A7A-7E06-1E41-45ED-672499CBA1CC}"/>
              </a:ext>
            </a:extLst>
          </p:cNvPr>
          <p:cNvSpPr txBox="1"/>
          <p:nvPr/>
        </p:nvSpPr>
        <p:spPr>
          <a:xfrm>
            <a:off x="1190096" y="3166080"/>
            <a:ext cx="2868093" cy="338554"/>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Mitigates Interest Rate Risk</a:t>
            </a:r>
          </a:p>
        </p:txBody>
      </p:sp>
      <p:sp>
        <p:nvSpPr>
          <p:cNvPr id="10" name="Subtitle 2">
            <a:extLst>
              <a:ext uri="{FF2B5EF4-FFF2-40B4-BE49-F238E27FC236}">
                <a16:creationId xmlns:a16="http://schemas.microsoft.com/office/drawing/2014/main" id="{5FDD17CC-4672-F445-0049-F0EF0CCD1CFE}"/>
              </a:ext>
            </a:extLst>
          </p:cNvPr>
          <p:cNvSpPr txBox="1">
            <a:spLocks/>
          </p:cNvSpPr>
          <p:nvPr/>
        </p:nvSpPr>
        <p:spPr>
          <a:xfrm>
            <a:off x="1171069" y="3611039"/>
            <a:ext cx="2906136" cy="2395498"/>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As interest rates drop, existing fixed income securities with higher coupon rates become more valuable, but new issuances will offer lower yields. Diversifying across various fixed income instruments helps public governments manage and mitigate the risk of lower returns on new investments and potential capital losses on existing ones.</a:t>
            </a:r>
          </a:p>
        </p:txBody>
      </p:sp>
      <p:sp>
        <p:nvSpPr>
          <p:cNvPr id="11" name="TextBox 10">
            <a:extLst>
              <a:ext uri="{FF2B5EF4-FFF2-40B4-BE49-F238E27FC236}">
                <a16:creationId xmlns:a16="http://schemas.microsoft.com/office/drawing/2014/main" id="{18E98DC0-7F54-E893-6C9A-ACB0DEAF9164}"/>
              </a:ext>
            </a:extLst>
          </p:cNvPr>
          <p:cNvSpPr txBox="1"/>
          <p:nvPr/>
        </p:nvSpPr>
        <p:spPr>
          <a:xfrm>
            <a:off x="8080121" y="3166080"/>
            <a:ext cx="2975495" cy="338554"/>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Reduces Concentration Risk</a:t>
            </a:r>
          </a:p>
        </p:txBody>
      </p:sp>
      <p:sp>
        <p:nvSpPr>
          <p:cNvPr id="12" name="Subtitle 2">
            <a:extLst>
              <a:ext uri="{FF2B5EF4-FFF2-40B4-BE49-F238E27FC236}">
                <a16:creationId xmlns:a16="http://schemas.microsoft.com/office/drawing/2014/main" id="{CBEE60D4-C6AF-3AB9-7E7E-46F58EAB4648}"/>
              </a:ext>
            </a:extLst>
          </p:cNvPr>
          <p:cNvSpPr txBox="1">
            <a:spLocks/>
          </p:cNvSpPr>
          <p:nvPr/>
        </p:nvSpPr>
        <p:spPr>
          <a:xfrm>
            <a:off x="8114795" y="3611039"/>
            <a:ext cx="2906136" cy="2164666"/>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Relying too heavily on a single type of fixed income security or issuer can expose public governments to significant risk if that segment underperforms. Diversification across multiple sectors, credit qualities, and maturities helps to spread risk and reduce the impact of any single investment's poor performance.</a:t>
            </a:r>
          </a:p>
        </p:txBody>
      </p:sp>
      <p:sp>
        <p:nvSpPr>
          <p:cNvPr id="13" name="TextBox 12">
            <a:extLst>
              <a:ext uri="{FF2B5EF4-FFF2-40B4-BE49-F238E27FC236}">
                <a16:creationId xmlns:a16="http://schemas.microsoft.com/office/drawing/2014/main" id="{95D56FC4-0E89-48E1-9582-FE88B6C3D369}"/>
              </a:ext>
            </a:extLst>
          </p:cNvPr>
          <p:cNvSpPr txBox="1"/>
          <p:nvPr/>
        </p:nvSpPr>
        <p:spPr>
          <a:xfrm>
            <a:off x="4540085" y="3180385"/>
            <a:ext cx="3092385" cy="338554"/>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Enhances Yield Opportunities</a:t>
            </a:r>
          </a:p>
        </p:txBody>
      </p:sp>
      <p:sp>
        <p:nvSpPr>
          <p:cNvPr id="14" name="Subtitle 2">
            <a:extLst>
              <a:ext uri="{FF2B5EF4-FFF2-40B4-BE49-F238E27FC236}">
                <a16:creationId xmlns:a16="http://schemas.microsoft.com/office/drawing/2014/main" id="{67C4D3D5-ABD9-10F4-C9D0-D07CDF627DF3}"/>
              </a:ext>
            </a:extLst>
          </p:cNvPr>
          <p:cNvSpPr txBox="1">
            <a:spLocks/>
          </p:cNvSpPr>
          <p:nvPr/>
        </p:nvSpPr>
        <p:spPr>
          <a:xfrm>
            <a:off x="4633202" y="3625344"/>
            <a:ext cx="2906136" cy="2162358"/>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Diversification into different types of fixed income securities (e.g., corporate bonds, municipal bonds, inflation-protected securities) allows governments to take advantage of varying interest rate environments and credit spreads, potentially improving overall yield in a declining rate environment.</a:t>
            </a:r>
          </a:p>
        </p:txBody>
      </p:sp>
      <p:pic>
        <p:nvPicPr>
          <p:cNvPr id="16" name="Graphic 15" descr="Bank with solid fill">
            <a:extLst>
              <a:ext uri="{FF2B5EF4-FFF2-40B4-BE49-F238E27FC236}">
                <a16:creationId xmlns:a16="http://schemas.microsoft.com/office/drawing/2014/main" id="{4C64A6F5-682E-70A3-6968-7E4FD615E2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34461" y="1563363"/>
            <a:ext cx="1089819" cy="1089819"/>
          </a:xfrm>
          <a:prstGeom prst="rect">
            <a:avLst/>
          </a:prstGeom>
        </p:spPr>
      </p:pic>
      <p:pic>
        <p:nvPicPr>
          <p:cNvPr id="20" name="Graphic 19" descr="Piggy Bank outline">
            <a:extLst>
              <a:ext uri="{FF2B5EF4-FFF2-40B4-BE49-F238E27FC236}">
                <a16:creationId xmlns:a16="http://schemas.microsoft.com/office/drawing/2014/main" id="{B5C526CB-40F5-E655-6DFE-B769F08B4C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91519" y="1482461"/>
            <a:ext cx="1265235" cy="1265235"/>
          </a:xfrm>
          <a:prstGeom prst="rect">
            <a:avLst/>
          </a:prstGeom>
        </p:spPr>
      </p:pic>
      <p:sp>
        <p:nvSpPr>
          <p:cNvPr id="3" name="Title 2">
            <a:extLst>
              <a:ext uri="{FF2B5EF4-FFF2-40B4-BE49-F238E27FC236}">
                <a16:creationId xmlns:a16="http://schemas.microsoft.com/office/drawing/2014/main" id="{825E6B70-310A-678E-7A70-EB68AE34276F}"/>
              </a:ext>
            </a:extLst>
          </p:cNvPr>
          <p:cNvSpPr>
            <a:spLocks noGrp="1"/>
          </p:cNvSpPr>
          <p:nvPr>
            <p:ph type="title"/>
          </p:nvPr>
        </p:nvSpPr>
        <p:spPr/>
        <p:txBody>
          <a:bodyPr/>
          <a:lstStyle/>
          <a:p>
            <a:r>
              <a:rPr lang="en-US"/>
              <a:t>Importance of diversification</a:t>
            </a:r>
          </a:p>
        </p:txBody>
      </p:sp>
      <p:sp>
        <p:nvSpPr>
          <p:cNvPr id="5" name="Slide Number Placeholder 4">
            <a:extLst>
              <a:ext uri="{FF2B5EF4-FFF2-40B4-BE49-F238E27FC236}">
                <a16:creationId xmlns:a16="http://schemas.microsoft.com/office/drawing/2014/main" id="{BDE5ECEE-5381-CA0E-B4BE-0B6CDB268BC2}"/>
              </a:ext>
            </a:extLst>
          </p:cNvPr>
          <p:cNvSpPr>
            <a:spLocks noGrp="1"/>
          </p:cNvSpPr>
          <p:nvPr>
            <p:ph type="sldNum" sz="quarter" idx="4"/>
          </p:nvPr>
        </p:nvSpPr>
        <p:spPr/>
        <p:txBody>
          <a:bodyPr/>
          <a:lstStyle/>
          <a:p>
            <a:fld id="{5FE82902-ECBF-483F-8390-43E8C5ADA234}" type="slidenum">
              <a:rPr lang="en-US" smtClean="0"/>
              <a:pPr/>
              <a:t>38</a:t>
            </a:fld>
            <a:endParaRPr lang="en-US"/>
          </a:p>
        </p:txBody>
      </p:sp>
      <p:sp>
        <p:nvSpPr>
          <p:cNvPr id="4" name="TextBox 3">
            <a:extLst>
              <a:ext uri="{FF2B5EF4-FFF2-40B4-BE49-F238E27FC236}">
                <a16:creationId xmlns:a16="http://schemas.microsoft.com/office/drawing/2014/main" id="{C11BDF0B-1469-23F9-A0CD-5BF4DA118ADF}"/>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229172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D58C1-6311-99E3-8B51-BE058A3CC40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55EC7C-D6B4-40D7-926B-D8D6A801C7CC}"/>
              </a:ext>
            </a:extLst>
          </p:cNvPr>
          <p:cNvSpPr/>
          <p:nvPr/>
        </p:nvSpPr>
        <p:spPr>
          <a:xfrm>
            <a:off x="6340318" y="1019998"/>
            <a:ext cx="3580671" cy="5237103"/>
          </a:xfrm>
          <a:prstGeom prst="rect">
            <a:avLst/>
          </a:prstGeom>
          <a:solidFill>
            <a:srgbClr val="51C3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5" name="Rectangle 4">
            <a:extLst>
              <a:ext uri="{FF2B5EF4-FFF2-40B4-BE49-F238E27FC236}">
                <a16:creationId xmlns:a16="http://schemas.microsoft.com/office/drawing/2014/main" id="{A279A426-F955-5019-E162-0023E4C6A7D2}"/>
              </a:ext>
            </a:extLst>
          </p:cNvPr>
          <p:cNvSpPr/>
          <p:nvPr/>
        </p:nvSpPr>
        <p:spPr>
          <a:xfrm>
            <a:off x="2205149" y="1019998"/>
            <a:ext cx="3580671" cy="5237103"/>
          </a:xfrm>
          <a:prstGeom prst="rect">
            <a:avLst/>
          </a:prstGeom>
          <a:solidFill>
            <a:srgbClr val="247D8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Verdana"/>
              <a:ea typeface="+mn-ea"/>
              <a:cs typeface="+mn-cs"/>
            </a:endParaRPr>
          </a:p>
        </p:txBody>
      </p:sp>
      <p:sp>
        <p:nvSpPr>
          <p:cNvPr id="7" name="Oval 6">
            <a:extLst>
              <a:ext uri="{FF2B5EF4-FFF2-40B4-BE49-F238E27FC236}">
                <a16:creationId xmlns:a16="http://schemas.microsoft.com/office/drawing/2014/main" id="{3A279D85-74DE-5F0E-A0E4-596D1CE3BD70}"/>
              </a:ext>
            </a:extLst>
          </p:cNvPr>
          <p:cNvSpPr/>
          <p:nvPr/>
        </p:nvSpPr>
        <p:spPr>
          <a:xfrm>
            <a:off x="2951166" y="1075794"/>
            <a:ext cx="2120900" cy="2120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8" name="Oval 7">
            <a:extLst>
              <a:ext uri="{FF2B5EF4-FFF2-40B4-BE49-F238E27FC236}">
                <a16:creationId xmlns:a16="http://schemas.microsoft.com/office/drawing/2014/main" id="{DA63014E-45E7-0E5D-AEF9-430738692570}"/>
              </a:ext>
            </a:extLst>
          </p:cNvPr>
          <p:cNvSpPr/>
          <p:nvPr/>
        </p:nvSpPr>
        <p:spPr>
          <a:xfrm>
            <a:off x="7080055" y="1071202"/>
            <a:ext cx="2120900" cy="2120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Lato Light" panose="020F0502020204030203" pitchFamily="34" charset="0"/>
              <a:ea typeface="+mn-ea"/>
              <a:cs typeface="+mn-cs"/>
            </a:endParaRPr>
          </a:p>
        </p:txBody>
      </p:sp>
      <p:sp>
        <p:nvSpPr>
          <p:cNvPr id="9" name="Freeform 900">
            <a:extLst>
              <a:ext uri="{FF2B5EF4-FFF2-40B4-BE49-F238E27FC236}">
                <a16:creationId xmlns:a16="http://schemas.microsoft.com/office/drawing/2014/main" id="{BD6F0680-2F66-96FD-1B10-F3B03800ED1C}"/>
              </a:ext>
            </a:extLst>
          </p:cNvPr>
          <p:cNvSpPr>
            <a:spLocks noChangeArrowheads="1"/>
          </p:cNvSpPr>
          <p:nvPr/>
        </p:nvSpPr>
        <p:spPr bwMode="auto">
          <a:xfrm>
            <a:off x="7710355" y="1703665"/>
            <a:ext cx="860299" cy="855975"/>
          </a:xfrm>
          <a:custGeom>
            <a:avLst/>
            <a:gdLst/>
            <a:ahLst/>
            <a:cxnLst/>
            <a:rect l="0" t="0" r="r" b="b"/>
            <a:pathLst>
              <a:path w="315553" h="313967">
                <a:moveTo>
                  <a:pt x="129319" y="281055"/>
                </a:moveTo>
                <a:lnTo>
                  <a:pt x="117431" y="304666"/>
                </a:lnTo>
                <a:lnTo>
                  <a:pt x="197761" y="304666"/>
                </a:lnTo>
                <a:lnTo>
                  <a:pt x="185873" y="281055"/>
                </a:lnTo>
                <a:lnTo>
                  <a:pt x="129319" y="281055"/>
                </a:lnTo>
                <a:close/>
                <a:moveTo>
                  <a:pt x="9365" y="247784"/>
                </a:moveTo>
                <a:lnTo>
                  <a:pt x="9365" y="257086"/>
                </a:lnTo>
                <a:cubicBezTo>
                  <a:pt x="9365" y="265314"/>
                  <a:pt x="15849" y="271396"/>
                  <a:pt x="23774" y="271396"/>
                </a:cubicBezTo>
                <a:lnTo>
                  <a:pt x="126437" y="271396"/>
                </a:lnTo>
                <a:lnTo>
                  <a:pt x="188755" y="271396"/>
                </a:lnTo>
                <a:lnTo>
                  <a:pt x="291418" y="271396"/>
                </a:lnTo>
                <a:cubicBezTo>
                  <a:pt x="299343" y="271396"/>
                  <a:pt x="305827" y="265314"/>
                  <a:pt x="305827" y="257086"/>
                </a:cubicBezTo>
                <a:lnTo>
                  <a:pt x="305827" y="247784"/>
                </a:lnTo>
                <a:lnTo>
                  <a:pt x="9365" y="247784"/>
                </a:lnTo>
                <a:close/>
                <a:moveTo>
                  <a:pt x="4683" y="238125"/>
                </a:moveTo>
                <a:lnTo>
                  <a:pt x="310870" y="238125"/>
                </a:lnTo>
                <a:cubicBezTo>
                  <a:pt x="313031" y="238125"/>
                  <a:pt x="315553" y="240272"/>
                  <a:pt x="315553" y="243134"/>
                </a:cubicBezTo>
                <a:lnTo>
                  <a:pt x="315553" y="257086"/>
                </a:lnTo>
                <a:cubicBezTo>
                  <a:pt x="315553" y="270322"/>
                  <a:pt x="304746" y="281055"/>
                  <a:pt x="291418" y="281055"/>
                </a:cubicBezTo>
                <a:lnTo>
                  <a:pt x="196680" y="281055"/>
                </a:lnTo>
                <a:lnTo>
                  <a:pt x="208567" y="304666"/>
                </a:lnTo>
                <a:lnTo>
                  <a:pt x="238826" y="304666"/>
                </a:lnTo>
                <a:cubicBezTo>
                  <a:pt x="241347" y="304666"/>
                  <a:pt x="243509" y="306812"/>
                  <a:pt x="243509" y="309674"/>
                </a:cubicBezTo>
                <a:cubicBezTo>
                  <a:pt x="243509" y="312179"/>
                  <a:pt x="241347" y="313967"/>
                  <a:pt x="238826" y="313967"/>
                </a:cubicBezTo>
                <a:lnTo>
                  <a:pt x="205685" y="313967"/>
                </a:lnTo>
                <a:lnTo>
                  <a:pt x="109867" y="313967"/>
                </a:lnTo>
                <a:lnTo>
                  <a:pt x="76366" y="313967"/>
                </a:lnTo>
                <a:cubicBezTo>
                  <a:pt x="73845" y="313967"/>
                  <a:pt x="71684" y="312179"/>
                  <a:pt x="71684" y="309674"/>
                </a:cubicBezTo>
                <a:cubicBezTo>
                  <a:pt x="71684" y="306812"/>
                  <a:pt x="73845" y="304666"/>
                  <a:pt x="76366" y="304666"/>
                </a:cubicBezTo>
                <a:lnTo>
                  <a:pt x="106985" y="304666"/>
                </a:lnTo>
                <a:lnTo>
                  <a:pt x="118872" y="281055"/>
                </a:lnTo>
                <a:lnTo>
                  <a:pt x="23774" y="281055"/>
                </a:lnTo>
                <a:cubicBezTo>
                  <a:pt x="10806" y="281055"/>
                  <a:pt x="0" y="270322"/>
                  <a:pt x="0" y="257086"/>
                </a:cubicBezTo>
                <a:lnTo>
                  <a:pt x="0" y="243134"/>
                </a:lnTo>
                <a:cubicBezTo>
                  <a:pt x="0" y="240272"/>
                  <a:pt x="2161" y="238125"/>
                  <a:pt x="4683" y="238125"/>
                </a:cubicBezTo>
                <a:close/>
                <a:moveTo>
                  <a:pt x="4586" y="173037"/>
                </a:moveTo>
                <a:cubicBezTo>
                  <a:pt x="7055" y="173037"/>
                  <a:pt x="9172" y="175170"/>
                  <a:pt x="9172" y="177657"/>
                </a:cubicBezTo>
                <a:lnTo>
                  <a:pt x="9172" y="215331"/>
                </a:lnTo>
                <a:cubicBezTo>
                  <a:pt x="9172" y="218174"/>
                  <a:pt x="7055" y="220307"/>
                  <a:pt x="4586" y="220307"/>
                </a:cubicBezTo>
                <a:cubicBezTo>
                  <a:pt x="2116" y="220307"/>
                  <a:pt x="0" y="218174"/>
                  <a:pt x="0" y="215331"/>
                </a:cubicBezTo>
                <a:lnTo>
                  <a:pt x="0" y="177657"/>
                </a:lnTo>
                <a:cubicBezTo>
                  <a:pt x="0" y="175170"/>
                  <a:pt x="2116" y="173037"/>
                  <a:pt x="4586" y="173037"/>
                </a:cubicBezTo>
                <a:close/>
                <a:moveTo>
                  <a:pt x="119062" y="153987"/>
                </a:moveTo>
                <a:cubicBezTo>
                  <a:pt x="121444" y="153987"/>
                  <a:pt x="123485" y="156166"/>
                  <a:pt x="123485" y="159071"/>
                </a:cubicBezTo>
                <a:lnTo>
                  <a:pt x="123485" y="216804"/>
                </a:lnTo>
                <a:cubicBezTo>
                  <a:pt x="123485" y="219708"/>
                  <a:pt x="121444" y="221887"/>
                  <a:pt x="119062" y="221887"/>
                </a:cubicBezTo>
                <a:cubicBezTo>
                  <a:pt x="116341" y="221887"/>
                  <a:pt x="114300" y="219708"/>
                  <a:pt x="114300" y="216804"/>
                </a:cubicBezTo>
                <a:lnTo>
                  <a:pt x="114300" y="159071"/>
                </a:lnTo>
                <a:cubicBezTo>
                  <a:pt x="114300" y="156166"/>
                  <a:pt x="116341" y="153987"/>
                  <a:pt x="119062" y="153987"/>
                </a:cubicBezTo>
                <a:close/>
                <a:moveTo>
                  <a:pt x="42686" y="149225"/>
                </a:moveTo>
                <a:cubicBezTo>
                  <a:pt x="45508" y="149225"/>
                  <a:pt x="47272" y="151405"/>
                  <a:pt x="47272" y="153948"/>
                </a:cubicBezTo>
                <a:lnTo>
                  <a:pt x="47272" y="216801"/>
                </a:lnTo>
                <a:cubicBezTo>
                  <a:pt x="47272" y="219707"/>
                  <a:pt x="45508" y="221887"/>
                  <a:pt x="42686" y="221887"/>
                </a:cubicBezTo>
                <a:cubicBezTo>
                  <a:pt x="40216" y="221887"/>
                  <a:pt x="38100" y="219707"/>
                  <a:pt x="38100" y="216801"/>
                </a:cubicBezTo>
                <a:lnTo>
                  <a:pt x="38100" y="153948"/>
                </a:lnTo>
                <a:cubicBezTo>
                  <a:pt x="38100" y="151405"/>
                  <a:pt x="40216" y="149225"/>
                  <a:pt x="42686" y="149225"/>
                </a:cubicBezTo>
                <a:close/>
                <a:moveTo>
                  <a:pt x="157162" y="130175"/>
                </a:moveTo>
                <a:cubicBezTo>
                  <a:pt x="159544" y="130175"/>
                  <a:pt x="161585" y="132703"/>
                  <a:pt x="161585" y="135230"/>
                </a:cubicBezTo>
                <a:lnTo>
                  <a:pt x="161585" y="216834"/>
                </a:lnTo>
                <a:cubicBezTo>
                  <a:pt x="161585" y="219723"/>
                  <a:pt x="159544" y="221889"/>
                  <a:pt x="157162" y="221889"/>
                </a:cubicBezTo>
                <a:cubicBezTo>
                  <a:pt x="154441" y="221889"/>
                  <a:pt x="152400" y="219723"/>
                  <a:pt x="152400" y="216834"/>
                </a:cubicBezTo>
                <a:lnTo>
                  <a:pt x="152400" y="135230"/>
                </a:lnTo>
                <a:cubicBezTo>
                  <a:pt x="152400" y="132703"/>
                  <a:pt x="154441" y="130175"/>
                  <a:pt x="157162" y="130175"/>
                </a:cubicBezTo>
                <a:close/>
                <a:moveTo>
                  <a:pt x="80622" y="130175"/>
                </a:moveTo>
                <a:cubicBezTo>
                  <a:pt x="83344" y="130175"/>
                  <a:pt x="85385" y="132703"/>
                  <a:pt x="85385" y="135230"/>
                </a:cubicBezTo>
                <a:lnTo>
                  <a:pt x="85385" y="216834"/>
                </a:lnTo>
                <a:cubicBezTo>
                  <a:pt x="85385" y="219723"/>
                  <a:pt x="83344" y="221889"/>
                  <a:pt x="80622" y="221889"/>
                </a:cubicBezTo>
                <a:cubicBezTo>
                  <a:pt x="78241" y="221889"/>
                  <a:pt x="76200" y="219723"/>
                  <a:pt x="76200" y="216834"/>
                </a:cubicBezTo>
                <a:lnTo>
                  <a:pt x="76200" y="135230"/>
                </a:lnTo>
                <a:cubicBezTo>
                  <a:pt x="76200" y="132703"/>
                  <a:pt x="78241" y="130175"/>
                  <a:pt x="80622" y="130175"/>
                </a:cubicBezTo>
                <a:close/>
                <a:moveTo>
                  <a:pt x="309562" y="111125"/>
                </a:moveTo>
                <a:cubicBezTo>
                  <a:pt x="311604" y="111125"/>
                  <a:pt x="313985" y="113290"/>
                  <a:pt x="313985" y="116176"/>
                </a:cubicBezTo>
                <a:lnTo>
                  <a:pt x="313985" y="216838"/>
                </a:lnTo>
                <a:cubicBezTo>
                  <a:pt x="313985" y="219725"/>
                  <a:pt x="311604" y="221889"/>
                  <a:pt x="309562" y="221889"/>
                </a:cubicBezTo>
                <a:cubicBezTo>
                  <a:pt x="306841" y="221889"/>
                  <a:pt x="304800" y="219725"/>
                  <a:pt x="304800" y="216838"/>
                </a:cubicBezTo>
                <a:lnTo>
                  <a:pt x="304800" y="116176"/>
                </a:lnTo>
                <a:cubicBezTo>
                  <a:pt x="304800" y="113290"/>
                  <a:pt x="306841" y="111125"/>
                  <a:pt x="309562" y="111125"/>
                </a:cubicBezTo>
                <a:close/>
                <a:moveTo>
                  <a:pt x="123915" y="109691"/>
                </a:moveTo>
                <a:cubicBezTo>
                  <a:pt x="118872" y="109691"/>
                  <a:pt x="114550" y="114351"/>
                  <a:pt x="114550" y="119370"/>
                </a:cubicBezTo>
                <a:cubicBezTo>
                  <a:pt x="114550" y="124747"/>
                  <a:pt x="118872" y="129049"/>
                  <a:pt x="123915" y="129049"/>
                </a:cubicBezTo>
                <a:cubicBezTo>
                  <a:pt x="129319" y="129049"/>
                  <a:pt x="133641" y="124747"/>
                  <a:pt x="133641" y="119370"/>
                </a:cubicBezTo>
                <a:cubicBezTo>
                  <a:pt x="133641" y="114351"/>
                  <a:pt x="129319" y="109691"/>
                  <a:pt x="123915" y="109691"/>
                </a:cubicBezTo>
                <a:close/>
                <a:moveTo>
                  <a:pt x="195086" y="106362"/>
                </a:moveTo>
                <a:cubicBezTo>
                  <a:pt x="197555" y="106362"/>
                  <a:pt x="199672" y="108528"/>
                  <a:pt x="199672" y="111055"/>
                </a:cubicBezTo>
                <a:lnTo>
                  <a:pt x="199672" y="216835"/>
                </a:lnTo>
                <a:cubicBezTo>
                  <a:pt x="199672" y="219723"/>
                  <a:pt x="197555" y="221889"/>
                  <a:pt x="195086" y="221889"/>
                </a:cubicBezTo>
                <a:cubicBezTo>
                  <a:pt x="192264" y="221889"/>
                  <a:pt x="190500" y="219723"/>
                  <a:pt x="190500" y="216835"/>
                </a:cubicBezTo>
                <a:lnTo>
                  <a:pt x="190500" y="111055"/>
                </a:lnTo>
                <a:cubicBezTo>
                  <a:pt x="190500" y="108528"/>
                  <a:pt x="192264" y="106362"/>
                  <a:pt x="195086" y="106362"/>
                </a:cubicBezTo>
                <a:close/>
                <a:moveTo>
                  <a:pt x="271122" y="101600"/>
                </a:moveTo>
                <a:cubicBezTo>
                  <a:pt x="273844" y="101600"/>
                  <a:pt x="275885" y="103406"/>
                  <a:pt x="275885" y="106296"/>
                </a:cubicBezTo>
                <a:lnTo>
                  <a:pt x="275885" y="216832"/>
                </a:lnTo>
                <a:cubicBezTo>
                  <a:pt x="275885" y="219722"/>
                  <a:pt x="273844" y="221889"/>
                  <a:pt x="271122" y="221889"/>
                </a:cubicBezTo>
                <a:cubicBezTo>
                  <a:pt x="268741" y="221889"/>
                  <a:pt x="266700" y="219722"/>
                  <a:pt x="266700" y="216832"/>
                </a:cubicBezTo>
                <a:lnTo>
                  <a:pt x="266700" y="106296"/>
                </a:lnTo>
                <a:cubicBezTo>
                  <a:pt x="266700" y="103406"/>
                  <a:pt x="268741" y="101600"/>
                  <a:pt x="271122" y="101600"/>
                </a:cubicBezTo>
                <a:close/>
                <a:moveTo>
                  <a:pt x="233186" y="92075"/>
                </a:moveTo>
                <a:cubicBezTo>
                  <a:pt x="235655" y="92075"/>
                  <a:pt x="237772" y="94238"/>
                  <a:pt x="237772" y="96763"/>
                </a:cubicBezTo>
                <a:lnTo>
                  <a:pt x="237772" y="216841"/>
                </a:lnTo>
                <a:cubicBezTo>
                  <a:pt x="237772" y="219726"/>
                  <a:pt x="235655" y="221890"/>
                  <a:pt x="233186" y="221890"/>
                </a:cubicBezTo>
                <a:cubicBezTo>
                  <a:pt x="230716" y="221890"/>
                  <a:pt x="228600" y="219726"/>
                  <a:pt x="228600" y="216841"/>
                </a:cubicBezTo>
                <a:lnTo>
                  <a:pt x="228600" y="96763"/>
                </a:lnTo>
                <a:cubicBezTo>
                  <a:pt x="228600" y="94238"/>
                  <a:pt x="230716" y="92075"/>
                  <a:pt x="233186" y="92075"/>
                </a:cubicBezTo>
                <a:close/>
                <a:moveTo>
                  <a:pt x="73845" y="84598"/>
                </a:moveTo>
                <a:cubicBezTo>
                  <a:pt x="68442" y="84598"/>
                  <a:pt x="64119" y="89258"/>
                  <a:pt x="64119" y="94277"/>
                </a:cubicBezTo>
                <a:cubicBezTo>
                  <a:pt x="64119" y="99654"/>
                  <a:pt x="68442" y="103956"/>
                  <a:pt x="73845" y="103956"/>
                </a:cubicBezTo>
                <a:cubicBezTo>
                  <a:pt x="78888" y="103956"/>
                  <a:pt x="83571" y="99654"/>
                  <a:pt x="83571" y="94277"/>
                </a:cubicBezTo>
                <a:cubicBezTo>
                  <a:pt x="83571" y="89258"/>
                  <a:pt x="78888" y="84598"/>
                  <a:pt x="73845" y="84598"/>
                </a:cubicBezTo>
                <a:close/>
                <a:moveTo>
                  <a:pt x="219374" y="49827"/>
                </a:moveTo>
                <a:cubicBezTo>
                  <a:pt x="214331" y="49827"/>
                  <a:pt x="210008" y="53770"/>
                  <a:pt x="210008" y="59147"/>
                </a:cubicBezTo>
                <a:cubicBezTo>
                  <a:pt x="210008" y="64524"/>
                  <a:pt x="214331" y="68826"/>
                  <a:pt x="219374" y="68826"/>
                </a:cubicBezTo>
                <a:cubicBezTo>
                  <a:pt x="224777" y="68826"/>
                  <a:pt x="229100" y="64524"/>
                  <a:pt x="229100" y="59147"/>
                </a:cubicBezTo>
                <a:cubicBezTo>
                  <a:pt x="229100" y="53770"/>
                  <a:pt x="224777" y="49827"/>
                  <a:pt x="219374" y="49827"/>
                </a:cubicBezTo>
                <a:close/>
                <a:moveTo>
                  <a:pt x="23774" y="9320"/>
                </a:moveTo>
                <a:cubicBezTo>
                  <a:pt x="15849" y="9320"/>
                  <a:pt x="9365" y="15772"/>
                  <a:pt x="9365" y="23659"/>
                </a:cubicBezTo>
                <a:lnTo>
                  <a:pt x="9365" y="140519"/>
                </a:lnTo>
                <a:lnTo>
                  <a:pt x="56554" y="102522"/>
                </a:lnTo>
                <a:cubicBezTo>
                  <a:pt x="55474" y="100012"/>
                  <a:pt x="54393" y="97145"/>
                  <a:pt x="54393" y="94277"/>
                </a:cubicBezTo>
                <a:cubicBezTo>
                  <a:pt x="54393" y="83881"/>
                  <a:pt x="63038" y="75278"/>
                  <a:pt x="73845" y="75278"/>
                </a:cubicBezTo>
                <a:cubicBezTo>
                  <a:pt x="84291" y="75278"/>
                  <a:pt x="92937" y="83881"/>
                  <a:pt x="92937" y="94277"/>
                </a:cubicBezTo>
                <a:cubicBezTo>
                  <a:pt x="92937" y="95711"/>
                  <a:pt x="92937" y="97145"/>
                  <a:pt x="92576" y="98579"/>
                </a:cubicBezTo>
                <a:lnTo>
                  <a:pt x="109507" y="107182"/>
                </a:lnTo>
                <a:cubicBezTo>
                  <a:pt x="113109" y="103239"/>
                  <a:pt x="118152" y="100371"/>
                  <a:pt x="123915" y="100371"/>
                </a:cubicBezTo>
                <a:cubicBezTo>
                  <a:pt x="129319" y="100371"/>
                  <a:pt x="134002" y="102522"/>
                  <a:pt x="137244" y="105748"/>
                </a:cubicBezTo>
                <a:lnTo>
                  <a:pt x="201363" y="64883"/>
                </a:lnTo>
                <a:cubicBezTo>
                  <a:pt x="200642" y="63090"/>
                  <a:pt x="200282" y="61298"/>
                  <a:pt x="200282" y="59147"/>
                </a:cubicBezTo>
                <a:cubicBezTo>
                  <a:pt x="200282" y="48393"/>
                  <a:pt x="208927" y="39790"/>
                  <a:pt x="219374" y="39790"/>
                </a:cubicBezTo>
                <a:cubicBezTo>
                  <a:pt x="230180" y="39790"/>
                  <a:pt x="238826" y="48393"/>
                  <a:pt x="238826" y="59147"/>
                </a:cubicBezTo>
                <a:cubicBezTo>
                  <a:pt x="238826" y="59147"/>
                  <a:pt x="238826" y="59147"/>
                  <a:pt x="238826" y="59506"/>
                </a:cubicBezTo>
                <a:lnTo>
                  <a:pt x="305827" y="78146"/>
                </a:lnTo>
                <a:lnTo>
                  <a:pt x="305827" y="23659"/>
                </a:lnTo>
                <a:cubicBezTo>
                  <a:pt x="305827" y="15772"/>
                  <a:pt x="299343" y="9320"/>
                  <a:pt x="291418" y="9320"/>
                </a:cubicBezTo>
                <a:lnTo>
                  <a:pt x="23774" y="9320"/>
                </a:lnTo>
                <a:close/>
                <a:moveTo>
                  <a:pt x="23774" y="0"/>
                </a:moveTo>
                <a:lnTo>
                  <a:pt x="291418" y="0"/>
                </a:lnTo>
                <a:cubicBezTo>
                  <a:pt x="304746" y="0"/>
                  <a:pt x="315553" y="10754"/>
                  <a:pt x="315553" y="23659"/>
                </a:cubicBezTo>
                <a:lnTo>
                  <a:pt x="315553" y="84240"/>
                </a:lnTo>
                <a:cubicBezTo>
                  <a:pt x="315553" y="84598"/>
                  <a:pt x="315553" y="84598"/>
                  <a:pt x="315553" y="84957"/>
                </a:cubicBezTo>
                <a:cubicBezTo>
                  <a:pt x="315553" y="85315"/>
                  <a:pt x="315553" y="85315"/>
                  <a:pt x="315553" y="85674"/>
                </a:cubicBezTo>
                <a:cubicBezTo>
                  <a:pt x="315193" y="86032"/>
                  <a:pt x="315193" y="86032"/>
                  <a:pt x="315193" y="86032"/>
                </a:cubicBezTo>
                <a:cubicBezTo>
                  <a:pt x="314832" y="86391"/>
                  <a:pt x="314832" y="86749"/>
                  <a:pt x="314832" y="86749"/>
                </a:cubicBezTo>
                <a:cubicBezTo>
                  <a:pt x="314472" y="87108"/>
                  <a:pt x="314112" y="87466"/>
                  <a:pt x="314112" y="87466"/>
                </a:cubicBezTo>
                <a:cubicBezTo>
                  <a:pt x="314112" y="87824"/>
                  <a:pt x="313752" y="87824"/>
                  <a:pt x="313391" y="88183"/>
                </a:cubicBezTo>
                <a:cubicBezTo>
                  <a:pt x="313031" y="88183"/>
                  <a:pt x="313031" y="88541"/>
                  <a:pt x="312671" y="88541"/>
                </a:cubicBezTo>
                <a:cubicBezTo>
                  <a:pt x="312311" y="88900"/>
                  <a:pt x="312311" y="88900"/>
                  <a:pt x="311951" y="88900"/>
                </a:cubicBezTo>
                <a:cubicBezTo>
                  <a:pt x="311590" y="88900"/>
                  <a:pt x="311230" y="89258"/>
                  <a:pt x="310870" y="89258"/>
                </a:cubicBezTo>
                <a:cubicBezTo>
                  <a:pt x="310510" y="89258"/>
                  <a:pt x="310149" y="89258"/>
                  <a:pt x="310149" y="88900"/>
                </a:cubicBezTo>
                <a:cubicBezTo>
                  <a:pt x="309789" y="88900"/>
                  <a:pt x="309429" y="88900"/>
                  <a:pt x="309429" y="88900"/>
                </a:cubicBezTo>
                <a:lnTo>
                  <a:pt x="235944" y="68467"/>
                </a:lnTo>
                <a:cubicBezTo>
                  <a:pt x="232702" y="74561"/>
                  <a:pt x="226578" y="78146"/>
                  <a:pt x="219374" y="78146"/>
                </a:cubicBezTo>
                <a:cubicBezTo>
                  <a:pt x="214331" y="78146"/>
                  <a:pt x="210008" y="76354"/>
                  <a:pt x="206406" y="73127"/>
                </a:cubicBezTo>
                <a:lnTo>
                  <a:pt x="142287" y="113634"/>
                </a:lnTo>
                <a:cubicBezTo>
                  <a:pt x="143007" y="115785"/>
                  <a:pt x="143007" y="117578"/>
                  <a:pt x="143007" y="119370"/>
                </a:cubicBezTo>
                <a:cubicBezTo>
                  <a:pt x="143007" y="130124"/>
                  <a:pt x="134722" y="138727"/>
                  <a:pt x="123915" y="138727"/>
                </a:cubicBezTo>
                <a:cubicBezTo>
                  <a:pt x="113469" y="138727"/>
                  <a:pt x="104824" y="130124"/>
                  <a:pt x="104824" y="119370"/>
                </a:cubicBezTo>
                <a:cubicBezTo>
                  <a:pt x="104824" y="118294"/>
                  <a:pt x="105184" y="116861"/>
                  <a:pt x="105184" y="115785"/>
                </a:cubicBezTo>
                <a:lnTo>
                  <a:pt x="88254" y="106823"/>
                </a:lnTo>
                <a:cubicBezTo>
                  <a:pt x="84651" y="110766"/>
                  <a:pt x="79608" y="113276"/>
                  <a:pt x="73845" y="113276"/>
                </a:cubicBezTo>
                <a:cubicBezTo>
                  <a:pt x="69522" y="113276"/>
                  <a:pt x="65560" y="112201"/>
                  <a:pt x="62678" y="109691"/>
                </a:cubicBezTo>
                <a:lnTo>
                  <a:pt x="7564" y="154141"/>
                </a:lnTo>
                <a:cubicBezTo>
                  <a:pt x="7564" y="154500"/>
                  <a:pt x="7204" y="154500"/>
                  <a:pt x="7204" y="154858"/>
                </a:cubicBezTo>
                <a:cubicBezTo>
                  <a:pt x="6844" y="154858"/>
                  <a:pt x="6484" y="154858"/>
                  <a:pt x="6484" y="155217"/>
                </a:cubicBezTo>
                <a:cubicBezTo>
                  <a:pt x="5763" y="155217"/>
                  <a:pt x="5403" y="155217"/>
                  <a:pt x="4683" y="155217"/>
                </a:cubicBezTo>
                <a:cubicBezTo>
                  <a:pt x="3962" y="155217"/>
                  <a:pt x="3242" y="155217"/>
                  <a:pt x="2521" y="154858"/>
                </a:cubicBezTo>
                <a:cubicBezTo>
                  <a:pt x="2161" y="154500"/>
                  <a:pt x="1801" y="154141"/>
                  <a:pt x="1080" y="153783"/>
                </a:cubicBezTo>
                <a:cubicBezTo>
                  <a:pt x="1080" y="153424"/>
                  <a:pt x="1080" y="153424"/>
                  <a:pt x="1080" y="153424"/>
                </a:cubicBezTo>
                <a:lnTo>
                  <a:pt x="720" y="153066"/>
                </a:lnTo>
                <a:cubicBezTo>
                  <a:pt x="360" y="152707"/>
                  <a:pt x="360" y="152707"/>
                  <a:pt x="360" y="151990"/>
                </a:cubicBezTo>
                <a:cubicBezTo>
                  <a:pt x="0" y="151990"/>
                  <a:pt x="0" y="151632"/>
                  <a:pt x="0" y="151274"/>
                </a:cubicBezTo>
                <a:cubicBezTo>
                  <a:pt x="0" y="151274"/>
                  <a:pt x="0" y="150915"/>
                  <a:pt x="0" y="150557"/>
                </a:cubicBezTo>
                <a:lnTo>
                  <a:pt x="0" y="23659"/>
                </a:lnTo>
                <a:cubicBezTo>
                  <a:pt x="0" y="10754"/>
                  <a:pt x="10806" y="0"/>
                  <a:pt x="23774" y="0"/>
                </a:cubicBezTo>
                <a:close/>
              </a:path>
            </a:pathLst>
          </a:custGeom>
          <a:solidFill>
            <a:srgbClr val="51C3E9"/>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0" name="TextBox 9">
            <a:extLst>
              <a:ext uri="{FF2B5EF4-FFF2-40B4-BE49-F238E27FC236}">
                <a16:creationId xmlns:a16="http://schemas.microsoft.com/office/drawing/2014/main" id="{51DB1EF0-CFF9-5F8D-8EBC-BD44321A7702}"/>
              </a:ext>
            </a:extLst>
          </p:cNvPr>
          <p:cNvSpPr txBox="1"/>
          <p:nvPr/>
        </p:nvSpPr>
        <p:spPr>
          <a:xfrm>
            <a:off x="2350749" y="3177797"/>
            <a:ext cx="3321743" cy="338554"/>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Improves Liquidity Management</a:t>
            </a:r>
          </a:p>
        </p:txBody>
      </p:sp>
      <p:sp>
        <p:nvSpPr>
          <p:cNvPr id="11" name="Subtitle 2">
            <a:extLst>
              <a:ext uri="{FF2B5EF4-FFF2-40B4-BE49-F238E27FC236}">
                <a16:creationId xmlns:a16="http://schemas.microsoft.com/office/drawing/2014/main" id="{BB519FFE-81F8-C005-74B6-6F55C406A0BF}"/>
              </a:ext>
            </a:extLst>
          </p:cNvPr>
          <p:cNvSpPr txBox="1">
            <a:spLocks/>
          </p:cNvSpPr>
          <p:nvPr/>
        </p:nvSpPr>
        <p:spPr>
          <a:xfrm>
            <a:off x="2558547" y="3622756"/>
            <a:ext cx="2906136" cy="1933833"/>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A diversified fixed income portfolio typically includes a mix of short-term and long-term securities, as well as varying credit qualities. This helps ensure that public governments can manage their liquidity needs effectively while still benefiting from potential returns as rates decline.</a:t>
            </a:r>
          </a:p>
        </p:txBody>
      </p:sp>
      <p:sp>
        <p:nvSpPr>
          <p:cNvPr id="12" name="TextBox 11">
            <a:extLst>
              <a:ext uri="{FF2B5EF4-FFF2-40B4-BE49-F238E27FC236}">
                <a16:creationId xmlns:a16="http://schemas.microsoft.com/office/drawing/2014/main" id="{E02785BB-8124-AE52-35F4-659162436F8D}"/>
              </a:ext>
            </a:extLst>
          </p:cNvPr>
          <p:cNvSpPr txBox="1"/>
          <p:nvPr/>
        </p:nvSpPr>
        <p:spPr>
          <a:xfrm>
            <a:off x="6560201" y="3192102"/>
            <a:ext cx="3160609" cy="338554"/>
          </a:xfrm>
          <a:prstGeom prst="rect">
            <a:avLst/>
          </a:prstGeom>
          <a:noFill/>
        </p:spPr>
        <p:txBody>
          <a:bodyPr wrap="none"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League Spartan" charset="0"/>
                <a:cs typeface="Arial" panose="020B0604020202020204" pitchFamily="34" charset="0"/>
              </a:rPr>
              <a:t>Facilitates Long-Term Stability</a:t>
            </a:r>
          </a:p>
        </p:txBody>
      </p:sp>
      <p:sp>
        <p:nvSpPr>
          <p:cNvPr id="13" name="Subtitle 2">
            <a:extLst>
              <a:ext uri="{FF2B5EF4-FFF2-40B4-BE49-F238E27FC236}">
                <a16:creationId xmlns:a16="http://schemas.microsoft.com/office/drawing/2014/main" id="{5BEC38F2-9FD5-73D4-67CB-A42439911706}"/>
              </a:ext>
            </a:extLst>
          </p:cNvPr>
          <p:cNvSpPr txBox="1">
            <a:spLocks/>
          </p:cNvSpPr>
          <p:nvPr/>
        </p:nvSpPr>
        <p:spPr>
          <a:xfrm>
            <a:off x="6687430" y="3637061"/>
            <a:ext cx="2906136" cy="2164666"/>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1087636" rtl="0" eaLnBrk="1" fontAlgn="auto" latinLnBrk="0" hangingPunct="1">
              <a:lnSpc>
                <a:spcPts val="1750"/>
              </a:lnSpc>
              <a:spcBef>
                <a:spcPct val="20000"/>
              </a:spcBef>
              <a:spcAft>
                <a:spcPts val="0"/>
              </a:spcAft>
              <a:buClrTx/>
              <a:buSzTx/>
              <a:buFont typeface="Arial"/>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In a declining interest rate environment, longer-duration bonds may become more sensitive to rate changes. By diversifying across various durations and fixed income types, public governments can achieve a more balanced portfolio designed to provide stability and consistency in income, even as the rate environment evolves.</a:t>
            </a:r>
          </a:p>
        </p:txBody>
      </p:sp>
      <p:pic>
        <p:nvPicPr>
          <p:cNvPr id="25" name="Graphic 24" descr="Piggy Bank outline">
            <a:extLst>
              <a:ext uri="{FF2B5EF4-FFF2-40B4-BE49-F238E27FC236}">
                <a16:creationId xmlns:a16="http://schemas.microsoft.com/office/drawing/2014/main" id="{03B59A1D-E100-3E31-D03C-CFC5B1876D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38633" y="1499034"/>
            <a:ext cx="1265235" cy="1265235"/>
          </a:xfrm>
          <a:prstGeom prst="rect">
            <a:avLst/>
          </a:prstGeom>
        </p:spPr>
      </p:pic>
      <p:sp>
        <p:nvSpPr>
          <p:cNvPr id="3" name="Title 2">
            <a:extLst>
              <a:ext uri="{FF2B5EF4-FFF2-40B4-BE49-F238E27FC236}">
                <a16:creationId xmlns:a16="http://schemas.microsoft.com/office/drawing/2014/main" id="{302439FB-4826-577E-D4BE-47C51EF9FE06}"/>
              </a:ext>
            </a:extLst>
          </p:cNvPr>
          <p:cNvSpPr>
            <a:spLocks noGrp="1"/>
          </p:cNvSpPr>
          <p:nvPr>
            <p:ph type="title"/>
          </p:nvPr>
        </p:nvSpPr>
        <p:spPr/>
        <p:txBody>
          <a:bodyPr/>
          <a:lstStyle/>
          <a:p>
            <a:r>
              <a:rPr lang="en-US"/>
              <a:t>Importance of diversification</a:t>
            </a:r>
          </a:p>
        </p:txBody>
      </p:sp>
      <p:sp>
        <p:nvSpPr>
          <p:cNvPr id="6" name="Slide Number Placeholder 5">
            <a:extLst>
              <a:ext uri="{FF2B5EF4-FFF2-40B4-BE49-F238E27FC236}">
                <a16:creationId xmlns:a16="http://schemas.microsoft.com/office/drawing/2014/main" id="{5960E316-164A-FB57-EA56-720FFDBBB2E0}"/>
              </a:ext>
            </a:extLst>
          </p:cNvPr>
          <p:cNvSpPr>
            <a:spLocks noGrp="1"/>
          </p:cNvSpPr>
          <p:nvPr>
            <p:ph type="sldNum" sz="quarter" idx="4"/>
          </p:nvPr>
        </p:nvSpPr>
        <p:spPr/>
        <p:txBody>
          <a:bodyPr/>
          <a:lstStyle/>
          <a:p>
            <a:fld id="{5FE82902-ECBF-483F-8390-43E8C5ADA234}" type="slidenum">
              <a:rPr lang="en-US" smtClean="0"/>
              <a:pPr/>
              <a:t>39</a:t>
            </a:fld>
            <a:endParaRPr lang="en-US"/>
          </a:p>
        </p:txBody>
      </p:sp>
      <p:sp>
        <p:nvSpPr>
          <p:cNvPr id="4" name="TextBox 3">
            <a:extLst>
              <a:ext uri="{FF2B5EF4-FFF2-40B4-BE49-F238E27FC236}">
                <a16:creationId xmlns:a16="http://schemas.microsoft.com/office/drawing/2014/main" id="{73F88542-B645-FE7F-9E0D-6623E47B7932}"/>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97475523"/>
      </p:ext>
    </p:extLst>
  </p:cSld>
  <p:clrMapOvr>
    <a:masterClrMapping/>
  </p:clrMapOvr>
  <p:extLst>
    <p:ext uri="{6950BFC3-D8DA-4A85-94F7-54DA5524770B}">
      <p188:commentRel xmlns:p188="http://schemas.microsoft.com/office/powerpoint/2018/8/main" r:id="rId5"/>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CE6FB-A884-B0B3-D9DD-080D00F18F1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D7F2546-3DB0-6CA1-FC1B-65D7089E906C}"/>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7" name="Round Same Side Corner Rectangle 3">
            <a:extLst>
              <a:ext uri="{FF2B5EF4-FFF2-40B4-BE49-F238E27FC236}">
                <a16:creationId xmlns:a16="http://schemas.microsoft.com/office/drawing/2014/main" id="{FA464037-9678-C324-06FF-48B4FB495D81}"/>
              </a:ext>
            </a:extLst>
          </p:cNvPr>
          <p:cNvSpPr/>
          <p:nvPr/>
        </p:nvSpPr>
        <p:spPr>
          <a:xfrm rot="16200000">
            <a:off x="2765783" y="914767"/>
            <a:ext cx="801777" cy="1008635"/>
          </a:xfrm>
          <a:prstGeom prst="round2SameRect">
            <a:avLst>
              <a:gd name="adj1" fmla="val 50000"/>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8CDD7BA5-8997-836F-D585-4D6C662D67AE}"/>
              </a:ext>
            </a:extLst>
          </p:cNvPr>
          <p:cNvSpPr txBox="1"/>
          <p:nvPr/>
        </p:nvSpPr>
        <p:spPr>
          <a:xfrm>
            <a:off x="2997580" y="1119002"/>
            <a:ext cx="461986"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1.</a:t>
            </a:r>
          </a:p>
        </p:txBody>
      </p:sp>
      <p:sp>
        <p:nvSpPr>
          <p:cNvPr id="9" name="Rectangle 8">
            <a:extLst>
              <a:ext uri="{FF2B5EF4-FFF2-40B4-BE49-F238E27FC236}">
                <a16:creationId xmlns:a16="http://schemas.microsoft.com/office/drawing/2014/main" id="{5C76378F-A1A2-6275-4EE0-DC44089B26BB}"/>
              </a:ext>
            </a:extLst>
          </p:cNvPr>
          <p:cNvSpPr/>
          <p:nvPr/>
        </p:nvSpPr>
        <p:spPr>
          <a:xfrm>
            <a:off x="3728140" y="1018196"/>
            <a:ext cx="5801507" cy="801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TextBox 9">
            <a:extLst>
              <a:ext uri="{FF2B5EF4-FFF2-40B4-BE49-F238E27FC236}">
                <a16:creationId xmlns:a16="http://schemas.microsoft.com/office/drawing/2014/main" id="{BE230F63-4879-42A5-DF39-8BC4228C0881}"/>
              </a:ext>
            </a:extLst>
          </p:cNvPr>
          <p:cNvSpPr txBox="1"/>
          <p:nvPr/>
        </p:nvSpPr>
        <p:spPr>
          <a:xfrm>
            <a:off x="3858912" y="1222604"/>
            <a:ext cx="4371710"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Investment Programs and Policies</a:t>
            </a:r>
          </a:p>
        </p:txBody>
      </p:sp>
      <p:sp>
        <p:nvSpPr>
          <p:cNvPr id="11" name="Round Same Side Corner Rectangle 19">
            <a:extLst>
              <a:ext uri="{FF2B5EF4-FFF2-40B4-BE49-F238E27FC236}">
                <a16:creationId xmlns:a16="http://schemas.microsoft.com/office/drawing/2014/main" id="{84715E54-95BA-93AB-BBE4-E9AD26BBA9F4}"/>
              </a:ext>
            </a:extLst>
          </p:cNvPr>
          <p:cNvSpPr/>
          <p:nvPr/>
        </p:nvSpPr>
        <p:spPr>
          <a:xfrm rot="16200000">
            <a:off x="2765783" y="1772087"/>
            <a:ext cx="801777" cy="100863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TextBox 11">
            <a:extLst>
              <a:ext uri="{FF2B5EF4-FFF2-40B4-BE49-F238E27FC236}">
                <a16:creationId xmlns:a16="http://schemas.microsoft.com/office/drawing/2014/main" id="{40A2900B-43F8-32F2-6817-3A7F546DFBAA}"/>
              </a:ext>
            </a:extLst>
          </p:cNvPr>
          <p:cNvSpPr txBox="1"/>
          <p:nvPr/>
        </p:nvSpPr>
        <p:spPr>
          <a:xfrm>
            <a:off x="2955902" y="1976322"/>
            <a:ext cx="545342"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2.</a:t>
            </a:r>
          </a:p>
        </p:txBody>
      </p:sp>
      <p:sp>
        <p:nvSpPr>
          <p:cNvPr id="13" name="Rectangle 12">
            <a:extLst>
              <a:ext uri="{FF2B5EF4-FFF2-40B4-BE49-F238E27FC236}">
                <a16:creationId xmlns:a16="http://schemas.microsoft.com/office/drawing/2014/main" id="{63620926-80E1-A7F0-7015-1759FB2DDF70}"/>
              </a:ext>
            </a:extLst>
          </p:cNvPr>
          <p:cNvSpPr/>
          <p:nvPr/>
        </p:nvSpPr>
        <p:spPr>
          <a:xfrm>
            <a:off x="3728140" y="1875516"/>
            <a:ext cx="5801507" cy="801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extBox 13">
            <a:extLst>
              <a:ext uri="{FF2B5EF4-FFF2-40B4-BE49-F238E27FC236}">
                <a16:creationId xmlns:a16="http://schemas.microsoft.com/office/drawing/2014/main" id="{F49537DC-6941-0350-480D-B544C5F96745}"/>
              </a:ext>
            </a:extLst>
          </p:cNvPr>
          <p:cNvSpPr txBox="1"/>
          <p:nvPr/>
        </p:nvSpPr>
        <p:spPr>
          <a:xfrm>
            <a:off x="3858912" y="2079925"/>
            <a:ext cx="2331279"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Investment Types</a:t>
            </a:r>
          </a:p>
        </p:txBody>
      </p:sp>
      <p:sp>
        <p:nvSpPr>
          <p:cNvPr id="15" name="Round Same Side Corner Rectangle 27">
            <a:extLst>
              <a:ext uri="{FF2B5EF4-FFF2-40B4-BE49-F238E27FC236}">
                <a16:creationId xmlns:a16="http://schemas.microsoft.com/office/drawing/2014/main" id="{384EA8AC-132F-5B9A-EF79-668AF6A720DA}"/>
              </a:ext>
            </a:extLst>
          </p:cNvPr>
          <p:cNvSpPr/>
          <p:nvPr/>
        </p:nvSpPr>
        <p:spPr>
          <a:xfrm rot="16200000">
            <a:off x="2765783" y="2629408"/>
            <a:ext cx="801777" cy="1008635"/>
          </a:xfrm>
          <a:prstGeom prst="round2SameRect">
            <a:avLst>
              <a:gd name="adj1" fmla="val 50000"/>
              <a:gd name="adj2"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TextBox 15">
            <a:extLst>
              <a:ext uri="{FF2B5EF4-FFF2-40B4-BE49-F238E27FC236}">
                <a16:creationId xmlns:a16="http://schemas.microsoft.com/office/drawing/2014/main" id="{390C69E2-B4A8-186D-856A-9A186FD18E0C}"/>
              </a:ext>
            </a:extLst>
          </p:cNvPr>
          <p:cNvSpPr txBox="1"/>
          <p:nvPr/>
        </p:nvSpPr>
        <p:spPr>
          <a:xfrm>
            <a:off x="2948688" y="2833643"/>
            <a:ext cx="559769"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3.</a:t>
            </a:r>
          </a:p>
        </p:txBody>
      </p:sp>
      <p:sp>
        <p:nvSpPr>
          <p:cNvPr id="17" name="Rectangle 16">
            <a:extLst>
              <a:ext uri="{FF2B5EF4-FFF2-40B4-BE49-F238E27FC236}">
                <a16:creationId xmlns:a16="http://schemas.microsoft.com/office/drawing/2014/main" id="{30F3D149-D72A-921B-18F7-9959CE1F6F07}"/>
              </a:ext>
            </a:extLst>
          </p:cNvPr>
          <p:cNvSpPr/>
          <p:nvPr/>
        </p:nvSpPr>
        <p:spPr>
          <a:xfrm>
            <a:off x="3728140" y="2732837"/>
            <a:ext cx="5801507" cy="801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Box 17">
            <a:extLst>
              <a:ext uri="{FF2B5EF4-FFF2-40B4-BE49-F238E27FC236}">
                <a16:creationId xmlns:a16="http://schemas.microsoft.com/office/drawing/2014/main" id="{8CB3B4F9-CA3D-FB69-8B01-67245F62C675}"/>
              </a:ext>
            </a:extLst>
          </p:cNvPr>
          <p:cNvSpPr txBox="1"/>
          <p:nvPr/>
        </p:nvSpPr>
        <p:spPr>
          <a:xfrm>
            <a:off x="3858912" y="2937245"/>
            <a:ext cx="2292615"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Investment Risks</a:t>
            </a:r>
          </a:p>
        </p:txBody>
      </p:sp>
      <p:sp>
        <p:nvSpPr>
          <p:cNvPr id="19" name="Round Same Side Corner Rectangle 35">
            <a:extLst>
              <a:ext uri="{FF2B5EF4-FFF2-40B4-BE49-F238E27FC236}">
                <a16:creationId xmlns:a16="http://schemas.microsoft.com/office/drawing/2014/main" id="{C55CF6E6-7295-69EA-EF3B-C6A4838CA339}"/>
              </a:ext>
            </a:extLst>
          </p:cNvPr>
          <p:cNvSpPr/>
          <p:nvPr/>
        </p:nvSpPr>
        <p:spPr>
          <a:xfrm rot="16200000">
            <a:off x="2765783" y="3486728"/>
            <a:ext cx="801777" cy="1008635"/>
          </a:xfrm>
          <a:prstGeom prst="round2SameRect">
            <a:avLst>
              <a:gd name="adj1" fmla="val 50000"/>
              <a:gd name="adj2" fmla="val 0"/>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 name="TextBox 19">
            <a:extLst>
              <a:ext uri="{FF2B5EF4-FFF2-40B4-BE49-F238E27FC236}">
                <a16:creationId xmlns:a16="http://schemas.microsoft.com/office/drawing/2014/main" id="{B48792AF-37A9-FDCA-6BFF-B8453A593787}"/>
              </a:ext>
            </a:extLst>
          </p:cNvPr>
          <p:cNvSpPr txBox="1"/>
          <p:nvPr/>
        </p:nvSpPr>
        <p:spPr>
          <a:xfrm>
            <a:off x="2933460" y="3690963"/>
            <a:ext cx="590226"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4.</a:t>
            </a:r>
          </a:p>
        </p:txBody>
      </p:sp>
      <p:sp>
        <p:nvSpPr>
          <p:cNvPr id="21" name="Rectangle 20">
            <a:extLst>
              <a:ext uri="{FF2B5EF4-FFF2-40B4-BE49-F238E27FC236}">
                <a16:creationId xmlns:a16="http://schemas.microsoft.com/office/drawing/2014/main" id="{49D1CE37-961C-DCE2-9E09-D337F63CF77D}"/>
              </a:ext>
            </a:extLst>
          </p:cNvPr>
          <p:cNvSpPr/>
          <p:nvPr/>
        </p:nvSpPr>
        <p:spPr>
          <a:xfrm>
            <a:off x="3728140" y="3590157"/>
            <a:ext cx="5801507" cy="801777"/>
          </a:xfrm>
          <a:prstGeom prst="rect">
            <a:avLst/>
          </a:prstGeom>
          <a:solidFill>
            <a:srgbClr val="00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TextBox 21">
            <a:extLst>
              <a:ext uri="{FF2B5EF4-FFF2-40B4-BE49-F238E27FC236}">
                <a16:creationId xmlns:a16="http://schemas.microsoft.com/office/drawing/2014/main" id="{5813EBB8-EB52-2A80-B581-DE9A5BE04994}"/>
              </a:ext>
            </a:extLst>
          </p:cNvPr>
          <p:cNvSpPr txBox="1"/>
          <p:nvPr/>
        </p:nvSpPr>
        <p:spPr>
          <a:xfrm>
            <a:off x="3858912" y="3794566"/>
            <a:ext cx="2582887"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Cash Flow Analysis</a:t>
            </a:r>
          </a:p>
        </p:txBody>
      </p:sp>
      <p:sp>
        <p:nvSpPr>
          <p:cNvPr id="23" name="Round Same Side Corner Rectangle 43">
            <a:extLst>
              <a:ext uri="{FF2B5EF4-FFF2-40B4-BE49-F238E27FC236}">
                <a16:creationId xmlns:a16="http://schemas.microsoft.com/office/drawing/2014/main" id="{0E9DACE3-B390-5959-6901-D0516B4AA04F}"/>
              </a:ext>
            </a:extLst>
          </p:cNvPr>
          <p:cNvSpPr/>
          <p:nvPr/>
        </p:nvSpPr>
        <p:spPr>
          <a:xfrm rot="16200000">
            <a:off x="2765783" y="4344049"/>
            <a:ext cx="801777" cy="1008635"/>
          </a:xfrm>
          <a:prstGeom prst="round2SameRect">
            <a:avLst>
              <a:gd name="adj1" fmla="val 50000"/>
              <a:gd name="adj2" fmla="val 0"/>
            </a:avLst>
          </a:prstGeom>
          <a:solidFill>
            <a:srgbClr val="2F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Box 23">
            <a:extLst>
              <a:ext uri="{FF2B5EF4-FFF2-40B4-BE49-F238E27FC236}">
                <a16:creationId xmlns:a16="http://schemas.microsoft.com/office/drawing/2014/main" id="{33643C24-B119-6C7E-13A7-59F8EF3A22CA}"/>
              </a:ext>
            </a:extLst>
          </p:cNvPr>
          <p:cNvSpPr txBox="1"/>
          <p:nvPr/>
        </p:nvSpPr>
        <p:spPr>
          <a:xfrm>
            <a:off x="2939070" y="4548284"/>
            <a:ext cx="579006"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5.</a:t>
            </a:r>
          </a:p>
        </p:txBody>
      </p:sp>
      <p:sp>
        <p:nvSpPr>
          <p:cNvPr id="25" name="Rectangle 24">
            <a:extLst>
              <a:ext uri="{FF2B5EF4-FFF2-40B4-BE49-F238E27FC236}">
                <a16:creationId xmlns:a16="http://schemas.microsoft.com/office/drawing/2014/main" id="{46B5147C-75DF-8C37-937E-FB74149F6EED}"/>
              </a:ext>
            </a:extLst>
          </p:cNvPr>
          <p:cNvSpPr/>
          <p:nvPr/>
        </p:nvSpPr>
        <p:spPr>
          <a:xfrm>
            <a:off x="3728140" y="4447478"/>
            <a:ext cx="5801507" cy="801777"/>
          </a:xfrm>
          <a:prstGeom prst="rect">
            <a:avLst/>
          </a:prstGeom>
          <a:solidFill>
            <a:srgbClr val="3B6E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a:extLst>
              <a:ext uri="{FF2B5EF4-FFF2-40B4-BE49-F238E27FC236}">
                <a16:creationId xmlns:a16="http://schemas.microsoft.com/office/drawing/2014/main" id="{F8E2DE33-3F1D-55BA-DE5A-E9725294A974}"/>
              </a:ext>
            </a:extLst>
          </p:cNvPr>
          <p:cNvSpPr txBox="1"/>
          <p:nvPr/>
        </p:nvSpPr>
        <p:spPr>
          <a:xfrm>
            <a:off x="3858912" y="4651886"/>
            <a:ext cx="5174943"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Investment Strategy and Return Analysis</a:t>
            </a:r>
          </a:p>
        </p:txBody>
      </p:sp>
      <p:sp>
        <p:nvSpPr>
          <p:cNvPr id="28" name="TextBox 27">
            <a:extLst>
              <a:ext uri="{FF2B5EF4-FFF2-40B4-BE49-F238E27FC236}">
                <a16:creationId xmlns:a16="http://schemas.microsoft.com/office/drawing/2014/main" id="{1C40AE3C-8450-0366-B07C-6018373AF418}"/>
              </a:ext>
            </a:extLst>
          </p:cNvPr>
          <p:cNvSpPr txBox="1"/>
          <p:nvPr/>
        </p:nvSpPr>
        <p:spPr>
          <a:xfrm>
            <a:off x="3076928" y="5577052"/>
            <a:ext cx="303288"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a:t>
            </a:r>
          </a:p>
        </p:txBody>
      </p:sp>
      <p:sp>
        <p:nvSpPr>
          <p:cNvPr id="30" name="TextBox 29">
            <a:extLst>
              <a:ext uri="{FF2B5EF4-FFF2-40B4-BE49-F238E27FC236}">
                <a16:creationId xmlns:a16="http://schemas.microsoft.com/office/drawing/2014/main" id="{19AAC9D8-23A4-856D-7DC1-4CE40616D122}"/>
              </a:ext>
            </a:extLst>
          </p:cNvPr>
          <p:cNvSpPr txBox="1"/>
          <p:nvPr/>
        </p:nvSpPr>
        <p:spPr>
          <a:xfrm>
            <a:off x="3858912" y="5680655"/>
            <a:ext cx="2550698" cy="400110"/>
          </a:xfrm>
          <a:prstGeom prst="rect">
            <a:avLst/>
          </a:prstGeom>
          <a:noFill/>
        </p:spPr>
        <p:txBody>
          <a:bodyPr wrap="none" rtlCol="0" anchor="b" anchorCtr="0">
            <a:spAutoFit/>
          </a:bodyPr>
          <a:lstStyle/>
          <a:p>
            <a:r>
              <a:rPr lang="en-US" sz="2000" b="1">
                <a:solidFill>
                  <a:schemeClr val="bg1"/>
                </a:solidFill>
                <a:latin typeface="Poppins" pitchFamily="2" charset="77"/>
                <a:ea typeface="League Spartan" charset="0"/>
                <a:cs typeface="Poppins" pitchFamily="2" charset="77"/>
              </a:rPr>
              <a:t>Trivia a Questions</a:t>
            </a:r>
          </a:p>
        </p:txBody>
      </p:sp>
      <p:sp>
        <p:nvSpPr>
          <p:cNvPr id="2" name="Title 1">
            <a:extLst>
              <a:ext uri="{FF2B5EF4-FFF2-40B4-BE49-F238E27FC236}">
                <a16:creationId xmlns:a16="http://schemas.microsoft.com/office/drawing/2014/main" id="{02E067C4-A12F-AC0E-8AF8-603ED2EE7453}"/>
              </a:ext>
            </a:extLst>
          </p:cNvPr>
          <p:cNvSpPr>
            <a:spLocks noGrp="1"/>
          </p:cNvSpPr>
          <p:nvPr>
            <p:ph type="title"/>
          </p:nvPr>
        </p:nvSpPr>
        <p:spPr/>
        <p:txBody>
          <a:bodyPr/>
          <a:lstStyle/>
          <a:p>
            <a:r>
              <a:rPr lang="en-US"/>
              <a:t>Today’s agenda</a:t>
            </a:r>
          </a:p>
        </p:txBody>
      </p:sp>
      <p:sp>
        <p:nvSpPr>
          <p:cNvPr id="4" name="Round Same Side Corner Rectangle 43">
            <a:extLst>
              <a:ext uri="{FF2B5EF4-FFF2-40B4-BE49-F238E27FC236}">
                <a16:creationId xmlns:a16="http://schemas.microsoft.com/office/drawing/2014/main" id="{1AA4201F-0252-24DB-8CE8-96503ECEFC60}"/>
              </a:ext>
            </a:extLst>
          </p:cNvPr>
          <p:cNvSpPr/>
          <p:nvPr/>
        </p:nvSpPr>
        <p:spPr>
          <a:xfrm rot="16200000">
            <a:off x="2765783" y="5246632"/>
            <a:ext cx="801777" cy="1008635"/>
          </a:xfrm>
          <a:prstGeom prst="round2SameRect">
            <a:avLst>
              <a:gd name="adj1" fmla="val 50000"/>
              <a:gd name="adj2" fmla="val 0"/>
            </a:avLst>
          </a:prstGeom>
          <a:solidFill>
            <a:srgbClr val="002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TextBox 4">
            <a:extLst>
              <a:ext uri="{FF2B5EF4-FFF2-40B4-BE49-F238E27FC236}">
                <a16:creationId xmlns:a16="http://schemas.microsoft.com/office/drawing/2014/main" id="{61917E60-53B3-A484-8160-EA4DDA47611A}"/>
              </a:ext>
            </a:extLst>
          </p:cNvPr>
          <p:cNvSpPr txBox="1"/>
          <p:nvPr/>
        </p:nvSpPr>
        <p:spPr>
          <a:xfrm>
            <a:off x="2939070" y="5450867"/>
            <a:ext cx="579006" cy="600164"/>
          </a:xfrm>
          <a:prstGeom prst="rect">
            <a:avLst/>
          </a:prstGeom>
          <a:noFill/>
        </p:spPr>
        <p:txBody>
          <a:bodyPr wrap="none" rtlCol="0" anchor="ctr" anchorCtr="0">
            <a:spAutoFit/>
          </a:bodyPr>
          <a:lstStyle/>
          <a:p>
            <a:pPr algn="ctr"/>
            <a:r>
              <a:rPr lang="en-US" sz="3300" b="1">
                <a:solidFill>
                  <a:schemeClr val="bg1"/>
                </a:solidFill>
                <a:latin typeface="Poppins" pitchFamily="2" charset="77"/>
                <a:ea typeface="League Spartan" charset="0"/>
                <a:cs typeface="Poppins" pitchFamily="2" charset="77"/>
              </a:rPr>
              <a:t>6.</a:t>
            </a:r>
          </a:p>
        </p:txBody>
      </p:sp>
      <p:sp>
        <p:nvSpPr>
          <p:cNvPr id="27" name="Rectangle 26">
            <a:extLst>
              <a:ext uri="{FF2B5EF4-FFF2-40B4-BE49-F238E27FC236}">
                <a16:creationId xmlns:a16="http://schemas.microsoft.com/office/drawing/2014/main" id="{9DD9AE3D-F0A8-2CF8-DD09-741E79F39529}"/>
              </a:ext>
            </a:extLst>
          </p:cNvPr>
          <p:cNvSpPr/>
          <p:nvPr/>
        </p:nvSpPr>
        <p:spPr>
          <a:xfrm>
            <a:off x="3728140" y="5350061"/>
            <a:ext cx="5801507" cy="801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 name="TextBox 28">
            <a:extLst>
              <a:ext uri="{FF2B5EF4-FFF2-40B4-BE49-F238E27FC236}">
                <a16:creationId xmlns:a16="http://schemas.microsoft.com/office/drawing/2014/main" id="{3BFBB462-9E56-0970-5A1F-B9B46DC7EB40}"/>
              </a:ext>
            </a:extLst>
          </p:cNvPr>
          <p:cNvSpPr txBox="1"/>
          <p:nvPr/>
        </p:nvSpPr>
        <p:spPr>
          <a:xfrm>
            <a:off x="3858912" y="5554469"/>
            <a:ext cx="2281394" cy="400110"/>
          </a:xfrm>
          <a:prstGeom prst="rect">
            <a:avLst/>
          </a:prstGeom>
          <a:noFill/>
        </p:spPr>
        <p:txBody>
          <a:bodyPr wrap="none" rtlCol="0" anchor="b" anchorCtr="0">
            <a:spAutoFit/>
          </a:bodyPr>
          <a:lstStyle/>
          <a:p>
            <a:r>
              <a:rPr lang="en-US" sz="2000" b="1">
                <a:solidFill>
                  <a:schemeClr val="bg1"/>
                </a:solidFill>
                <a:latin typeface="Arial" panose="020B0604020202020204" pitchFamily="34" charset="0"/>
                <a:ea typeface="League Spartan" charset="0"/>
                <a:cs typeface="Arial" panose="020B0604020202020204" pitchFamily="34" charset="0"/>
              </a:rPr>
              <a:t>Economy Update</a:t>
            </a:r>
          </a:p>
        </p:txBody>
      </p:sp>
      <p:sp>
        <p:nvSpPr>
          <p:cNvPr id="31" name="Slide Number Placeholder 30">
            <a:extLst>
              <a:ext uri="{FF2B5EF4-FFF2-40B4-BE49-F238E27FC236}">
                <a16:creationId xmlns:a16="http://schemas.microsoft.com/office/drawing/2014/main" id="{D0E6C5E8-1BFC-9A0D-EE60-07A3FE3D3D22}"/>
              </a:ext>
            </a:extLst>
          </p:cNvPr>
          <p:cNvSpPr>
            <a:spLocks noGrp="1"/>
          </p:cNvSpPr>
          <p:nvPr>
            <p:ph type="sldNum" sz="quarter" idx="4"/>
          </p:nvPr>
        </p:nvSpPr>
        <p:spPr/>
        <p:txBody>
          <a:bodyPr/>
          <a:lstStyle/>
          <a:p>
            <a:fld id="{5FE82902-ECBF-483F-8390-43E8C5ADA234}" type="slidenum">
              <a:rPr lang="en-US" smtClean="0"/>
              <a:pPr/>
              <a:t>4</a:t>
            </a:fld>
            <a:endParaRPr lang="en-US"/>
          </a:p>
        </p:txBody>
      </p:sp>
    </p:spTree>
    <p:custDataLst>
      <p:tags r:id="rId1"/>
    </p:custDataLst>
    <p:extLst>
      <p:ext uri="{BB962C8B-B14F-4D97-AF65-F5344CB8AC3E}">
        <p14:creationId xmlns:p14="http://schemas.microsoft.com/office/powerpoint/2010/main" val="278128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fade">
                                      <p:cBhvr>
                                        <p:cTn id="88" dur="500"/>
                                        <p:tgtEl>
                                          <p:spTgt spid="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P spid="25" grpId="0" animBg="1"/>
      <p:bldP spid="26" grpId="0"/>
      <p:bldP spid="28" grpId="0"/>
      <p:bldP spid="30" grpId="0"/>
      <p:bldP spid="4" grpId="0" animBg="1"/>
      <p:bldP spid="5" grpId="0"/>
      <p:bldP spid="27" grpId="0" animBg="1"/>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B4B8F-DA20-7660-529A-1876E833486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1FA264E-7A47-A0C9-819B-5B850FB42A83}"/>
              </a:ext>
            </a:extLst>
          </p:cNvPr>
          <p:cNvSpPr>
            <a:spLocks noGrp="1"/>
          </p:cNvSpPr>
          <p:nvPr>
            <p:ph type="title"/>
          </p:nvPr>
        </p:nvSpPr>
        <p:spPr/>
        <p:txBody>
          <a:bodyPr/>
          <a:lstStyle/>
          <a:p>
            <a:r>
              <a:rPr lang="en-US"/>
              <a:t>CASH FLOW ANALYSIS</a:t>
            </a:r>
          </a:p>
        </p:txBody>
      </p:sp>
      <p:sp>
        <p:nvSpPr>
          <p:cNvPr id="2" name="TextBox 1">
            <a:extLst>
              <a:ext uri="{FF2B5EF4-FFF2-40B4-BE49-F238E27FC236}">
                <a16:creationId xmlns:a16="http://schemas.microsoft.com/office/drawing/2014/main" id="{9D13708E-DC5E-E0C3-1A0B-FAFBE41DCB44}"/>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91476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69544-C2DA-2B48-4963-1B8F69F5BF7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5FC1C5-3BC1-69B1-6E6B-3E1BD4E6FAD2}"/>
              </a:ext>
            </a:extLst>
          </p:cNvPr>
          <p:cNvSpPr>
            <a:spLocks noGrp="1"/>
          </p:cNvSpPr>
          <p:nvPr>
            <p:ph type="title"/>
          </p:nvPr>
        </p:nvSpPr>
        <p:spPr/>
        <p:txBody>
          <a:bodyPr/>
          <a:lstStyle/>
          <a:p>
            <a:r>
              <a:rPr lang="en-US"/>
              <a:t>Fundamentals of a cash flow</a:t>
            </a:r>
          </a:p>
        </p:txBody>
      </p:sp>
      <p:graphicFrame>
        <p:nvGraphicFramePr>
          <p:cNvPr id="29" name="Diagram 28">
            <a:extLst>
              <a:ext uri="{FF2B5EF4-FFF2-40B4-BE49-F238E27FC236}">
                <a16:creationId xmlns:a16="http://schemas.microsoft.com/office/drawing/2014/main" id="{DEC79A71-3B1C-8BAD-03A1-F581308755C6}"/>
              </a:ext>
            </a:extLst>
          </p:cNvPr>
          <p:cNvGraphicFramePr/>
          <p:nvPr>
            <p:extLst>
              <p:ext uri="{D42A27DB-BD31-4B8C-83A1-F6EECF244321}">
                <p14:modId xmlns:p14="http://schemas.microsoft.com/office/powerpoint/2010/main" val="3968498125"/>
              </p:ext>
            </p:extLst>
          </p:nvPr>
        </p:nvGraphicFramePr>
        <p:xfrm>
          <a:off x="2032000" y="9226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28D678A-2190-7FB7-6CCC-B583271C05A1}"/>
              </a:ext>
            </a:extLst>
          </p:cNvPr>
          <p:cNvSpPr txBox="1"/>
          <p:nvPr/>
        </p:nvSpPr>
        <p:spPr>
          <a:xfrm>
            <a:off x="11578590" y="6435090"/>
            <a:ext cx="331470" cy="307777"/>
          </a:xfrm>
          <a:prstGeom prst="rect">
            <a:avLst/>
          </a:prstGeom>
          <a:noFill/>
        </p:spPr>
        <p:txBody>
          <a:bodyPr wrap="square" rtlCol="0">
            <a:spAutoFit/>
          </a:bodyPr>
          <a:lstStyle/>
          <a:p>
            <a:r>
              <a:rPr lang="en-US" sz="1400" b="1">
                <a:solidFill>
                  <a:schemeClr val="accent1">
                    <a:lumMod val="60000"/>
                    <a:lumOff val="40000"/>
                  </a:schemeClr>
                </a:solidFill>
              </a:rPr>
              <a:t>7</a:t>
            </a:r>
          </a:p>
        </p:txBody>
      </p:sp>
      <p:sp>
        <p:nvSpPr>
          <p:cNvPr id="6" name="Slide Number Placeholder 5">
            <a:extLst>
              <a:ext uri="{FF2B5EF4-FFF2-40B4-BE49-F238E27FC236}">
                <a16:creationId xmlns:a16="http://schemas.microsoft.com/office/drawing/2014/main" id="{1C0C10B7-1EAB-0425-819C-3E5DA0414CCB}"/>
              </a:ext>
            </a:extLst>
          </p:cNvPr>
          <p:cNvSpPr>
            <a:spLocks noGrp="1"/>
          </p:cNvSpPr>
          <p:nvPr>
            <p:ph type="sldNum" sz="quarter" idx="4"/>
          </p:nvPr>
        </p:nvSpPr>
        <p:spPr/>
        <p:txBody>
          <a:bodyPr/>
          <a:lstStyle/>
          <a:p>
            <a:fld id="{5FE82902-ECBF-483F-8390-43E8C5ADA234}" type="slidenum">
              <a:rPr lang="en-US" smtClean="0"/>
              <a:pPr/>
              <a:t>41</a:t>
            </a:fld>
            <a:endParaRPr lang="en-US"/>
          </a:p>
        </p:txBody>
      </p:sp>
      <p:sp>
        <p:nvSpPr>
          <p:cNvPr id="2" name="TextBox 1">
            <a:extLst>
              <a:ext uri="{FF2B5EF4-FFF2-40B4-BE49-F238E27FC236}">
                <a16:creationId xmlns:a16="http://schemas.microsoft.com/office/drawing/2014/main" id="{71C0F7A2-50A2-8903-4ADA-E3EB04577070}"/>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740324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F10108B-5AC4-0A16-C3C8-5CA8F87EC502}"/>
              </a:ext>
            </a:extLst>
          </p:cNvPr>
          <p:cNvGrpSpPr/>
          <p:nvPr/>
        </p:nvGrpSpPr>
        <p:grpSpPr>
          <a:xfrm>
            <a:off x="3020592" y="1779370"/>
            <a:ext cx="6150817" cy="3370334"/>
            <a:chOff x="2794191" y="1779370"/>
            <a:chExt cx="6150817" cy="3370334"/>
          </a:xfrm>
        </p:grpSpPr>
        <p:sp>
          <p:nvSpPr>
            <p:cNvPr id="9" name="Shape 345">
              <a:extLst>
                <a:ext uri="{FF2B5EF4-FFF2-40B4-BE49-F238E27FC236}">
                  <a16:creationId xmlns:a16="http://schemas.microsoft.com/office/drawing/2014/main" id="{6016E3E8-6166-E638-AAA1-26506307B97C}"/>
                </a:ext>
              </a:extLst>
            </p:cNvPr>
            <p:cNvSpPr/>
            <p:nvPr/>
          </p:nvSpPr>
          <p:spPr>
            <a:xfrm>
              <a:off x="2794191" y="3152467"/>
              <a:ext cx="6150815" cy="1869673"/>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0" name="Shape 346">
              <a:extLst>
                <a:ext uri="{FF2B5EF4-FFF2-40B4-BE49-F238E27FC236}">
                  <a16:creationId xmlns:a16="http://schemas.microsoft.com/office/drawing/2014/main" id="{6B09C1A5-BE9F-5B6F-4D03-57A96332675F}"/>
                </a:ext>
              </a:extLst>
            </p:cNvPr>
            <p:cNvSpPr/>
            <p:nvPr/>
          </p:nvSpPr>
          <p:spPr>
            <a:xfrm>
              <a:off x="2794194" y="1979724"/>
              <a:ext cx="6150814" cy="1863301"/>
            </a:xfrm>
            <a:custGeom>
              <a:avLst/>
              <a:gdLst/>
              <a:ahLst/>
              <a:cxnLst>
                <a:cxn ang="0">
                  <a:pos x="wd2" y="hd2"/>
                </a:cxn>
                <a:cxn ang="5400000">
                  <a:pos x="wd2" y="hd2"/>
                </a:cxn>
                <a:cxn ang="10800000">
                  <a:pos x="wd2" y="hd2"/>
                </a:cxn>
                <a:cxn ang="16200000">
                  <a:pos x="wd2" y="hd2"/>
                </a:cxn>
              </a:cxnLst>
              <a:rect l="0" t="0" r="r" b="b"/>
              <a:pathLst>
                <a:path w="21600" h="21600" extrusionOk="0">
                  <a:moveTo>
                    <a:pt x="0" y="12797"/>
                  </a:moveTo>
                  <a:lnTo>
                    <a:pt x="21600" y="0"/>
                  </a:lnTo>
                  <a:lnTo>
                    <a:pt x="21600" y="8803"/>
                  </a:lnTo>
                  <a:lnTo>
                    <a:pt x="0" y="21600"/>
                  </a:lnTo>
                  <a:lnTo>
                    <a:pt x="0" y="12797"/>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1" name="Shape 348">
              <a:extLst>
                <a:ext uri="{FF2B5EF4-FFF2-40B4-BE49-F238E27FC236}">
                  <a16:creationId xmlns:a16="http://schemas.microsoft.com/office/drawing/2014/main" id="{49B290D3-DC79-0C00-5734-1D6760A0A042}"/>
                </a:ext>
              </a:extLst>
            </p:cNvPr>
            <p:cNvSpPr/>
            <p:nvPr/>
          </p:nvSpPr>
          <p:spPr>
            <a:xfrm>
              <a:off x="2794192" y="1915580"/>
              <a:ext cx="6150815" cy="804799"/>
            </a:xfrm>
            <a:prstGeom prst="rect">
              <a:avLst/>
            </a:prstGeom>
            <a:solidFill>
              <a:schemeClr val="accent1"/>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2" name="Shape 352">
              <a:extLst>
                <a:ext uri="{FF2B5EF4-FFF2-40B4-BE49-F238E27FC236}">
                  <a16:creationId xmlns:a16="http://schemas.microsoft.com/office/drawing/2014/main" id="{2F4B0DFC-931D-8431-A964-9C32622FC816}"/>
                </a:ext>
              </a:extLst>
            </p:cNvPr>
            <p:cNvSpPr/>
            <p:nvPr/>
          </p:nvSpPr>
          <p:spPr>
            <a:xfrm>
              <a:off x="2794192" y="4297854"/>
              <a:ext cx="6150815" cy="804799"/>
            </a:xfrm>
            <a:prstGeom prst="rect">
              <a:avLst/>
            </a:prstGeom>
            <a:solidFill>
              <a:schemeClr val="accent3"/>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3" name="Shape 356">
              <a:extLst>
                <a:ext uri="{FF2B5EF4-FFF2-40B4-BE49-F238E27FC236}">
                  <a16:creationId xmlns:a16="http://schemas.microsoft.com/office/drawing/2014/main" id="{53582596-F097-7709-1826-20EB4A11AAFD}"/>
                </a:ext>
              </a:extLst>
            </p:cNvPr>
            <p:cNvSpPr/>
            <p:nvPr/>
          </p:nvSpPr>
          <p:spPr>
            <a:xfrm>
              <a:off x="2794192" y="3111153"/>
              <a:ext cx="6150815" cy="804799"/>
            </a:xfrm>
            <a:prstGeom prst="rect">
              <a:avLst/>
            </a:prstGeom>
            <a:solidFill>
              <a:schemeClr val="accent2"/>
            </a:solidFill>
            <a:ln w="12700" cap="flat">
              <a:noFill/>
              <a:miter lim="400000"/>
            </a:ln>
            <a:effectLst/>
          </p:spPr>
          <p:txBody>
            <a:bodyPr wrap="square" lIns="0" tIns="0" rIns="0" bIns="0" numCol="1" anchor="t">
              <a:noAutofit/>
            </a:bodyPr>
            <a:lstStyle/>
            <a:p>
              <a:endParaRPr sz="2532">
                <a:latin typeface="Lato Light" panose="020F0502020204030203" pitchFamily="34" charset="0"/>
              </a:endParaRPr>
            </a:p>
          </p:txBody>
        </p:sp>
        <p:sp>
          <p:nvSpPr>
            <p:cNvPr id="14" name="TextBox 13">
              <a:extLst>
                <a:ext uri="{FF2B5EF4-FFF2-40B4-BE49-F238E27FC236}">
                  <a16:creationId xmlns:a16="http://schemas.microsoft.com/office/drawing/2014/main" id="{F683D61E-E079-74B0-8BDB-3912B916748C}"/>
                </a:ext>
              </a:extLst>
            </p:cNvPr>
            <p:cNvSpPr txBox="1"/>
            <p:nvPr/>
          </p:nvSpPr>
          <p:spPr>
            <a:xfrm>
              <a:off x="2887184" y="1779370"/>
              <a:ext cx="643818" cy="1077218"/>
            </a:xfrm>
            <a:prstGeom prst="rect">
              <a:avLst/>
            </a:prstGeom>
            <a:noFill/>
          </p:spPr>
          <p:txBody>
            <a:bodyPr wrap="square" rtlCol="0" anchor="ctr">
              <a:spAutoFit/>
            </a:bodyPr>
            <a:lstStyle/>
            <a:p>
              <a:pPr algn="ctr"/>
              <a:r>
                <a:rPr lang="en-US" sz="3200" b="1">
                  <a:solidFill>
                    <a:schemeClr val="bg1"/>
                  </a:solidFill>
                  <a:latin typeface="Arial" panose="020B0604020202020204" pitchFamily="34" charset="0"/>
                  <a:cs typeface="Arial" panose="020B0604020202020204" pitchFamily="34" charset="0"/>
                </a:rPr>
                <a:t>01</a:t>
              </a:r>
              <a:endParaRPr lang="en-US" sz="40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7D4C0B0-5FA9-91FE-9AED-C353CA264601}"/>
                </a:ext>
              </a:extLst>
            </p:cNvPr>
            <p:cNvSpPr txBox="1"/>
            <p:nvPr/>
          </p:nvSpPr>
          <p:spPr>
            <a:xfrm>
              <a:off x="2850631" y="3233816"/>
              <a:ext cx="716924" cy="584775"/>
            </a:xfrm>
            <a:prstGeom prst="rect">
              <a:avLst/>
            </a:prstGeom>
            <a:noFill/>
          </p:spPr>
          <p:txBody>
            <a:bodyPr wrap="square" rtlCol="0" anchor="ctr">
              <a:spAutoFit/>
            </a:bodyPr>
            <a:lstStyle/>
            <a:p>
              <a:pPr algn="ctr"/>
              <a:r>
                <a:rPr lang="en-US" sz="3200" b="1">
                  <a:solidFill>
                    <a:schemeClr val="bg1"/>
                  </a:solidFill>
                  <a:latin typeface="Arial" panose="020B0604020202020204" pitchFamily="34" charset="0"/>
                  <a:cs typeface="Arial" panose="020B0604020202020204" pitchFamily="34" charset="0"/>
                </a:rPr>
                <a:t>02</a:t>
              </a:r>
              <a:endParaRPr lang="en-US" sz="4000" b="1">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A2A48D4-CE00-2EE7-D96A-0843D35832F0}"/>
                </a:ext>
              </a:extLst>
            </p:cNvPr>
            <p:cNvSpPr txBox="1"/>
            <p:nvPr/>
          </p:nvSpPr>
          <p:spPr>
            <a:xfrm>
              <a:off x="2834678" y="4407865"/>
              <a:ext cx="732877" cy="584775"/>
            </a:xfrm>
            <a:prstGeom prst="rect">
              <a:avLst/>
            </a:prstGeom>
            <a:noFill/>
          </p:spPr>
          <p:txBody>
            <a:bodyPr wrap="square" rtlCol="0" anchor="ctr">
              <a:spAutoFit/>
            </a:bodyPr>
            <a:lstStyle/>
            <a:p>
              <a:pPr algn="ctr"/>
              <a:r>
                <a:rPr lang="en-US" sz="3200" b="1">
                  <a:solidFill>
                    <a:schemeClr val="bg1"/>
                  </a:solidFill>
                  <a:latin typeface="Arial" panose="020B0604020202020204" pitchFamily="34" charset="0"/>
                  <a:cs typeface="Arial" panose="020B0604020202020204" pitchFamily="34" charset="0"/>
                </a:rPr>
                <a:t>03</a:t>
              </a:r>
              <a:endParaRPr lang="en-US" sz="4000" b="1">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37461FF-8F0A-5FF8-6AFB-362FF1FE93F4}"/>
                </a:ext>
              </a:extLst>
            </p:cNvPr>
            <p:cNvSpPr txBox="1"/>
            <p:nvPr/>
          </p:nvSpPr>
          <p:spPr>
            <a:xfrm>
              <a:off x="3659309" y="2150021"/>
              <a:ext cx="4684990" cy="346698"/>
            </a:xfrm>
            <a:prstGeom prst="rect">
              <a:avLst/>
            </a:prstGeom>
            <a:noFill/>
          </p:spPr>
          <p:txBody>
            <a:bodyPr wrap="square" rtlCol="0" anchor="ctr">
              <a:spAutoFit/>
            </a:bodyPr>
            <a:lstStyle/>
            <a:p>
              <a:pPr>
                <a:lnSpc>
                  <a:spcPts val="1750"/>
                </a:lnSpc>
              </a:pPr>
              <a:r>
                <a:rPr lang="en-US" sz="2400">
                  <a:solidFill>
                    <a:schemeClr val="bg1"/>
                  </a:solidFill>
                  <a:latin typeface="Arial" panose="020B0604020202020204" pitchFamily="34" charset="0"/>
                  <a:ea typeface="Lato Light" panose="020F0502020204030203" pitchFamily="34" charset="0"/>
                  <a:cs typeface="Arial" panose="020B0604020202020204" pitchFamily="34" charset="0"/>
                </a:rPr>
                <a:t>How much can I invest?</a:t>
              </a:r>
            </a:p>
          </p:txBody>
        </p:sp>
        <p:sp>
          <p:nvSpPr>
            <p:cNvPr id="18" name="TextBox 17">
              <a:extLst>
                <a:ext uri="{FF2B5EF4-FFF2-40B4-BE49-F238E27FC236}">
                  <a16:creationId xmlns:a16="http://schemas.microsoft.com/office/drawing/2014/main" id="{D3FFC6DA-D2A3-27C6-8422-BB2C6F39EB77}"/>
                </a:ext>
              </a:extLst>
            </p:cNvPr>
            <p:cNvSpPr txBox="1"/>
            <p:nvPr/>
          </p:nvSpPr>
          <p:spPr>
            <a:xfrm>
              <a:off x="3659309" y="3265496"/>
              <a:ext cx="4965515" cy="577530"/>
            </a:xfrm>
            <a:prstGeom prst="rect">
              <a:avLst/>
            </a:prstGeom>
            <a:noFill/>
          </p:spPr>
          <p:txBody>
            <a:bodyPr wrap="square" rtlCol="0" anchor="ctr">
              <a:spAutoFit/>
            </a:bodyPr>
            <a:lstStyle/>
            <a:p>
              <a:pPr>
                <a:lnSpc>
                  <a:spcPts val="1750"/>
                </a:lnSpc>
              </a:pPr>
              <a:r>
                <a:rPr lang="en-US" sz="2400">
                  <a:solidFill>
                    <a:schemeClr val="bg1"/>
                  </a:solidFill>
                  <a:latin typeface="Arial" panose="020B0604020202020204" pitchFamily="34" charset="0"/>
                  <a:ea typeface="Lato Light" panose="020F0502020204030203" pitchFamily="34" charset="0"/>
                  <a:cs typeface="Arial" panose="020B0604020202020204" pitchFamily="34" charset="0"/>
                </a:rPr>
                <a:t>How do I know how to choose maturity horizons?</a:t>
              </a:r>
            </a:p>
          </p:txBody>
        </p:sp>
        <p:sp>
          <p:nvSpPr>
            <p:cNvPr id="19" name="TextBox 18">
              <a:extLst>
                <a:ext uri="{FF2B5EF4-FFF2-40B4-BE49-F238E27FC236}">
                  <a16:creationId xmlns:a16="http://schemas.microsoft.com/office/drawing/2014/main" id="{7BAB474D-60A9-F91D-60C9-5C16338C0721}"/>
                </a:ext>
              </a:extLst>
            </p:cNvPr>
            <p:cNvSpPr txBox="1"/>
            <p:nvPr/>
          </p:nvSpPr>
          <p:spPr>
            <a:xfrm>
              <a:off x="3659309" y="4352563"/>
              <a:ext cx="4684990" cy="797141"/>
            </a:xfrm>
            <a:prstGeom prst="rect">
              <a:avLst/>
            </a:prstGeom>
            <a:noFill/>
          </p:spPr>
          <p:txBody>
            <a:bodyPr wrap="square" rtlCol="0" anchor="ctr">
              <a:spAutoFit/>
            </a:bodyPr>
            <a:lstStyle/>
            <a:p>
              <a:pPr>
                <a:lnSpc>
                  <a:spcPts val="1750"/>
                </a:lnSpc>
              </a:pPr>
              <a:r>
                <a:rPr lang="en-US" sz="2400">
                  <a:solidFill>
                    <a:schemeClr val="bg1"/>
                  </a:solidFill>
                  <a:latin typeface="Arial" panose="020B0604020202020204" pitchFamily="34" charset="0"/>
                  <a:ea typeface="Lato Light" panose="020F0502020204030203" pitchFamily="34" charset="0"/>
                  <a:cs typeface="Arial" panose="020B0604020202020204" pitchFamily="34" charset="0"/>
                </a:rPr>
                <a:t>How do I make payroll and have enough cash to cover debt service?</a:t>
              </a:r>
            </a:p>
          </p:txBody>
        </p:sp>
      </p:grpSp>
      <p:sp>
        <p:nvSpPr>
          <p:cNvPr id="24" name="TextBox 23">
            <a:extLst>
              <a:ext uri="{FF2B5EF4-FFF2-40B4-BE49-F238E27FC236}">
                <a16:creationId xmlns:a16="http://schemas.microsoft.com/office/drawing/2014/main" id="{A960D834-461C-3E1A-A04C-288E9010C011}"/>
              </a:ext>
            </a:extLst>
          </p:cNvPr>
          <p:cNvSpPr txBox="1"/>
          <p:nvPr/>
        </p:nvSpPr>
        <p:spPr>
          <a:xfrm>
            <a:off x="1604097" y="984034"/>
            <a:ext cx="8983806" cy="707886"/>
          </a:xfrm>
          <a:prstGeom prst="rect">
            <a:avLst/>
          </a:prstGeom>
          <a:noFill/>
        </p:spPr>
        <p:txBody>
          <a:bodyPr wrap="none" rtlCol="0">
            <a:spAutoFit/>
          </a:bodyPr>
          <a:lstStyle/>
          <a:p>
            <a:r>
              <a:rPr lang="en-US" sz="2000">
                <a:latin typeface="Arial" panose="020B0604020202020204" pitchFamily="34" charset="0"/>
                <a:cs typeface="Arial" panose="020B0604020202020204" pitchFamily="34" charset="0"/>
              </a:rPr>
              <a:t>Now that we have a better understanding of the law, and we have investment </a:t>
            </a:r>
          </a:p>
          <a:p>
            <a:r>
              <a:rPr lang="en-US" sz="2000">
                <a:latin typeface="Arial" panose="020B0604020202020204" pitchFamily="34" charset="0"/>
                <a:cs typeface="Arial" panose="020B0604020202020204" pitchFamily="34" charset="0"/>
              </a:rPr>
              <a:t>policy established…</a:t>
            </a:r>
          </a:p>
        </p:txBody>
      </p:sp>
      <p:sp>
        <p:nvSpPr>
          <p:cNvPr id="25" name="TextBox 24">
            <a:extLst>
              <a:ext uri="{FF2B5EF4-FFF2-40B4-BE49-F238E27FC236}">
                <a16:creationId xmlns:a16="http://schemas.microsoft.com/office/drawing/2014/main" id="{9C3F0A6B-B506-8332-E0FB-142B02FEE67B}"/>
              </a:ext>
            </a:extLst>
          </p:cNvPr>
          <p:cNvSpPr txBox="1"/>
          <p:nvPr/>
        </p:nvSpPr>
        <p:spPr>
          <a:xfrm>
            <a:off x="3594763" y="5429590"/>
            <a:ext cx="5002474" cy="584775"/>
          </a:xfrm>
          <a:prstGeom prst="rect">
            <a:avLst/>
          </a:prstGeom>
          <a:solidFill>
            <a:srgbClr val="247D82"/>
          </a:solid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Cash Flow Forecasting</a:t>
            </a:r>
          </a:p>
        </p:txBody>
      </p:sp>
      <p:sp>
        <p:nvSpPr>
          <p:cNvPr id="3" name="Title 2">
            <a:extLst>
              <a:ext uri="{FF2B5EF4-FFF2-40B4-BE49-F238E27FC236}">
                <a16:creationId xmlns:a16="http://schemas.microsoft.com/office/drawing/2014/main" id="{9DFB3788-0CE9-4E7F-0F14-FDE6E83AB39A}"/>
              </a:ext>
            </a:extLst>
          </p:cNvPr>
          <p:cNvSpPr>
            <a:spLocks noGrp="1"/>
          </p:cNvSpPr>
          <p:nvPr>
            <p:ph type="title"/>
          </p:nvPr>
        </p:nvSpPr>
        <p:spPr/>
        <p:txBody>
          <a:bodyPr/>
          <a:lstStyle/>
          <a:p>
            <a:r>
              <a:rPr lang="en-US"/>
              <a:t>Investment concepts/strategies</a:t>
            </a:r>
          </a:p>
        </p:txBody>
      </p:sp>
      <p:sp>
        <p:nvSpPr>
          <p:cNvPr id="4" name="Slide Number Placeholder 3">
            <a:extLst>
              <a:ext uri="{FF2B5EF4-FFF2-40B4-BE49-F238E27FC236}">
                <a16:creationId xmlns:a16="http://schemas.microsoft.com/office/drawing/2014/main" id="{A3A40E1E-6F75-505C-66ED-0B0879B50441}"/>
              </a:ext>
            </a:extLst>
          </p:cNvPr>
          <p:cNvSpPr>
            <a:spLocks noGrp="1"/>
          </p:cNvSpPr>
          <p:nvPr>
            <p:ph type="sldNum" sz="quarter" idx="4"/>
          </p:nvPr>
        </p:nvSpPr>
        <p:spPr/>
        <p:txBody>
          <a:bodyPr/>
          <a:lstStyle/>
          <a:p>
            <a:fld id="{5FE82902-ECBF-483F-8390-43E8C5ADA234}" type="slidenum">
              <a:rPr lang="en-US" smtClean="0"/>
              <a:pPr/>
              <a:t>42</a:t>
            </a:fld>
            <a:endParaRPr lang="en-US"/>
          </a:p>
        </p:txBody>
      </p:sp>
      <p:sp>
        <p:nvSpPr>
          <p:cNvPr id="2" name="TextBox 1">
            <a:extLst>
              <a:ext uri="{FF2B5EF4-FFF2-40B4-BE49-F238E27FC236}">
                <a16:creationId xmlns:a16="http://schemas.microsoft.com/office/drawing/2014/main" id="{0EB062DF-E2C0-8A85-1970-E690F79F204E}"/>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125097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3D859B-744F-06DF-1091-741D52EF02F5}"/>
              </a:ext>
            </a:extLst>
          </p:cNvPr>
          <p:cNvPicPr>
            <a:picLocks noChangeAspect="1"/>
          </p:cNvPicPr>
          <p:nvPr/>
        </p:nvPicPr>
        <p:blipFill rotWithShape="1">
          <a:blip r:embed="rId4" cstate="print">
            <a:alphaModFix amt="60000"/>
            <a:extLst>
              <a:ext uri="{28A0092B-C50C-407E-A947-70E740481C1C}">
                <a14:useLocalDpi xmlns:a14="http://schemas.microsoft.com/office/drawing/2010/main" val="0"/>
              </a:ext>
            </a:extLst>
          </a:blip>
          <a:srcRect l="44403" t="-1471" r="26209" b="1471"/>
          <a:stretch/>
        </p:blipFill>
        <p:spPr>
          <a:xfrm>
            <a:off x="6906078" y="-95415"/>
            <a:ext cx="5290912" cy="6953415"/>
          </a:xfrm>
          <a:custGeom>
            <a:avLst/>
            <a:gdLst>
              <a:gd name="connsiteX0" fmla="*/ 0 w 2667001"/>
              <a:gd name="connsiteY0" fmla="*/ 0 h 5105400"/>
              <a:gd name="connsiteX1" fmla="*/ 2667001 w 2667001"/>
              <a:gd name="connsiteY1" fmla="*/ 0 h 5105400"/>
              <a:gd name="connsiteX2" fmla="*/ 2667001 w 2667001"/>
              <a:gd name="connsiteY2" fmla="*/ 5105400 h 5105400"/>
              <a:gd name="connsiteX3" fmla="*/ 0 w 2667001"/>
              <a:gd name="connsiteY3" fmla="*/ 5105400 h 5105400"/>
            </a:gdLst>
            <a:ahLst/>
            <a:cxnLst>
              <a:cxn ang="0">
                <a:pos x="connsiteX0" y="connsiteY0"/>
              </a:cxn>
              <a:cxn ang="0">
                <a:pos x="connsiteX1" y="connsiteY1"/>
              </a:cxn>
              <a:cxn ang="0">
                <a:pos x="connsiteX2" y="connsiteY2"/>
              </a:cxn>
              <a:cxn ang="0">
                <a:pos x="connsiteX3" y="connsiteY3"/>
              </a:cxn>
            </a:cxnLst>
            <a:rect l="l" t="t" r="r" b="b"/>
            <a:pathLst>
              <a:path w="2667001" h="5105400">
                <a:moveTo>
                  <a:pt x="0" y="0"/>
                </a:moveTo>
                <a:lnTo>
                  <a:pt x="2667001" y="0"/>
                </a:lnTo>
                <a:lnTo>
                  <a:pt x="2667001" y="5105400"/>
                </a:lnTo>
                <a:lnTo>
                  <a:pt x="0" y="5105400"/>
                </a:lnTo>
                <a:close/>
              </a:path>
            </a:pathLst>
          </a:custGeom>
          <a:noFill/>
        </p:spPr>
      </p:pic>
      <p:graphicFrame>
        <p:nvGraphicFramePr>
          <p:cNvPr id="7" name="TextBox 7">
            <a:extLst>
              <a:ext uri="{FF2B5EF4-FFF2-40B4-BE49-F238E27FC236}">
                <a16:creationId xmlns:a16="http://schemas.microsoft.com/office/drawing/2014/main" id="{2B32F5BB-44E2-4685-05DD-DB1E5EA9BD1D}"/>
              </a:ext>
            </a:extLst>
          </p:cNvPr>
          <p:cNvGraphicFramePr/>
          <p:nvPr>
            <p:extLst>
              <p:ext uri="{D42A27DB-BD31-4B8C-83A1-F6EECF244321}">
                <p14:modId xmlns:p14="http://schemas.microsoft.com/office/powerpoint/2010/main" val="2976730519"/>
              </p:ext>
            </p:extLst>
          </p:nvPr>
        </p:nvGraphicFramePr>
        <p:xfrm>
          <a:off x="1495425" y="1348792"/>
          <a:ext cx="4530721" cy="4160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Graphic 8" descr="Bar graph with upward trend outline">
            <a:extLst>
              <a:ext uri="{FF2B5EF4-FFF2-40B4-BE49-F238E27FC236}">
                <a16:creationId xmlns:a16="http://schemas.microsoft.com/office/drawing/2014/main" id="{82382E8A-5B83-AEB3-AD7D-5153D22D36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35224" y="1394408"/>
            <a:ext cx="914400" cy="914400"/>
          </a:xfrm>
          <a:prstGeom prst="rect">
            <a:avLst/>
          </a:prstGeom>
        </p:spPr>
      </p:pic>
      <p:pic>
        <p:nvPicPr>
          <p:cNvPr id="10" name="Graphic 9" descr="Badge Unfollow with solid fill">
            <a:extLst>
              <a:ext uri="{FF2B5EF4-FFF2-40B4-BE49-F238E27FC236}">
                <a16:creationId xmlns:a16="http://schemas.microsoft.com/office/drawing/2014/main" id="{842EBAE2-5388-E5DB-6BF5-1E19A1AF22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67090" y="2496547"/>
            <a:ext cx="797632" cy="797632"/>
          </a:xfrm>
          <a:prstGeom prst="rect">
            <a:avLst/>
          </a:prstGeom>
        </p:spPr>
      </p:pic>
      <p:pic>
        <p:nvPicPr>
          <p:cNvPr id="11" name="Graphic 10" descr="No sign with solid fill">
            <a:extLst>
              <a:ext uri="{FF2B5EF4-FFF2-40B4-BE49-F238E27FC236}">
                <a16:creationId xmlns:a16="http://schemas.microsoft.com/office/drawing/2014/main" id="{5FD789BB-BBA5-6045-F993-11BC1A3C4C8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667090" y="3572475"/>
            <a:ext cx="797632" cy="797632"/>
          </a:xfrm>
          <a:prstGeom prst="rect">
            <a:avLst/>
          </a:prstGeom>
        </p:spPr>
      </p:pic>
      <p:pic>
        <p:nvPicPr>
          <p:cNvPr id="12" name="Graphic 11" descr="Badge Cross with solid fill">
            <a:extLst>
              <a:ext uri="{FF2B5EF4-FFF2-40B4-BE49-F238E27FC236}">
                <a16:creationId xmlns:a16="http://schemas.microsoft.com/office/drawing/2014/main" id="{65E07578-9F1F-E676-DA2F-9551D79BA59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67090" y="4609902"/>
            <a:ext cx="797632" cy="797632"/>
          </a:xfrm>
          <a:prstGeom prst="rect">
            <a:avLst/>
          </a:prstGeom>
        </p:spPr>
      </p:pic>
      <p:sp>
        <p:nvSpPr>
          <p:cNvPr id="3" name="Title 2">
            <a:extLst>
              <a:ext uri="{FF2B5EF4-FFF2-40B4-BE49-F238E27FC236}">
                <a16:creationId xmlns:a16="http://schemas.microsoft.com/office/drawing/2014/main" id="{C8A22037-F66E-649F-44CE-E01BCE867316}"/>
              </a:ext>
            </a:extLst>
          </p:cNvPr>
          <p:cNvSpPr>
            <a:spLocks noGrp="1"/>
          </p:cNvSpPr>
          <p:nvPr>
            <p:ph type="title"/>
          </p:nvPr>
        </p:nvSpPr>
        <p:spPr/>
        <p:txBody>
          <a:bodyPr/>
          <a:lstStyle/>
          <a:p>
            <a:r>
              <a:rPr lang="en-US"/>
              <a:t>Cash flow forecasting objectives</a:t>
            </a:r>
          </a:p>
        </p:txBody>
      </p:sp>
      <p:sp>
        <p:nvSpPr>
          <p:cNvPr id="4" name="Slide Number Placeholder 3">
            <a:extLst>
              <a:ext uri="{FF2B5EF4-FFF2-40B4-BE49-F238E27FC236}">
                <a16:creationId xmlns:a16="http://schemas.microsoft.com/office/drawing/2014/main" id="{918BFDAD-999D-DF09-838B-0436BCF41751}"/>
              </a:ext>
            </a:extLst>
          </p:cNvPr>
          <p:cNvSpPr>
            <a:spLocks noGrp="1"/>
          </p:cNvSpPr>
          <p:nvPr>
            <p:ph type="sldNum" sz="quarter" idx="4"/>
          </p:nvPr>
        </p:nvSpPr>
        <p:spPr/>
        <p:txBody>
          <a:bodyPr/>
          <a:lstStyle/>
          <a:p>
            <a:fld id="{5FE82902-ECBF-483F-8390-43E8C5ADA234}" type="slidenum">
              <a:rPr lang="en-US" smtClean="0"/>
              <a:pPr/>
              <a:t>43</a:t>
            </a:fld>
            <a:endParaRPr lang="en-US"/>
          </a:p>
        </p:txBody>
      </p:sp>
      <p:sp>
        <p:nvSpPr>
          <p:cNvPr id="2" name="TextBox 1">
            <a:extLst>
              <a:ext uri="{FF2B5EF4-FFF2-40B4-BE49-F238E27FC236}">
                <a16:creationId xmlns:a16="http://schemas.microsoft.com/office/drawing/2014/main" id="{EC84F539-D2C1-EBE6-6175-256656E51F13}"/>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067338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47626">
            <a:extLst>
              <a:ext uri="{FF2B5EF4-FFF2-40B4-BE49-F238E27FC236}">
                <a16:creationId xmlns:a16="http://schemas.microsoft.com/office/drawing/2014/main" id="{01AFB1A4-9769-CA67-2D28-981677EE2209}"/>
              </a:ext>
            </a:extLst>
          </p:cNvPr>
          <p:cNvSpPr/>
          <p:nvPr/>
        </p:nvSpPr>
        <p:spPr>
          <a:xfrm rot="10800000" flipH="1">
            <a:off x="10398481" y="3922944"/>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47D8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5" name="Shape 47627">
            <a:extLst>
              <a:ext uri="{FF2B5EF4-FFF2-40B4-BE49-F238E27FC236}">
                <a16:creationId xmlns:a16="http://schemas.microsoft.com/office/drawing/2014/main" id="{971F2E55-340D-301D-6F56-2E8E306AEC0E}"/>
              </a:ext>
            </a:extLst>
          </p:cNvPr>
          <p:cNvSpPr/>
          <p:nvPr/>
        </p:nvSpPr>
        <p:spPr>
          <a:xfrm rot="10800000">
            <a:off x="5639704" y="2665817"/>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3"/>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6" name="Shape 47644">
            <a:extLst>
              <a:ext uri="{FF2B5EF4-FFF2-40B4-BE49-F238E27FC236}">
                <a16:creationId xmlns:a16="http://schemas.microsoft.com/office/drawing/2014/main" id="{1E8D258C-90B4-D043-DE23-8902C86011F6}"/>
              </a:ext>
            </a:extLst>
          </p:cNvPr>
          <p:cNvSpPr/>
          <p:nvPr/>
        </p:nvSpPr>
        <p:spPr>
          <a:xfrm rot="10800000" flipH="1">
            <a:off x="10398481" y="2140629"/>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3709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7" name="Shape 47645">
            <a:extLst>
              <a:ext uri="{FF2B5EF4-FFF2-40B4-BE49-F238E27FC236}">
                <a16:creationId xmlns:a16="http://schemas.microsoft.com/office/drawing/2014/main" id="{ADBD39AC-815F-965B-0348-2583758C6A73}"/>
              </a:ext>
            </a:extLst>
          </p:cNvPr>
          <p:cNvSpPr/>
          <p:nvPr/>
        </p:nvSpPr>
        <p:spPr>
          <a:xfrm rot="10800000">
            <a:off x="5639704" y="883502"/>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8" name="Shape 47617">
            <a:extLst>
              <a:ext uri="{FF2B5EF4-FFF2-40B4-BE49-F238E27FC236}">
                <a16:creationId xmlns:a16="http://schemas.microsoft.com/office/drawing/2014/main" id="{F74172B0-BFE1-0E77-1904-FCDF07D58841}"/>
              </a:ext>
            </a:extLst>
          </p:cNvPr>
          <p:cNvSpPr/>
          <p:nvPr/>
        </p:nvSpPr>
        <p:spPr>
          <a:xfrm rot="10800000" flipH="1">
            <a:off x="10398481" y="5705257"/>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3709D"/>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19" name="Shape 47618">
            <a:extLst>
              <a:ext uri="{FF2B5EF4-FFF2-40B4-BE49-F238E27FC236}">
                <a16:creationId xmlns:a16="http://schemas.microsoft.com/office/drawing/2014/main" id="{074BF672-0160-23C2-640A-1747FC92C5DE}"/>
              </a:ext>
            </a:extLst>
          </p:cNvPr>
          <p:cNvSpPr/>
          <p:nvPr/>
        </p:nvSpPr>
        <p:spPr>
          <a:xfrm rot="10800000">
            <a:off x="5639704" y="4448129"/>
            <a:ext cx="5486400" cy="12571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0" name="Shape 47635">
            <a:extLst>
              <a:ext uri="{FF2B5EF4-FFF2-40B4-BE49-F238E27FC236}">
                <a16:creationId xmlns:a16="http://schemas.microsoft.com/office/drawing/2014/main" id="{33D6F617-7FF0-57E7-4B49-9AE146A67F9D}"/>
              </a:ext>
            </a:extLst>
          </p:cNvPr>
          <p:cNvSpPr/>
          <p:nvPr/>
        </p:nvSpPr>
        <p:spPr>
          <a:xfrm rot="10800000">
            <a:off x="1091296" y="3922944"/>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185558"/>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1" name="Shape 47636">
            <a:extLst>
              <a:ext uri="{FF2B5EF4-FFF2-40B4-BE49-F238E27FC236}">
                <a16:creationId xmlns:a16="http://schemas.microsoft.com/office/drawing/2014/main" id="{279DDDEB-ED1A-FC4B-EFF1-CF2DE23F695B}"/>
              </a:ext>
            </a:extLst>
          </p:cNvPr>
          <p:cNvSpPr/>
          <p:nvPr/>
        </p:nvSpPr>
        <p:spPr>
          <a:xfrm>
            <a:off x="1091296" y="2665818"/>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rgbClr val="247D8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2" name="Shape 47653">
            <a:extLst>
              <a:ext uri="{FF2B5EF4-FFF2-40B4-BE49-F238E27FC236}">
                <a16:creationId xmlns:a16="http://schemas.microsoft.com/office/drawing/2014/main" id="{E454BFAE-FD39-3676-7E46-AF1B69BF0FA3}"/>
              </a:ext>
            </a:extLst>
          </p:cNvPr>
          <p:cNvSpPr/>
          <p:nvPr/>
        </p:nvSpPr>
        <p:spPr>
          <a:xfrm rot="10800000">
            <a:off x="1091296" y="2140629"/>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156082">
              <a:lumMod val="75000"/>
            </a:srgbClr>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3" name="Shape 47654">
            <a:extLst>
              <a:ext uri="{FF2B5EF4-FFF2-40B4-BE49-F238E27FC236}">
                <a16:creationId xmlns:a16="http://schemas.microsoft.com/office/drawing/2014/main" id="{37772221-037D-DFB9-30BC-E043EB7C9DC4}"/>
              </a:ext>
            </a:extLst>
          </p:cNvPr>
          <p:cNvSpPr/>
          <p:nvPr/>
        </p:nvSpPr>
        <p:spPr>
          <a:xfrm>
            <a:off x="1091296" y="883503"/>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4" name="Shape 47662">
            <a:extLst>
              <a:ext uri="{FF2B5EF4-FFF2-40B4-BE49-F238E27FC236}">
                <a16:creationId xmlns:a16="http://schemas.microsoft.com/office/drawing/2014/main" id="{A50CEFB1-BD5D-A48A-9871-E9D480BDE6D8}"/>
              </a:ext>
            </a:extLst>
          </p:cNvPr>
          <p:cNvSpPr/>
          <p:nvPr/>
        </p:nvSpPr>
        <p:spPr>
          <a:xfrm rot="10800000">
            <a:off x="1091296" y="5705256"/>
            <a:ext cx="727623" cy="3852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104862"/>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5" name="Shape 47663">
            <a:extLst>
              <a:ext uri="{FF2B5EF4-FFF2-40B4-BE49-F238E27FC236}">
                <a16:creationId xmlns:a16="http://schemas.microsoft.com/office/drawing/2014/main" id="{E88708AF-D9D8-5D81-EB2B-07005845DF8D}"/>
              </a:ext>
            </a:extLst>
          </p:cNvPr>
          <p:cNvSpPr/>
          <p:nvPr/>
        </p:nvSpPr>
        <p:spPr>
          <a:xfrm>
            <a:off x="1091296" y="4448130"/>
            <a:ext cx="5486400" cy="1257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6179" y="0"/>
                </a:lnTo>
                <a:lnTo>
                  <a:pt x="0" y="0"/>
                </a:lnTo>
                <a:close/>
              </a:path>
            </a:pathLst>
          </a:custGeom>
          <a:solidFill>
            <a:schemeClr val="accent1"/>
          </a:solidFill>
          <a:ln w="12700" cap="flat">
            <a:noFill/>
            <a:miter lim="400000"/>
          </a:ln>
          <a:effectLst/>
        </p:spPr>
        <p:txBody>
          <a:bodyPr wrap="square" lIns="0" tIns="0" rIns="0" bIns="0" numCol="1" anchor="t">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532"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26" name="TextBox 25">
            <a:extLst>
              <a:ext uri="{FF2B5EF4-FFF2-40B4-BE49-F238E27FC236}">
                <a16:creationId xmlns:a16="http://schemas.microsoft.com/office/drawing/2014/main" id="{2EFFDF90-3120-9522-AE3E-C9D3B407B792}"/>
              </a:ext>
            </a:extLst>
          </p:cNvPr>
          <p:cNvSpPr txBox="1"/>
          <p:nvPr/>
        </p:nvSpPr>
        <p:spPr>
          <a:xfrm>
            <a:off x="6603662" y="1078912"/>
            <a:ext cx="3641342" cy="830997"/>
          </a:xfrm>
          <a:prstGeom prst="rect">
            <a:avLst/>
          </a:prstGeom>
          <a:noFill/>
        </p:spPr>
        <p:txBody>
          <a:bodyPr wrap="square" rtlCol="0" anchor="b">
            <a:spAutoFit/>
          </a:bodyPr>
          <a:lstStyle/>
          <a:p>
            <a:pPr algn="r"/>
            <a:r>
              <a:rPr lang="en-US" sz="1600" b="1">
                <a:solidFill>
                  <a:prstClr val="white"/>
                </a:solidFill>
                <a:latin typeface="Arial" panose="020B0604020202020204" pitchFamily="34" charset="0"/>
                <a:cs typeface="Arial" panose="020B0604020202020204" pitchFamily="34" charset="0"/>
              </a:rPr>
              <a:t>How will projected cash flows change with the economic environment?</a:t>
            </a:r>
          </a:p>
        </p:txBody>
      </p:sp>
      <p:sp>
        <p:nvSpPr>
          <p:cNvPr id="27" name="TextBox 26">
            <a:extLst>
              <a:ext uri="{FF2B5EF4-FFF2-40B4-BE49-F238E27FC236}">
                <a16:creationId xmlns:a16="http://schemas.microsoft.com/office/drawing/2014/main" id="{AF4E2DBA-5753-F620-6563-8F306FC42419}"/>
              </a:ext>
            </a:extLst>
          </p:cNvPr>
          <p:cNvSpPr txBox="1"/>
          <p:nvPr/>
        </p:nvSpPr>
        <p:spPr>
          <a:xfrm>
            <a:off x="6645726" y="2992501"/>
            <a:ext cx="3643948" cy="584775"/>
          </a:xfrm>
          <a:prstGeom prst="rect">
            <a:avLst/>
          </a:prstGeom>
          <a:noFill/>
        </p:spPr>
        <p:txBody>
          <a:bodyPr wrap="square" rtlCol="0" anchor="b">
            <a:spAutoFit/>
          </a:bodyPr>
          <a:lstStyle/>
          <a:p>
            <a:pPr algn="r"/>
            <a:r>
              <a:rPr lang="en-US" sz="1600" b="1">
                <a:solidFill>
                  <a:prstClr val="white"/>
                </a:solidFill>
                <a:latin typeface="Arial" panose="020B0604020202020204" pitchFamily="34" charset="0"/>
                <a:cs typeface="Arial" panose="020B0604020202020204" pitchFamily="34" charset="0"/>
              </a:rPr>
              <a:t>Additional liquidity for a “what if?” scenario</a:t>
            </a:r>
          </a:p>
        </p:txBody>
      </p:sp>
      <p:sp>
        <p:nvSpPr>
          <p:cNvPr id="28" name="TextBox 27">
            <a:extLst>
              <a:ext uri="{FF2B5EF4-FFF2-40B4-BE49-F238E27FC236}">
                <a16:creationId xmlns:a16="http://schemas.microsoft.com/office/drawing/2014/main" id="{1AC13355-D27F-5F84-DE6B-9C9AFA762C71}"/>
              </a:ext>
            </a:extLst>
          </p:cNvPr>
          <p:cNvSpPr txBox="1"/>
          <p:nvPr/>
        </p:nvSpPr>
        <p:spPr>
          <a:xfrm>
            <a:off x="6634328" y="4836813"/>
            <a:ext cx="3666744" cy="338554"/>
          </a:xfrm>
          <a:prstGeom prst="rect">
            <a:avLst/>
          </a:prstGeom>
          <a:noFill/>
        </p:spPr>
        <p:txBody>
          <a:bodyPr wrap="square" rtlCol="0" anchor="b">
            <a:spAutoFit/>
          </a:bodyPr>
          <a:lstStyle/>
          <a:p>
            <a:pPr algn="r"/>
            <a:r>
              <a:rPr lang="en-US" sz="1600" b="1">
                <a:solidFill>
                  <a:prstClr val="white"/>
                </a:solidFill>
                <a:latin typeface="Arial" panose="020B0604020202020204" pitchFamily="34" charset="0"/>
                <a:cs typeface="Arial" panose="020B0604020202020204" pitchFamily="34" charset="0"/>
              </a:rPr>
              <a:t>Too much liquidity can be costly</a:t>
            </a:r>
          </a:p>
        </p:txBody>
      </p:sp>
      <p:sp>
        <p:nvSpPr>
          <p:cNvPr id="29" name="TextBox 28">
            <a:extLst>
              <a:ext uri="{FF2B5EF4-FFF2-40B4-BE49-F238E27FC236}">
                <a16:creationId xmlns:a16="http://schemas.microsoft.com/office/drawing/2014/main" id="{C9A1245A-AB97-8138-3179-5F3E85C77499}"/>
              </a:ext>
            </a:extLst>
          </p:cNvPr>
          <p:cNvSpPr txBox="1"/>
          <p:nvPr/>
        </p:nvSpPr>
        <p:spPr>
          <a:xfrm>
            <a:off x="2027104" y="1340959"/>
            <a:ext cx="3662699" cy="338554"/>
          </a:xfrm>
          <a:prstGeom prst="rect">
            <a:avLst/>
          </a:prstGeom>
          <a:noFill/>
        </p:spPr>
        <p:txBody>
          <a:bodyPr wrap="square" rtlCol="0" anchor="b">
            <a:spAutoFit/>
          </a:bodyPr>
          <a:lstStyle/>
          <a:p>
            <a:r>
              <a:rPr lang="en-US" sz="1600" b="1">
                <a:solidFill>
                  <a:prstClr val="white"/>
                </a:solidFill>
                <a:latin typeface="Arial" panose="020B0604020202020204" pitchFamily="34" charset="0"/>
                <a:cs typeface="Arial" panose="020B0604020202020204" pitchFamily="34" charset="0"/>
              </a:rPr>
              <a:t>History does repeat itself…</a:t>
            </a:r>
          </a:p>
        </p:txBody>
      </p:sp>
      <p:sp>
        <p:nvSpPr>
          <p:cNvPr id="30" name="TextBox 29">
            <a:extLst>
              <a:ext uri="{FF2B5EF4-FFF2-40B4-BE49-F238E27FC236}">
                <a16:creationId xmlns:a16="http://schemas.microsoft.com/office/drawing/2014/main" id="{D0C322E2-44EF-1770-DF9E-4A5A7670D2CD}"/>
              </a:ext>
            </a:extLst>
          </p:cNvPr>
          <p:cNvSpPr txBox="1"/>
          <p:nvPr/>
        </p:nvSpPr>
        <p:spPr>
          <a:xfrm>
            <a:off x="1977006" y="2869389"/>
            <a:ext cx="3662699" cy="830997"/>
          </a:xfrm>
          <a:prstGeom prst="rect">
            <a:avLst/>
          </a:prstGeom>
          <a:noFill/>
        </p:spPr>
        <p:txBody>
          <a:bodyPr wrap="square" rtlCol="0" anchor="b">
            <a:spAutoFit/>
          </a:bodyPr>
          <a:lstStyle/>
          <a:p>
            <a:r>
              <a:rPr lang="en-US" sz="1600" b="1">
                <a:solidFill>
                  <a:prstClr val="white"/>
                </a:solidFill>
                <a:latin typeface="Arial" panose="020B0604020202020204" pitchFamily="34" charset="0"/>
                <a:cs typeface="Arial" panose="020B0604020202020204" pitchFamily="34" charset="0"/>
              </a:rPr>
              <a:t>Do you have enough liquidity to meet expected outflows within the year?</a:t>
            </a:r>
          </a:p>
        </p:txBody>
      </p:sp>
      <p:sp>
        <p:nvSpPr>
          <p:cNvPr id="31" name="TextBox 30">
            <a:extLst>
              <a:ext uri="{FF2B5EF4-FFF2-40B4-BE49-F238E27FC236}">
                <a16:creationId xmlns:a16="http://schemas.microsoft.com/office/drawing/2014/main" id="{DE54C9D9-37AF-AFC3-D016-1BDBEF4485A2}"/>
              </a:ext>
            </a:extLst>
          </p:cNvPr>
          <p:cNvSpPr txBox="1"/>
          <p:nvPr/>
        </p:nvSpPr>
        <p:spPr>
          <a:xfrm>
            <a:off x="1977006" y="4909558"/>
            <a:ext cx="3662699" cy="338554"/>
          </a:xfrm>
          <a:prstGeom prst="rect">
            <a:avLst/>
          </a:prstGeom>
          <a:noFill/>
        </p:spPr>
        <p:txBody>
          <a:bodyPr wrap="square" rtlCol="0" anchor="b">
            <a:spAutoFit/>
          </a:bodyPr>
          <a:lstStyle/>
          <a:p>
            <a:r>
              <a:rPr lang="en-US" sz="1600" b="1">
                <a:solidFill>
                  <a:prstClr val="white"/>
                </a:solidFill>
                <a:latin typeface="Arial" panose="020B0604020202020204" pitchFamily="34" charset="0"/>
                <a:cs typeface="Arial" panose="020B0604020202020204" pitchFamily="34" charset="0"/>
              </a:rPr>
              <a:t>Poor cash flow data can hurt</a:t>
            </a:r>
          </a:p>
        </p:txBody>
      </p:sp>
      <p:sp>
        <p:nvSpPr>
          <p:cNvPr id="32" name="Freeform 41">
            <a:extLst>
              <a:ext uri="{FF2B5EF4-FFF2-40B4-BE49-F238E27FC236}">
                <a16:creationId xmlns:a16="http://schemas.microsoft.com/office/drawing/2014/main" id="{F746E957-8DB1-0758-7990-0C407B5B6946}"/>
              </a:ext>
            </a:extLst>
          </p:cNvPr>
          <p:cNvSpPr>
            <a:spLocks noChangeArrowheads="1"/>
          </p:cNvSpPr>
          <p:nvPr/>
        </p:nvSpPr>
        <p:spPr bwMode="auto">
          <a:xfrm>
            <a:off x="1317032" y="1287038"/>
            <a:ext cx="422275" cy="450057"/>
          </a:xfrm>
          <a:custGeom>
            <a:avLst/>
            <a:gdLst>
              <a:gd name="T0" fmla="*/ 450379 w 2344"/>
              <a:gd name="T1" fmla="*/ 478140 h 2500"/>
              <a:gd name="T2" fmla="*/ 731775 w 2344"/>
              <a:gd name="T3" fmla="*/ 421973 h 2500"/>
              <a:gd name="T4" fmla="*/ 731775 w 2344"/>
              <a:gd name="T5" fmla="*/ 703168 h 2500"/>
              <a:gd name="T6" fmla="*/ 450379 w 2344"/>
              <a:gd name="T7" fmla="*/ 646641 h 2500"/>
              <a:gd name="T8" fmla="*/ 731775 w 2344"/>
              <a:gd name="T9" fmla="*/ 703168 h 2500"/>
              <a:gd name="T10" fmla="*/ 366068 w 2344"/>
              <a:gd name="T11" fmla="*/ 365446 h 2500"/>
              <a:gd name="T12" fmla="*/ 337964 w 2344"/>
              <a:gd name="T13" fmla="*/ 337362 h 2500"/>
              <a:gd name="T14" fmla="*/ 366068 w 2344"/>
              <a:gd name="T15" fmla="*/ 309279 h 2500"/>
              <a:gd name="T16" fmla="*/ 394171 w 2344"/>
              <a:gd name="T17" fmla="*/ 337362 h 2500"/>
              <a:gd name="T18" fmla="*/ 366068 w 2344"/>
              <a:gd name="T19" fmla="*/ 478140 h 2500"/>
              <a:gd name="T20" fmla="*/ 337964 w 2344"/>
              <a:gd name="T21" fmla="*/ 449696 h 2500"/>
              <a:gd name="T22" fmla="*/ 366068 w 2344"/>
              <a:gd name="T23" fmla="*/ 421973 h 2500"/>
              <a:gd name="T24" fmla="*/ 394171 w 2344"/>
              <a:gd name="T25" fmla="*/ 449696 h 2500"/>
              <a:gd name="T26" fmla="*/ 366068 w 2344"/>
              <a:gd name="T27" fmla="*/ 478140 h 2500"/>
              <a:gd name="T28" fmla="*/ 366068 w 2344"/>
              <a:gd name="T29" fmla="*/ 590474 h 2500"/>
              <a:gd name="T30" fmla="*/ 337964 w 2344"/>
              <a:gd name="T31" fmla="*/ 562391 h 2500"/>
              <a:gd name="T32" fmla="*/ 366068 w 2344"/>
              <a:gd name="T33" fmla="*/ 534307 h 2500"/>
              <a:gd name="T34" fmla="*/ 394171 w 2344"/>
              <a:gd name="T35" fmla="*/ 562391 h 2500"/>
              <a:gd name="T36" fmla="*/ 366068 w 2344"/>
              <a:gd name="T37" fmla="*/ 703168 h 2500"/>
              <a:gd name="T38" fmla="*/ 337964 w 2344"/>
              <a:gd name="T39" fmla="*/ 674725 h 2500"/>
              <a:gd name="T40" fmla="*/ 366068 w 2344"/>
              <a:gd name="T41" fmla="*/ 646641 h 2500"/>
              <a:gd name="T42" fmla="*/ 394171 w 2344"/>
              <a:gd name="T43" fmla="*/ 674725 h 2500"/>
              <a:gd name="T44" fmla="*/ 366068 w 2344"/>
              <a:gd name="T45" fmla="*/ 703168 h 2500"/>
              <a:gd name="T46" fmla="*/ 619000 w 2344"/>
              <a:gd name="T47" fmla="*/ 534307 h 2500"/>
              <a:gd name="T48" fmla="*/ 450379 w 2344"/>
              <a:gd name="T49" fmla="*/ 590474 h 2500"/>
              <a:gd name="T50" fmla="*/ 450379 w 2344"/>
              <a:gd name="T51" fmla="*/ 309279 h 2500"/>
              <a:gd name="T52" fmla="*/ 703311 w 2344"/>
              <a:gd name="T53" fmla="*/ 365446 h 2500"/>
              <a:gd name="T54" fmla="*/ 450379 w 2344"/>
              <a:gd name="T55" fmla="*/ 309279 h 2500"/>
              <a:gd name="T56" fmla="*/ 647104 w 2344"/>
              <a:gd name="T57" fmla="*/ 140418 h 2500"/>
              <a:gd name="T58" fmla="*/ 450379 w 2344"/>
              <a:gd name="T59" fmla="*/ 196585 h 2500"/>
              <a:gd name="T60" fmla="*/ 225189 w 2344"/>
              <a:gd name="T61" fmla="*/ 815502 h 2500"/>
              <a:gd name="T62" fmla="*/ 197086 w 2344"/>
              <a:gd name="T63" fmla="*/ 843586 h 2500"/>
              <a:gd name="T64" fmla="*/ 168982 w 2344"/>
              <a:gd name="T65" fmla="*/ 815502 h 2500"/>
              <a:gd name="T66" fmla="*/ 168982 w 2344"/>
              <a:gd name="T67" fmla="*/ 309279 h 2500"/>
              <a:gd name="T68" fmla="*/ 225189 w 2344"/>
              <a:gd name="T69" fmla="*/ 281195 h 2500"/>
              <a:gd name="T70" fmla="*/ 112775 w 2344"/>
              <a:gd name="T71" fmla="*/ 590474 h 2500"/>
              <a:gd name="T72" fmla="*/ 56568 w 2344"/>
              <a:gd name="T73" fmla="*/ 309279 h 2500"/>
              <a:gd name="T74" fmla="*/ 84311 w 2344"/>
              <a:gd name="T75" fmla="*/ 281195 h 2500"/>
              <a:gd name="T76" fmla="*/ 112775 w 2344"/>
              <a:gd name="T77" fmla="*/ 309279 h 2500"/>
              <a:gd name="T78" fmla="*/ 225189 w 2344"/>
              <a:gd name="T79" fmla="*/ 0 h 2500"/>
              <a:gd name="T80" fmla="*/ 84311 w 2344"/>
              <a:gd name="T81" fmla="*/ 225028 h 2500"/>
              <a:gd name="T82" fmla="*/ 0 w 2344"/>
              <a:gd name="T83" fmla="*/ 309279 h 2500"/>
              <a:gd name="T84" fmla="*/ 112775 w 2344"/>
              <a:gd name="T85" fmla="*/ 646641 h 2500"/>
              <a:gd name="T86" fmla="*/ 112775 w 2344"/>
              <a:gd name="T87" fmla="*/ 815502 h 2500"/>
              <a:gd name="T88" fmla="*/ 759879 w 2344"/>
              <a:gd name="T89" fmla="*/ 899753 h 2500"/>
              <a:gd name="T90" fmla="*/ 844190 w 2344"/>
              <a:gd name="T91" fmla="*/ 815502 h 2500"/>
              <a:gd name="T92" fmla="*/ 225189 w 2344"/>
              <a:gd name="T93" fmla="*/ 0 h 25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344" h="2500">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ysClr val="window" lastClr="FF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3" name="Freeform 91">
            <a:extLst>
              <a:ext uri="{FF2B5EF4-FFF2-40B4-BE49-F238E27FC236}">
                <a16:creationId xmlns:a16="http://schemas.microsoft.com/office/drawing/2014/main" id="{0D4E6A54-88BE-F8BC-0CC3-7655EA6A793E}"/>
              </a:ext>
            </a:extLst>
          </p:cNvPr>
          <p:cNvSpPr>
            <a:spLocks noChangeArrowheads="1"/>
          </p:cNvSpPr>
          <p:nvPr/>
        </p:nvSpPr>
        <p:spPr bwMode="auto">
          <a:xfrm>
            <a:off x="1317032" y="3086807"/>
            <a:ext cx="450057" cy="421481"/>
          </a:xfrm>
          <a:custGeom>
            <a:avLst/>
            <a:gdLst>
              <a:gd name="T0" fmla="*/ 642085 w 899753"/>
              <a:gd name="T1" fmla="*/ 505575 h 842602"/>
              <a:gd name="T2" fmla="*/ 781355 w 899753"/>
              <a:gd name="T3" fmla="*/ 645275 h 842602"/>
              <a:gd name="T4" fmla="*/ 838935 w 899753"/>
              <a:gd name="T5" fmla="*/ 505575 h 842602"/>
              <a:gd name="T6" fmla="*/ 506413 w 899753"/>
              <a:gd name="T7" fmla="*/ 449262 h 842602"/>
              <a:gd name="T8" fmla="*/ 899753 w 899753"/>
              <a:gd name="T9" fmla="*/ 449262 h 842602"/>
              <a:gd name="T10" fmla="*/ 784594 w 899753"/>
              <a:gd name="T11" fmla="*/ 728301 h 842602"/>
              <a:gd name="T12" fmla="*/ 506990 w 899753"/>
              <a:gd name="T13" fmla="*/ 61123 h 842602"/>
              <a:gd name="T14" fmla="*/ 506990 w 899753"/>
              <a:gd name="T15" fmla="*/ 336892 h 842602"/>
              <a:gd name="T16" fmla="*/ 783372 w 899753"/>
              <a:gd name="T17" fmla="*/ 336892 h 842602"/>
              <a:gd name="T18" fmla="*/ 506990 w 899753"/>
              <a:gd name="T19" fmla="*/ 61123 h 842602"/>
              <a:gd name="T20" fmla="*/ 394203 w 899753"/>
              <a:gd name="T21" fmla="*/ 55562 h 842602"/>
              <a:gd name="T22" fmla="*/ 394203 w 899753"/>
              <a:gd name="T23" fmla="*/ 449082 h 842602"/>
              <a:gd name="T24" fmla="*/ 672740 w 899753"/>
              <a:gd name="T25" fmla="*/ 727390 h 842602"/>
              <a:gd name="T26" fmla="*/ 394203 w 899753"/>
              <a:gd name="T27" fmla="*/ 842602 h 842602"/>
              <a:gd name="T28" fmla="*/ 0 w 899753"/>
              <a:gd name="T29" fmla="*/ 449082 h 842602"/>
              <a:gd name="T30" fmla="*/ 394203 w 899753"/>
              <a:gd name="T31" fmla="*/ 55562 h 842602"/>
              <a:gd name="T32" fmla="*/ 450850 w 899753"/>
              <a:gd name="T33" fmla="*/ 0 h 842602"/>
              <a:gd name="T34" fmla="*/ 844190 w 899753"/>
              <a:gd name="T35" fmla="*/ 393341 h 842602"/>
              <a:gd name="T36" fmla="*/ 450850 w 899753"/>
              <a:gd name="T37" fmla="*/ 393341 h 8426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99753" h="842602">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4" name="Freeform 89">
            <a:extLst>
              <a:ext uri="{FF2B5EF4-FFF2-40B4-BE49-F238E27FC236}">
                <a16:creationId xmlns:a16="http://schemas.microsoft.com/office/drawing/2014/main" id="{975166DE-B572-938C-4A42-B5BBA4A79288}"/>
              </a:ext>
            </a:extLst>
          </p:cNvPr>
          <p:cNvSpPr>
            <a:spLocks noChangeArrowheads="1"/>
          </p:cNvSpPr>
          <p:nvPr/>
        </p:nvSpPr>
        <p:spPr bwMode="auto">
          <a:xfrm>
            <a:off x="1302745" y="4910768"/>
            <a:ext cx="450850" cy="337344"/>
          </a:xfrm>
          <a:custGeom>
            <a:avLst/>
            <a:gdLst>
              <a:gd name="T0" fmla="*/ 573956 w 901340"/>
              <a:gd name="T1" fmla="*/ 561975 h 674329"/>
              <a:gd name="T2" fmla="*/ 901340 w 901340"/>
              <a:gd name="T3" fmla="*/ 561975 h 674329"/>
              <a:gd name="T4" fmla="*/ 901340 w 901340"/>
              <a:gd name="T5" fmla="*/ 674329 h 674329"/>
              <a:gd name="T6" fmla="*/ 468313 w 901340"/>
              <a:gd name="T7" fmla="*/ 674329 h 674329"/>
              <a:gd name="T8" fmla="*/ 573956 w 901340"/>
              <a:gd name="T9" fmla="*/ 561975 h 674329"/>
              <a:gd name="T10" fmla="*/ 616811 w 901340"/>
              <a:gd name="T11" fmla="*/ 420688 h 674329"/>
              <a:gd name="T12" fmla="*/ 842604 w 901340"/>
              <a:gd name="T13" fmla="*/ 420688 h 674329"/>
              <a:gd name="T14" fmla="*/ 842604 w 901340"/>
              <a:gd name="T15" fmla="*/ 533040 h 674329"/>
              <a:gd name="T16" fmla="*/ 587375 w 901340"/>
              <a:gd name="T17" fmla="*/ 533040 h 674329"/>
              <a:gd name="T18" fmla="*/ 616811 w 901340"/>
              <a:gd name="T19" fmla="*/ 420688 h 674329"/>
              <a:gd name="T20" fmla="*/ 600075 w 901340"/>
              <a:gd name="T21" fmla="*/ 280988 h 674329"/>
              <a:gd name="T22" fmla="*/ 901339 w 901340"/>
              <a:gd name="T23" fmla="*/ 280988 h 674329"/>
              <a:gd name="T24" fmla="*/ 901339 w 901340"/>
              <a:gd name="T25" fmla="*/ 393341 h 674329"/>
              <a:gd name="T26" fmla="*/ 619919 w 901340"/>
              <a:gd name="T27" fmla="*/ 393341 h 674329"/>
              <a:gd name="T28" fmla="*/ 600075 w 901340"/>
              <a:gd name="T29" fmla="*/ 280988 h 674329"/>
              <a:gd name="T30" fmla="*/ 196799 w 901340"/>
              <a:gd name="T31" fmla="*/ 280982 h 674329"/>
              <a:gd name="T32" fmla="*/ 196799 w 901340"/>
              <a:gd name="T33" fmla="*/ 337072 h 674329"/>
              <a:gd name="T34" fmla="*/ 252925 w 901340"/>
              <a:gd name="T35" fmla="*/ 337072 h 674329"/>
              <a:gd name="T36" fmla="*/ 252925 w 901340"/>
              <a:gd name="T37" fmla="*/ 449611 h 674329"/>
              <a:gd name="T38" fmla="*/ 196799 w 901340"/>
              <a:gd name="T39" fmla="*/ 449611 h 674329"/>
              <a:gd name="T40" fmla="*/ 196799 w 901340"/>
              <a:gd name="T41" fmla="*/ 505700 h 674329"/>
              <a:gd name="T42" fmla="*/ 365176 w 901340"/>
              <a:gd name="T43" fmla="*/ 505700 h 674329"/>
              <a:gd name="T44" fmla="*/ 365176 w 901340"/>
              <a:gd name="T45" fmla="*/ 449611 h 674329"/>
              <a:gd name="T46" fmla="*/ 309051 w 901340"/>
              <a:gd name="T47" fmla="*/ 449611 h 674329"/>
              <a:gd name="T48" fmla="*/ 309051 w 901340"/>
              <a:gd name="T49" fmla="*/ 280982 h 674329"/>
              <a:gd name="T50" fmla="*/ 503238 w 901340"/>
              <a:gd name="T51" fmla="*/ 139700 h 674329"/>
              <a:gd name="T52" fmla="*/ 787040 w 901340"/>
              <a:gd name="T53" fmla="*/ 139700 h 674329"/>
              <a:gd name="T54" fmla="*/ 787040 w 901340"/>
              <a:gd name="T55" fmla="*/ 252053 h 674329"/>
              <a:gd name="T56" fmla="*/ 587154 w 901340"/>
              <a:gd name="T57" fmla="*/ 252053 h 674329"/>
              <a:gd name="T58" fmla="*/ 503238 w 901340"/>
              <a:gd name="T59" fmla="*/ 139700 h 674329"/>
              <a:gd name="T60" fmla="*/ 280988 w 901340"/>
              <a:gd name="T61" fmla="*/ 112713 h 674329"/>
              <a:gd name="T62" fmla="*/ 561615 w 901340"/>
              <a:gd name="T63" fmla="*/ 393521 h 674329"/>
              <a:gd name="T64" fmla="*/ 280988 w 901340"/>
              <a:gd name="T65" fmla="*/ 674329 h 674329"/>
              <a:gd name="T66" fmla="*/ 0 w 901340"/>
              <a:gd name="T67" fmla="*/ 393521 h 674329"/>
              <a:gd name="T68" fmla="*/ 280988 w 901340"/>
              <a:gd name="T69" fmla="*/ 112713 h 674329"/>
              <a:gd name="T70" fmla="*/ 282575 w 901340"/>
              <a:gd name="T71" fmla="*/ 0 h 674329"/>
              <a:gd name="T72" fmla="*/ 844190 w 901340"/>
              <a:gd name="T73" fmla="*/ 0 h 674329"/>
              <a:gd name="T74" fmla="*/ 844190 w 901340"/>
              <a:gd name="T75" fmla="*/ 112353 h 674329"/>
              <a:gd name="T76" fmla="*/ 468221 w 901340"/>
              <a:gd name="T77" fmla="*/ 112353 h 674329"/>
              <a:gd name="T78" fmla="*/ 282575 w 901340"/>
              <a:gd name="T79" fmla="*/ 55816 h 6743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01340" h="674329">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5" name="Freeform 92">
            <a:extLst>
              <a:ext uri="{FF2B5EF4-FFF2-40B4-BE49-F238E27FC236}">
                <a16:creationId xmlns:a16="http://schemas.microsoft.com/office/drawing/2014/main" id="{0B3A15DE-1E3C-1C92-F211-4C4436FD9A82}"/>
              </a:ext>
            </a:extLst>
          </p:cNvPr>
          <p:cNvSpPr>
            <a:spLocks noChangeArrowheads="1"/>
          </p:cNvSpPr>
          <p:nvPr/>
        </p:nvSpPr>
        <p:spPr bwMode="auto">
          <a:xfrm>
            <a:off x="10445359" y="4851665"/>
            <a:ext cx="450057" cy="450057"/>
          </a:xfrm>
          <a:custGeom>
            <a:avLst/>
            <a:gdLst>
              <a:gd name="T0" fmla="*/ 0 w 899754"/>
              <a:gd name="T1" fmla="*/ 619125 h 899754"/>
              <a:gd name="T2" fmla="*/ 112108 w 899754"/>
              <a:gd name="T3" fmla="*/ 619125 h 899754"/>
              <a:gd name="T4" fmla="*/ 112108 w 899754"/>
              <a:gd name="T5" fmla="*/ 675179 h 899754"/>
              <a:gd name="T6" fmla="*/ 57850 w 899754"/>
              <a:gd name="T7" fmla="*/ 675179 h 899754"/>
              <a:gd name="T8" fmla="*/ 252602 w 899754"/>
              <a:gd name="T9" fmla="*/ 843700 h 899754"/>
              <a:gd name="T10" fmla="*/ 280629 w 899754"/>
              <a:gd name="T11" fmla="*/ 843700 h 899754"/>
              <a:gd name="T12" fmla="*/ 280629 w 899754"/>
              <a:gd name="T13" fmla="*/ 899754 h 899754"/>
              <a:gd name="T14" fmla="*/ 252602 w 899754"/>
              <a:gd name="T15" fmla="*/ 899754 h 899754"/>
              <a:gd name="T16" fmla="*/ 0 w 899754"/>
              <a:gd name="T17" fmla="*/ 647152 h 899754"/>
              <a:gd name="T18" fmla="*/ 618946 w 899754"/>
              <a:gd name="T19" fmla="*/ 338138 h 899754"/>
              <a:gd name="T20" fmla="*/ 899754 w 899754"/>
              <a:gd name="T21" fmla="*/ 618946 h 899754"/>
              <a:gd name="T22" fmla="*/ 618946 w 899754"/>
              <a:gd name="T23" fmla="*/ 899754 h 899754"/>
              <a:gd name="T24" fmla="*/ 338138 w 899754"/>
              <a:gd name="T25" fmla="*/ 618946 h 899754"/>
              <a:gd name="T26" fmla="*/ 340295 w 899754"/>
              <a:gd name="T27" fmla="*/ 585148 h 899754"/>
              <a:gd name="T28" fmla="*/ 585148 w 899754"/>
              <a:gd name="T29" fmla="*/ 340296 h 899754"/>
              <a:gd name="T30" fmla="*/ 618946 w 899754"/>
              <a:gd name="T31" fmla="*/ 338138 h 899754"/>
              <a:gd name="T32" fmla="*/ 254262 w 899754"/>
              <a:gd name="T33" fmla="*/ 112713 h 899754"/>
              <a:gd name="T34" fmla="*/ 310528 w 899754"/>
              <a:gd name="T35" fmla="*/ 112713 h 899754"/>
              <a:gd name="T36" fmla="*/ 310528 w 899754"/>
              <a:gd name="T37" fmla="*/ 140831 h 899754"/>
              <a:gd name="T38" fmla="*/ 338661 w 899754"/>
              <a:gd name="T39" fmla="*/ 140831 h 899754"/>
              <a:gd name="T40" fmla="*/ 366794 w 899754"/>
              <a:gd name="T41" fmla="*/ 140831 h 899754"/>
              <a:gd name="T42" fmla="*/ 366794 w 899754"/>
              <a:gd name="T43" fmla="*/ 197067 h 899754"/>
              <a:gd name="T44" fmla="*/ 338661 w 899754"/>
              <a:gd name="T45" fmla="*/ 197067 h 899754"/>
              <a:gd name="T46" fmla="*/ 310528 w 899754"/>
              <a:gd name="T47" fmla="*/ 197067 h 899754"/>
              <a:gd name="T48" fmla="*/ 254262 w 899754"/>
              <a:gd name="T49" fmla="*/ 197067 h 899754"/>
              <a:gd name="T50" fmla="*/ 226129 w 899754"/>
              <a:gd name="T51" fmla="*/ 225545 h 899754"/>
              <a:gd name="T52" fmla="*/ 254262 w 899754"/>
              <a:gd name="T53" fmla="*/ 253663 h 899754"/>
              <a:gd name="T54" fmla="*/ 310528 w 899754"/>
              <a:gd name="T55" fmla="*/ 253663 h 899754"/>
              <a:gd name="T56" fmla="*/ 394927 w 899754"/>
              <a:gd name="T57" fmla="*/ 338017 h 899754"/>
              <a:gd name="T58" fmla="*/ 310528 w 899754"/>
              <a:gd name="T59" fmla="*/ 422732 h 899754"/>
              <a:gd name="T60" fmla="*/ 310528 w 899754"/>
              <a:gd name="T61" fmla="*/ 450490 h 899754"/>
              <a:gd name="T62" fmla="*/ 254262 w 899754"/>
              <a:gd name="T63" fmla="*/ 450490 h 899754"/>
              <a:gd name="T64" fmla="*/ 254262 w 899754"/>
              <a:gd name="T65" fmla="*/ 422732 h 899754"/>
              <a:gd name="T66" fmla="*/ 226129 w 899754"/>
              <a:gd name="T67" fmla="*/ 422732 h 899754"/>
              <a:gd name="T68" fmla="*/ 197996 w 899754"/>
              <a:gd name="T69" fmla="*/ 422732 h 899754"/>
              <a:gd name="T70" fmla="*/ 197996 w 899754"/>
              <a:gd name="T71" fmla="*/ 366136 h 899754"/>
              <a:gd name="T72" fmla="*/ 226129 w 899754"/>
              <a:gd name="T73" fmla="*/ 366136 h 899754"/>
              <a:gd name="T74" fmla="*/ 254262 w 899754"/>
              <a:gd name="T75" fmla="*/ 366136 h 899754"/>
              <a:gd name="T76" fmla="*/ 310528 w 899754"/>
              <a:gd name="T77" fmla="*/ 366136 h 899754"/>
              <a:gd name="T78" fmla="*/ 338661 w 899754"/>
              <a:gd name="T79" fmla="*/ 338017 h 899754"/>
              <a:gd name="T80" fmla="*/ 310528 w 899754"/>
              <a:gd name="T81" fmla="*/ 309899 h 899754"/>
              <a:gd name="T82" fmla="*/ 254262 w 899754"/>
              <a:gd name="T83" fmla="*/ 309899 h 899754"/>
              <a:gd name="T84" fmla="*/ 169863 w 899754"/>
              <a:gd name="T85" fmla="*/ 225545 h 899754"/>
              <a:gd name="T86" fmla="*/ 254262 w 899754"/>
              <a:gd name="T87" fmla="*/ 140831 h 899754"/>
              <a:gd name="T88" fmla="*/ 280808 w 899754"/>
              <a:gd name="T89" fmla="*/ 56089 h 899754"/>
              <a:gd name="T90" fmla="*/ 56090 w 899754"/>
              <a:gd name="T91" fmla="*/ 280807 h 899754"/>
              <a:gd name="T92" fmla="*/ 280808 w 899754"/>
              <a:gd name="T93" fmla="*/ 505526 h 899754"/>
              <a:gd name="T94" fmla="*/ 505526 w 899754"/>
              <a:gd name="T95" fmla="*/ 280807 h 899754"/>
              <a:gd name="T96" fmla="*/ 280808 w 899754"/>
              <a:gd name="T97" fmla="*/ 56089 h 899754"/>
              <a:gd name="T98" fmla="*/ 619125 w 899754"/>
              <a:gd name="T99" fmla="*/ 0 h 899754"/>
              <a:gd name="T100" fmla="*/ 647152 w 899754"/>
              <a:gd name="T101" fmla="*/ 0 h 899754"/>
              <a:gd name="T102" fmla="*/ 899754 w 899754"/>
              <a:gd name="T103" fmla="*/ 252602 h 899754"/>
              <a:gd name="T104" fmla="*/ 899754 w 899754"/>
              <a:gd name="T105" fmla="*/ 280628 h 899754"/>
              <a:gd name="T106" fmla="*/ 787646 w 899754"/>
              <a:gd name="T107" fmla="*/ 280628 h 899754"/>
              <a:gd name="T108" fmla="*/ 787646 w 899754"/>
              <a:gd name="T109" fmla="*/ 224575 h 899754"/>
              <a:gd name="T110" fmla="*/ 841544 w 899754"/>
              <a:gd name="T111" fmla="*/ 224575 h 899754"/>
              <a:gd name="T112" fmla="*/ 647152 w 899754"/>
              <a:gd name="T113" fmla="*/ 56054 h 899754"/>
              <a:gd name="T114" fmla="*/ 619125 w 899754"/>
              <a:gd name="T115" fmla="*/ 56054 h 899754"/>
              <a:gd name="T116" fmla="*/ 280808 w 899754"/>
              <a:gd name="T117" fmla="*/ 0 h 899754"/>
              <a:gd name="T118" fmla="*/ 561616 w 899754"/>
              <a:gd name="T119" fmla="*/ 280807 h 899754"/>
              <a:gd name="T120" fmla="*/ 280808 w 899754"/>
              <a:gd name="T121" fmla="*/ 561616 h 899754"/>
              <a:gd name="T122" fmla="*/ 0 w 899754"/>
              <a:gd name="T123" fmla="*/ 280807 h 899754"/>
              <a:gd name="T124" fmla="*/ 280808 w 899754"/>
              <a:gd name="T125" fmla="*/ 0 h 8997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9754" h="899754">
                <a:moveTo>
                  <a:pt x="0" y="619125"/>
                </a:moveTo>
                <a:lnTo>
                  <a:pt x="112108" y="619125"/>
                </a:lnTo>
                <a:lnTo>
                  <a:pt x="112108" y="675179"/>
                </a:lnTo>
                <a:lnTo>
                  <a:pt x="57850" y="675179"/>
                </a:lnTo>
                <a:cubicBezTo>
                  <a:pt x="71505" y="770399"/>
                  <a:pt x="153789" y="843700"/>
                  <a:pt x="252602" y="843700"/>
                </a:cubicBezTo>
                <a:lnTo>
                  <a:pt x="280629" y="843700"/>
                </a:lnTo>
                <a:lnTo>
                  <a:pt x="280629" y="899754"/>
                </a:lnTo>
                <a:lnTo>
                  <a:pt x="252602" y="899754"/>
                </a:lnTo>
                <a:cubicBezTo>
                  <a:pt x="113186" y="899754"/>
                  <a:pt x="0" y="786568"/>
                  <a:pt x="0" y="647152"/>
                </a:cubicBezTo>
                <a:lnTo>
                  <a:pt x="0" y="619125"/>
                </a:lnTo>
                <a:close/>
                <a:moveTo>
                  <a:pt x="618946" y="338138"/>
                </a:moveTo>
                <a:cubicBezTo>
                  <a:pt x="773911" y="338138"/>
                  <a:pt x="899754" y="463621"/>
                  <a:pt x="899754" y="618946"/>
                </a:cubicBezTo>
                <a:cubicBezTo>
                  <a:pt x="899754" y="773912"/>
                  <a:pt x="773911" y="899754"/>
                  <a:pt x="618946" y="899754"/>
                </a:cubicBezTo>
                <a:cubicBezTo>
                  <a:pt x="463980" y="899754"/>
                  <a:pt x="338138" y="773912"/>
                  <a:pt x="338138" y="618946"/>
                </a:cubicBezTo>
                <a:cubicBezTo>
                  <a:pt x="338138" y="607800"/>
                  <a:pt x="338857" y="596294"/>
                  <a:pt x="340295" y="585148"/>
                </a:cubicBezTo>
                <a:cubicBezTo>
                  <a:pt x="463980" y="561418"/>
                  <a:pt x="561778" y="463980"/>
                  <a:pt x="585148" y="340296"/>
                </a:cubicBezTo>
                <a:cubicBezTo>
                  <a:pt x="596294" y="339217"/>
                  <a:pt x="607440" y="338138"/>
                  <a:pt x="618946" y="338138"/>
                </a:cubicBezTo>
                <a:close/>
                <a:moveTo>
                  <a:pt x="254262" y="112713"/>
                </a:moveTo>
                <a:lnTo>
                  <a:pt x="310528" y="112713"/>
                </a:lnTo>
                <a:lnTo>
                  <a:pt x="310528" y="140831"/>
                </a:lnTo>
                <a:lnTo>
                  <a:pt x="338661" y="140831"/>
                </a:lnTo>
                <a:lnTo>
                  <a:pt x="366794" y="140831"/>
                </a:lnTo>
                <a:lnTo>
                  <a:pt x="366794" y="197067"/>
                </a:lnTo>
                <a:lnTo>
                  <a:pt x="338661" y="197067"/>
                </a:lnTo>
                <a:lnTo>
                  <a:pt x="310528" y="197067"/>
                </a:lnTo>
                <a:lnTo>
                  <a:pt x="254262" y="197067"/>
                </a:lnTo>
                <a:cubicBezTo>
                  <a:pt x="238753" y="197067"/>
                  <a:pt x="226129" y="210044"/>
                  <a:pt x="226129" y="225545"/>
                </a:cubicBezTo>
                <a:cubicBezTo>
                  <a:pt x="226129" y="240686"/>
                  <a:pt x="238753" y="253663"/>
                  <a:pt x="254262" y="253663"/>
                </a:cubicBezTo>
                <a:lnTo>
                  <a:pt x="310528" y="253663"/>
                </a:lnTo>
                <a:cubicBezTo>
                  <a:pt x="357056" y="253663"/>
                  <a:pt x="394927" y="291514"/>
                  <a:pt x="394927" y="338017"/>
                </a:cubicBezTo>
                <a:cubicBezTo>
                  <a:pt x="394927" y="384521"/>
                  <a:pt x="357056" y="422732"/>
                  <a:pt x="310528" y="422732"/>
                </a:cubicBezTo>
                <a:lnTo>
                  <a:pt x="310528" y="450490"/>
                </a:lnTo>
                <a:lnTo>
                  <a:pt x="254262" y="450490"/>
                </a:lnTo>
                <a:lnTo>
                  <a:pt x="254262" y="422732"/>
                </a:lnTo>
                <a:lnTo>
                  <a:pt x="226129" y="422732"/>
                </a:lnTo>
                <a:lnTo>
                  <a:pt x="197996" y="422732"/>
                </a:lnTo>
                <a:lnTo>
                  <a:pt x="197996" y="366136"/>
                </a:lnTo>
                <a:lnTo>
                  <a:pt x="226129" y="366136"/>
                </a:lnTo>
                <a:lnTo>
                  <a:pt x="254262" y="366136"/>
                </a:lnTo>
                <a:lnTo>
                  <a:pt x="310528" y="366136"/>
                </a:lnTo>
                <a:cubicBezTo>
                  <a:pt x="326037" y="366136"/>
                  <a:pt x="338661" y="353519"/>
                  <a:pt x="338661" y="338017"/>
                </a:cubicBezTo>
                <a:cubicBezTo>
                  <a:pt x="338661" y="322516"/>
                  <a:pt x="326037" y="309899"/>
                  <a:pt x="310528" y="309899"/>
                </a:cubicBezTo>
                <a:lnTo>
                  <a:pt x="254262" y="309899"/>
                </a:lnTo>
                <a:cubicBezTo>
                  <a:pt x="207374" y="309899"/>
                  <a:pt x="169863" y="272048"/>
                  <a:pt x="169863" y="225545"/>
                </a:cubicBezTo>
                <a:cubicBezTo>
                  <a:pt x="169863" y="178682"/>
                  <a:pt x="207374" y="140831"/>
                  <a:pt x="254262" y="140831"/>
                </a:cubicBezTo>
                <a:lnTo>
                  <a:pt x="254262" y="112713"/>
                </a:lnTo>
                <a:close/>
                <a:moveTo>
                  <a:pt x="280808" y="56089"/>
                </a:moveTo>
                <a:cubicBezTo>
                  <a:pt x="156763" y="56089"/>
                  <a:pt x="56090" y="156763"/>
                  <a:pt x="56090" y="280807"/>
                </a:cubicBezTo>
                <a:cubicBezTo>
                  <a:pt x="56090" y="404493"/>
                  <a:pt x="156763" y="505526"/>
                  <a:pt x="280808" y="505526"/>
                </a:cubicBezTo>
                <a:cubicBezTo>
                  <a:pt x="404493" y="505526"/>
                  <a:pt x="505526" y="404493"/>
                  <a:pt x="505526" y="280807"/>
                </a:cubicBezTo>
                <a:cubicBezTo>
                  <a:pt x="505526" y="156763"/>
                  <a:pt x="404493" y="56089"/>
                  <a:pt x="280808" y="56089"/>
                </a:cubicBezTo>
                <a:close/>
                <a:moveTo>
                  <a:pt x="619125" y="0"/>
                </a:moveTo>
                <a:lnTo>
                  <a:pt x="647152" y="0"/>
                </a:lnTo>
                <a:cubicBezTo>
                  <a:pt x="786568" y="0"/>
                  <a:pt x="899754" y="113185"/>
                  <a:pt x="899754" y="252602"/>
                </a:cubicBezTo>
                <a:lnTo>
                  <a:pt x="899754" y="280628"/>
                </a:lnTo>
                <a:lnTo>
                  <a:pt x="787646" y="280628"/>
                </a:lnTo>
                <a:lnTo>
                  <a:pt x="787646" y="224575"/>
                </a:lnTo>
                <a:lnTo>
                  <a:pt x="841544" y="224575"/>
                </a:lnTo>
                <a:cubicBezTo>
                  <a:pt x="827890" y="129355"/>
                  <a:pt x="745965" y="56054"/>
                  <a:pt x="647152" y="56054"/>
                </a:cubicBezTo>
                <a:lnTo>
                  <a:pt x="619125" y="56054"/>
                </a:lnTo>
                <a:lnTo>
                  <a:pt x="619125" y="0"/>
                </a:lnTo>
                <a:close/>
                <a:moveTo>
                  <a:pt x="280808" y="0"/>
                </a:moveTo>
                <a:cubicBezTo>
                  <a:pt x="435773" y="0"/>
                  <a:pt x="561616" y="125482"/>
                  <a:pt x="561616" y="280807"/>
                </a:cubicBezTo>
                <a:cubicBezTo>
                  <a:pt x="561616" y="435774"/>
                  <a:pt x="435773" y="561616"/>
                  <a:pt x="280808" y="561616"/>
                </a:cubicBezTo>
                <a:cubicBezTo>
                  <a:pt x="125483" y="561616"/>
                  <a:pt x="0" y="435774"/>
                  <a:pt x="0" y="280807"/>
                </a:cubicBezTo>
                <a:cubicBezTo>
                  <a:pt x="0" y="125482"/>
                  <a:pt x="125483" y="0"/>
                  <a:pt x="280808"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6" name="Freeform 90">
            <a:extLst>
              <a:ext uri="{FF2B5EF4-FFF2-40B4-BE49-F238E27FC236}">
                <a16:creationId xmlns:a16="http://schemas.microsoft.com/office/drawing/2014/main" id="{BF208F65-19BF-BCBE-0D0F-ACAFA93C6BBF}"/>
              </a:ext>
            </a:extLst>
          </p:cNvPr>
          <p:cNvSpPr>
            <a:spLocks noChangeArrowheads="1"/>
          </p:cNvSpPr>
          <p:nvPr/>
        </p:nvSpPr>
        <p:spPr bwMode="auto">
          <a:xfrm>
            <a:off x="10444566" y="3083641"/>
            <a:ext cx="450850" cy="421481"/>
          </a:xfrm>
          <a:custGeom>
            <a:avLst/>
            <a:gdLst>
              <a:gd name="T0" fmla="*/ 619798 w 901340"/>
              <a:gd name="T1" fmla="*/ 730250 h 842602"/>
              <a:gd name="T2" fmla="*/ 845104 w 901340"/>
              <a:gd name="T3" fmla="*/ 730250 h 842602"/>
              <a:gd name="T4" fmla="*/ 901340 w 901340"/>
              <a:gd name="T5" fmla="*/ 786426 h 842602"/>
              <a:gd name="T6" fmla="*/ 901340 w 901340"/>
              <a:gd name="T7" fmla="*/ 842602 h 842602"/>
              <a:gd name="T8" fmla="*/ 563562 w 901340"/>
              <a:gd name="T9" fmla="*/ 842602 h 842602"/>
              <a:gd name="T10" fmla="*/ 563562 w 901340"/>
              <a:gd name="T11" fmla="*/ 786426 h 842602"/>
              <a:gd name="T12" fmla="*/ 56536 w 901340"/>
              <a:gd name="T13" fmla="*/ 730250 h 842602"/>
              <a:gd name="T14" fmla="*/ 281241 w 901340"/>
              <a:gd name="T15" fmla="*/ 730250 h 842602"/>
              <a:gd name="T16" fmla="*/ 337777 w 901340"/>
              <a:gd name="T17" fmla="*/ 786426 h 842602"/>
              <a:gd name="T18" fmla="*/ 337777 w 901340"/>
              <a:gd name="T19" fmla="*/ 842602 h 842602"/>
              <a:gd name="T20" fmla="*/ 0 w 901340"/>
              <a:gd name="T21" fmla="*/ 842602 h 842602"/>
              <a:gd name="T22" fmla="*/ 0 w 901340"/>
              <a:gd name="T23" fmla="*/ 786426 h 842602"/>
              <a:gd name="T24" fmla="*/ 318349 w 901340"/>
              <a:gd name="T25" fmla="*/ 612775 h 842602"/>
              <a:gd name="T26" fmla="*/ 582992 w 901340"/>
              <a:gd name="T27" fmla="*/ 612775 h 842602"/>
              <a:gd name="T28" fmla="*/ 609241 w 901340"/>
              <a:gd name="T29" fmla="*/ 662402 h 842602"/>
              <a:gd name="T30" fmla="*/ 450670 w 901340"/>
              <a:gd name="T31" fmla="*/ 701318 h 842602"/>
              <a:gd name="T32" fmla="*/ 292100 w 901340"/>
              <a:gd name="T33" fmla="*/ 662402 h 842602"/>
              <a:gd name="T34" fmla="*/ 732270 w 901340"/>
              <a:gd name="T35" fmla="*/ 504825 h 842602"/>
              <a:gd name="T36" fmla="*/ 817201 w 901340"/>
              <a:gd name="T37" fmla="*/ 588881 h 842602"/>
              <a:gd name="T38" fmla="*/ 817201 w 901340"/>
              <a:gd name="T39" fmla="*/ 616900 h 842602"/>
              <a:gd name="T40" fmla="*/ 732270 w 901340"/>
              <a:gd name="T41" fmla="*/ 701316 h 842602"/>
              <a:gd name="T42" fmla="*/ 647700 w 901340"/>
              <a:gd name="T43" fmla="*/ 616900 h 842602"/>
              <a:gd name="T44" fmla="*/ 647700 w 901340"/>
              <a:gd name="T45" fmla="*/ 588881 h 842602"/>
              <a:gd name="T46" fmla="*/ 732270 w 901340"/>
              <a:gd name="T47" fmla="*/ 504825 h 842602"/>
              <a:gd name="T48" fmla="*/ 168095 w 901340"/>
              <a:gd name="T49" fmla="*/ 504825 h 842602"/>
              <a:gd name="T50" fmla="*/ 252053 w 901340"/>
              <a:gd name="T51" fmla="*/ 588881 h 842602"/>
              <a:gd name="T52" fmla="*/ 252053 w 901340"/>
              <a:gd name="T53" fmla="*/ 616900 h 842602"/>
              <a:gd name="T54" fmla="*/ 168095 w 901340"/>
              <a:gd name="T55" fmla="*/ 701316 h 842602"/>
              <a:gd name="T56" fmla="*/ 84137 w 901340"/>
              <a:gd name="T57" fmla="*/ 616900 h 842602"/>
              <a:gd name="T58" fmla="*/ 84137 w 901340"/>
              <a:gd name="T59" fmla="*/ 588881 h 842602"/>
              <a:gd name="T60" fmla="*/ 168095 w 901340"/>
              <a:gd name="T61" fmla="*/ 504825 h 842602"/>
              <a:gd name="T62" fmla="*/ 337524 w 901340"/>
              <a:gd name="T63" fmla="*/ 223837 h 842602"/>
              <a:gd name="T64" fmla="*/ 562589 w 901340"/>
              <a:gd name="T65" fmla="*/ 223837 h 842602"/>
              <a:gd name="T66" fmla="*/ 618765 w 901340"/>
              <a:gd name="T67" fmla="*/ 280013 h 842602"/>
              <a:gd name="T68" fmla="*/ 618765 w 901340"/>
              <a:gd name="T69" fmla="*/ 336190 h 842602"/>
              <a:gd name="T70" fmla="*/ 280987 w 901340"/>
              <a:gd name="T71" fmla="*/ 336190 h 842602"/>
              <a:gd name="T72" fmla="*/ 280987 w 901340"/>
              <a:gd name="T73" fmla="*/ 280013 h 842602"/>
              <a:gd name="T74" fmla="*/ 337524 w 901340"/>
              <a:gd name="T75" fmla="*/ 223837 h 842602"/>
              <a:gd name="T76" fmla="*/ 637877 w 901340"/>
              <a:gd name="T77" fmla="*/ 142875 h 842602"/>
              <a:gd name="T78" fmla="*/ 788626 w 901340"/>
              <a:gd name="T79" fmla="*/ 421914 h 842602"/>
              <a:gd name="T80" fmla="*/ 732230 w 901340"/>
              <a:gd name="T81" fmla="*/ 421914 h 842602"/>
              <a:gd name="T82" fmla="*/ 606425 w 901340"/>
              <a:gd name="T83" fmla="*/ 189742 h 842602"/>
              <a:gd name="T84" fmla="*/ 261899 w 901340"/>
              <a:gd name="T85" fmla="*/ 142875 h 842602"/>
              <a:gd name="T86" fmla="*/ 293326 w 901340"/>
              <a:gd name="T87" fmla="*/ 189657 h 842602"/>
              <a:gd name="T88" fmla="*/ 169064 w 901340"/>
              <a:gd name="T89" fmla="*/ 420327 h 842602"/>
              <a:gd name="T90" fmla="*/ 112712 w 901340"/>
              <a:gd name="T91" fmla="*/ 420327 h 842602"/>
              <a:gd name="T92" fmla="*/ 261899 w 901340"/>
              <a:gd name="T93" fmla="*/ 142875 h 842602"/>
              <a:gd name="T94" fmla="*/ 450670 w 901340"/>
              <a:gd name="T95" fmla="*/ 0 h 842602"/>
              <a:gd name="T96" fmla="*/ 534628 w 901340"/>
              <a:gd name="T97" fmla="*/ 84415 h 842602"/>
              <a:gd name="T98" fmla="*/ 534628 w 901340"/>
              <a:gd name="T99" fmla="*/ 112434 h 842602"/>
              <a:gd name="T100" fmla="*/ 450670 w 901340"/>
              <a:gd name="T101" fmla="*/ 196491 h 842602"/>
              <a:gd name="T102" fmla="*/ 366712 w 901340"/>
              <a:gd name="T103" fmla="*/ 112434 h 842602"/>
              <a:gd name="T104" fmla="*/ 366712 w 901340"/>
              <a:gd name="T105" fmla="*/ 84415 h 842602"/>
              <a:gd name="T106" fmla="*/ 450670 w 901340"/>
              <a:gd name="T107" fmla="*/ 0 h 8426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01340" h="842602">
                <a:moveTo>
                  <a:pt x="619798" y="730250"/>
                </a:moveTo>
                <a:lnTo>
                  <a:pt x="845104" y="730250"/>
                </a:lnTo>
                <a:cubicBezTo>
                  <a:pt x="867093" y="752216"/>
                  <a:pt x="879350" y="764460"/>
                  <a:pt x="901340" y="786426"/>
                </a:cubicBezTo>
                <a:lnTo>
                  <a:pt x="901340" y="842602"/>
                </a:lnTo>
                <a:lnTo>
                  <a:pt x="563562" y="842602"/>
                </a:lnTo>
                <a:lnTo>
                  <a:pt x="563562" y="786426"/>
                </a:lnTo>
                <a:lnTo>
                  <a:pt x="619798" y="730250"/>
                </a:lnTo>
                <a:close/>
                <a:moveTo>
                  <a:pt x="56536" y="730250"/>
                </a:moveTo>
                <a:lnTo>
                  <a:pt x="281241" y="730250"/>
                </a:lnTo>
                <a:lnTo>
                  <a:pt x="337777" y="786426"/>
                </a:lnTo>
                <a:lnTo>
                  <a:pt x="337777" y="842602"/>
                </a:lnTo>
                <a:lnTo>
                  <a:pt x="0" y="842602"/>
                </a:lnTo>
                <a:lnTo>
                  <a:pt x="0" y="786426"/>
                </a:lnTo>
                <a:lnTo>
                  <a:pt x="56536" y="730250"/>
                </a:lnTo>
                <a:close/>
                <a:moveTo>
                  <a:pt x="318349" y="612775"/>
                </a:moveTo>
                <a:cubicBezTo>
                  <a:pt x="399252" y="655618"/>
                  <a:pt x="502089" y="655618"/>
                  <a:pt x="582992" y="612775"/>
                </a:cubicBezTo>
                <a:lnTo>
                  <a:pt x="609241" y="662402"/>
                </a:lnTo>
                <a:cubicBezTo>
                  <a:pt x="561058" y="687751"/>
                  <a:pt x="506044" y="701318"/>
                  <a:pt x="450670" y="701318"/>
                </a:cubicBezTo>
                <a:cubicBezTo>
                  <a:pt x="395297" y="701318"/>
                  <a:pt x="340642" y="687751"/>
                  <a:pt x="292100" y="662402"/>
                </a:cubicBezTo>
                <a:lnTo>
                  <a:pt x="318349" y="612775"/>
                </a:lnTo>
                <a:close/>
                <a:moveTo>
                  <a:pt x="732270" y="504825"/>
                </a:moveTo>
                <a:cubicBezTo>
                  <a:pt x="778892" y="504825"/>
                  <a:pt x="817201" y="542542"/>
                  <a:pt x="817201" y="588881"/>
                </a:cubicBezTo>
                <a:lnTo>
                  <a:pt x="817201" y="616900"/>
                </a:lnTo>
                <a:cubicBezTo>
                  <a:pt x="817201" y="663598"/>
                  <a:pt x="778892" y="701316"/>
                  <a:pt x="732270" y="701316"/>
                </a:cubicBezTo>
                <a:cubicBezTo>
                  <a:pt x="685648" y="701316"/>
                  <a:pt x="647700" y="663598"/>
                  <a:pt x="647700" y="616900"/>
                </a:cubicBezTo>
                <a:lnTo>
                  <a:pt x="647700" y="588881"/>
                </a:lnTo>
                <a:cubicBezTo>
                  <a:pt x="647700" y="542542"/>
                  <a:pt x="685648" y="504825"/>
                  <a:pt x="732270" y="504825"/>
                </a:cubicBezTo>
                <a:close/>
                <a:moveTo>
                  <a:pt x="168095" y="504825"/>
                </a:moveTo>
                <a:cubicBezTo>
                  <a:pt x="214739" y="504825"/>
                  <a:pt x="252053" y="542542"/>
                  <a:pt x="252053" y="588881"/>
                </a:cubicBezTo>
                <a:lnTo>
                  <a:pt x="252053" y="616900"/>
                </a:lnTo>
                <a:cubicBezTo>
                  <a:pt x="252053" y="663598"/>
                  <a:pt x="214739" y="701316"/>
                  <a:pt x="168095" y="701316"/>
                </a:cubicBezTo>
                <a:cubicBezTo>
                  <a:pt x="121811" y="701316"/>
                  <a:pt x="84137" y="663598"/>
                  <a:pt x="84137" y="616900"/>
                </a:cubicBezTo>
                <a:lnTo>
                  <a:pt x="84137" y="588881"/>
                </a:lnTo>
                <a:cubicBezTo>
                  <a:pt x="84137" y="542542"/>
                  <a:pt x="121811" y="504825"/>
                  <a:pt x="168095" y="504825"/>
                </a:cubicBezTo>
                <a:close/>
                <a:moveTo>
                  <a:pt x="337524" y="223837"/>
                </a:moveTo>
                <a:lnTo>
                  <a:pt x="562589" y="223837"/>
                </a:lnTo>
                <a:cubicBezTo>
                  <a:pt x="584555" y="245803"/>
                  <a:pt x="596799" y="258407"/>
                  <a:pt x="618765" y="280013"/>
                </a:cubicBezTo>
                <a:lnTo>
                  <a:pt x="618765" y="336190"/>
                </a:lnTo>
                <a:lnTo>
                  <a:pt x="280987" y="336190"/>
                </a:lnTo>
                <a:lnTo>
                  <a:pt x="280987" y="280013"/>
                </a:lnTo>
                <a:cubicBezTo>
                  <a:pt x="302954" y="258407"/>
                  <a:pt x="315557" y="245803"/>
                  <a:pt x="337524" y="223837"/>
                </a:cubicBezTo>
                <a:close/>
                <a:moveTo>
                  <a:pt x="637877" y="142875"/>
                </a:moveTo>
                <a:cubicBezTo>
                  <a:pt x="732230" y="205605"/>
                  <a:pt x="788626" y="309794"/>
                  <a:pt x="788626" y="421914"/>
                </a:cubicBezTo>
                <a:lnTo>
                  <a:pt x="732230" y="421914"/>
                </a:lnTo>
                <a:cubicBezTo>
                  <a:pt x="732230" y="328901"/>
                  <a:pt x="685234" y="242017"/>
                  <a:pt x="606425" y="189742"/>
                </a:cubicBezTo>
                <a:lnTo>
                  <a:pt x="637877" y="142875"/>
                </a:lnTo>
                <a:close/>
                <a:moveTo>
                  <a:pt x="261899" y="142875"/>
                </a:moveTo>
                <a:lnTo>
                  <a:pt x="293326" y="189657"/>
                </a:lnTo>
                <a:cubicBezTo>
                  <a:pt x="215301" y="241477"/>
                  <a:pt x="169064" y="327843"/>
                  <a:pt x="169064" y="420327"/>
                </a:cubicBezTo>
                <a:lnTo>
                  <a:pt x="112712" y="420327"/>
                </a:lnTo>
                <a:cubicBezTo>
                  <a:pt x="112712" y="309130"/>
                  <a:pt x="168341" y="205491"/>
                  <a:pt x="261899" y="142875"/>
                </a:cubicBezTo>
                <a:close/>
                <a:moveTo>
                  <a:pt x="450670" y="0"/>
                </a:moveTo>
                <a:cubicBezTo>
                  <a:pt x="496955" y="0"/>
                  <a:pt x="534628" y="37717"/>
                  <a:pt x="534628" y="84415"/>
                </a:cubicBezTo>
                <a:lnTo>
                  <a:pt x="534628" y="112434"/>
                </a:lnTo>
                <a:cubicBezTo>
                  <a:pt x="534628" y="158773"/>
                  <a:pt x="496955" y="196491"/>
                  <a:pt x="450670" y="196491"/>
                </a:cubicBezTo>
                <a:cubicBezTo>
                  <a:pt x="404386" y="196491"/>
                  <a:pt x="366712" y="158773"/>
                  <a:pt x="366712" y="112434"/>
                </a:cubicBezTo>
                <a:lnTo>
                  <a:pt x="366712" y="84415"/>
                </a:lnTo>
                <a:cubicBezTo>
                  <a:pt x="366712" y="37717"/>
                  <a:pt x="404386" y="0"/>
                  <a:pt x="450670" y="0"/>
                </a:cubicBez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7" name="Freeform 82">
            <a:extLst>
              <a:ext uri="{FF2B5EF4-FFF2-40B4-BE49-F238E27FC236}">
                <a16:creationId xmlns:a16="http://schemas.microsoft.com/office/drawing/2014/main" id="{4269824F-CEBC-6CFA-6AE3-22175736D0D8}"/>
              </a:ext>
            </a:extLst>
          </p:cNvPr>
          <p:cNvSpPr>
            <a:spLocks noChangeArrowheads="1"/>
          </p:cNvSpPr>
          <p:nvPr/>
        </p:nvSpPr>
        <p:spPr bwMode="auto">
          <a:xfrm>
            <a:off x="10444566" y="1299495"/>
            <a:ext cx="450057" cy="421482"/>
          </a:xfrm>
          <a:custGeom>
            <a:avLst/>
            <a:gdLst>
              <a:gd name="T0" fmla="*/ 28575 w 899753"/>
              <a:gd name="T1" fmla="*/ 444500 h 842603"/>
              <a:gd name="T2" fmla="*/ 65686 w 899753"/>
              <a:gd name="T3" fmla="*/ 449899 h 842603"/>
              <a:gd name="T4" fmla="*/ 366179 w 899753"/>
              <a:gd name="T5" fmla="*/ 475816 h 842603"/>
              <a:gd name="T6" fmla="*/ 366179 w 899753"/>
              <a:gd name="T7" fmla="*/ 533047 h 842603"/>
              <a:gd name="T8" fmla="*/ 535161 w 899753"/>
              <a:gd name="T9" fmla="*/ 533047 h 842603"/>
              <a:gd name="T10" fmla="*/ 535161 w 899753"/>
              <a:gd name="T11" fmla="*/ 475816 h 842603"/>
              <a:gd name="T12" fmla="*/ 835293 w 899753"/>
              <a:gd name="T13" fmla="*/ 449899 h 842603"/>
              <a:gd name="T14" fmla="*/ 872765 w 899753"/>
              <a:gd name="T15" fmla="*/ 444500 h 842603"/>
              <a:gd name="T16" fmla="*/ 872765 w 899753"/>
              <a:gd name="T17" fmla="*/ 769894 h 842603"/>
              <a:gd name="T18" fmla="*/ 799984 w 899753"/>
              <a:gd name="T19" fmla="*/ 842603 h 842603"/>
              <a:gd name="T20" fmla="*/ 101356 w 899753"/>
              <a:gd name="T21" fmla="*/ 842603 h 842603"/>
              <a:gd name="T22" fmla="*/ 28575 w 899753"/>
              <a:gd name="T23" fmla="*/ 769894 h 842603"/>
              <a:gd name="T24" fmla="*/ 348884 w 899753"/>
              <a:gd name="T25" fmla="*/ 56606 h 842603"/>
              <a:gd name="T26" fmla="*/ 337362 w 899753"/>
              <a:gd name="T27" fmla="*/ 68144 h 842603"/>
              <a:gd name="T28" fmla="*/ 337362 w 899753"/>
              <a:gd name="T29" fmla="*/ 112852 h 842603"/>
              <a:gd name="T30" fmla="*/ 562391 w 899753"/>
              <a:gd name="T31" fmla="*/ 112852 h 842603"/>
              <a:gd name="T32" fmla="*/ 562391 w 899753"/>
              <a:gd name="T33" fmla="*/ 68144 h 842603"/>
              <a:gd name="T34" fmla="*/ 550869 w 899753"/>
              <a:gd name="T35" fmla="*/ 56606 h 842603"/>
              <a:gd name="T36" fmla="*/ 325841 w 899753"/>
              <a:gd name="T37" fmla="*/ 0 h 842603"/>
              <a:gd name="T38" fmla="*/ 573912 w 899753"/>
              <a:gd name="T39" fmla="*/ 0 h 842603"/>
              <a:gd name="T40" fmla="*/ 618558 w 899753"/>
              <a:gd name="T41" fmla="*/ 44708 h 842603"/>
              <a:gd name="T42" fmla="*/ 618558 w 899753"/>
              <a:gd name="T43" fmla="*/ 112852 h 842603"/>
              <a:gd name="T44" fmla="*/ 855108 w 899753"/>
              <a:gd name="T45" fmla="*/ 112852 h 842603"/>
              <a:gd name="T46" fmla="*/ 899753 w 899753"/>
              <a:gd name="T47" fmla="*/ 157561 h 842603"/>
              <a:gd name="T48" fmla="*/ 899753 w 899753"/>
              <a:gd name="T49" fmla="*/ 390837 h 842603"/>
              <a:gd name="T50" fmla="*/ 816943 w 899753"/>
              <a:gd name="T51" fmla="*/ 402014 h 842603"/>
              <a:gd name="T52" fmla="*/ 534307 w 899753"/>
              <a:gd name="T53" fmla="*/ 425089 h 842603"/>
              <a:gd name="T54" fmla="*/ 534307 w 899753"/>
              <a:gd name="T55" fmla="*/ 366320 h 842603"/>
              <a:gd name="T56" fmla="*/ 365446 w 899753"/>
              <a:gd name="T57" fmla="*/ 366320 h 842603"/>
              <a:gd name="T58" fmla="*/ 365446 w 899753"/>
              <a:gd name="T59" fmla="*/ 425089 h 842603"/>
              <a:gd name="T60" fmla="*/ 83171 w 899753"/>
              <a:gd name="T61" fmla="*/ 402014 h 842603"/>
              <a:gd name="T62" fmla="*/ 0 w 899753"/>
              <a:gd name="T63" fmla="*/ 390837 h 842603"/>
              <a:gd name="T64" fmla="*/ 0 w 899753"/>
              <a:gd name="T65" fmla="*/ 157561 h 842603"/>
              <a:gd name="T66" fmla="*/ 44646 w 899753"/>
              <a:gd name="T67" fmla="*/ 112852 h 842603"/>
              <a:gd name="T68" fmla="*/ 281195 w 899753"/>
              <a:gd name="T69" fmla="*/ 112852 h 842603"/>
              <a:gd name="T70" fmla="*/ 281195 w 899753"/>
              <a:gd name="T71" fmla="*/ 44708 h 8426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9753" h="84260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lnTo>
                  <a:pt x="28575" y="444500"/>
                </a:lnTo>
                <a:close/>
                <a:moveTo>
                  <a:pt x="348884" y="56606"/>
                </a:moveTo>
                <a:lnTo>
                  <a:pt x="337362" y="68144"/>
                </a:lnTo>
                <a:lnTo>
                  <a:pt x="337362" y="112852"/>
                </a:lnTo>
                <a:lnTo>
                  <a:pt x="562391" y="112852"/>
                </a:lnTo>
                <a:lnTo>
                  <a:pt x="562391" y="68144"/>
                </a:lnTo>
                <a:lnTo>
                  <a:pt x="550869" y="56606"/>
                </a:lnTo>
                <a:lnTo>
                  <a:pt x="348884"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lnTo>
                  <a:pt x="325841" y="0"/>
                </a:lnTo>
                <a:close/>
              </a:path>
            </a:pathLst>
          </a:custGeom>
          <a:solidFill>
            <a:sysClr val="window" lastClr="FFFFFF"/>
          </a:solidFill>
          <a:ln>
            <a:noFill/>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Lato Light" panose="020F0502020204030203" pitchFamily="34" charset="0"/>
            </a:endParaRPr>
          </a:p>
        </p:txBody>
      </p:sp>
      <p:sp>
        <p:nvSpPr>
          <p:cNvPr id="3" name="Title 2">
            <a:extLst>
              <a:ext uri="{FF2B5EF4-FFF2-40B4-BE49-F238E27FC236}">
                <a16:creationId xmlns:a16="http://schemas.microsoft.com/office/drawing/2014/main" id="{94A61522-0905-92C7-91C7-1A5BFF99BA14}"/>
              </a:ext>
            </a:extLst>
          </p:cNvPr>
          <p:cNvSpPr>
            <a:spLocks noGrp="1"/>
          </p:cNvSpPr>
          <p:nvPr>
            <p:ph type="title"/>
          </p:nvPr>
        </p:nvSpPr>
        <p:spPr/>
        <p:txBody>
          <a:bodyPr/>
          <a:lstStyle/>
          <a:p>
            <a:r>
              <a:rPr lang="en-US"/>
              <a:t>Understanding cash flow</a:t>
            </a:r>
          </a:p>
        </p:txBody>
      </p:sp>
      <p:sp>
        <p:nvSpPr>
          <p:cNvPr id="4" name="Slide Number Placeholder 3">
            <a:extLst>
              <a:ext uri="{FF2B5EF4-FFF2-40B4-BE49-F238E27FC236}">
                <a16:creationId xmlns:a16="http://schemas.microsoft.com/office/drawing/2014/main" id="{2FADE11F-1D15-EFA8-9DC7-DC58C7F2B1B7}"/>
              </a:ext>
            </a:extLst>
          </p:cNvPr>
          <p:cNvSpPr>
            <a:spLocks noGrp="1"/>
          </p:cNvSpPr>
          <p:nvPr>
            <p:ph type="sldNum" sz="quarter" idx="4"/>
          </p:nvPr>
        </p:nvSpPr>
        <p:spPr/>
        <p:txBody>
          <a:bodyPr/>
          <a:lstStyle/>
          <a:p>
            <a:fld id="{5FE82902-ECBF-483F-8390-43E8C5ADA234}" type="slidenum">
              <a:rPr lang="en-US" smtClean="0"/>
              <a:pPr/>
              <a:t>44</a:t>
            </a:fld>
            <a:endParaRPr lang="en-US"/>
          </a:p>
        </p:txBody>
      </p:sp>
      <p:sp>
        <p:nvSpPr>
          <p:cNvPr id="2" name="TextBox 1">
            <a:extLst>
              <a:ext uri="{FF2B5EF4-FFF2-40B4-BE49-F238E27FC236}">
                <a16:creationId xmlns:a16="http://schemas.microsoft.com/office/drawing/2014/main" id="{3DFD7827-EE38-CFA6-FBFF-9DB3FED905D4}"/>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42340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9E26-BF70-1D39-23FF-4F75EC33FC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30D9D3-A56C-2C06-CBFC-8D09CE69B5A5}"/>
              </a:ext>
            </a:extLst>
          </p:cNvPr>
          <p:cNvSpPr>
            <a:spLocks noGrp="1"/>
          </p:cNvSpPr>
          <p:nvPr>
            <p:ph type="title"/>
          </p:nvPr>
        </p:nvSpPr>
        <p:spPr/>
        <p:txBody>
          <a:bodyPr/>
          <a:lstStyle/>
          <a:p>
            <a:r>
              <a:rPr lang="en-US"/>
              <a:t>Structuring the cash flow</a:t>
            </a:r>
          </a:p>
        </p:txBody>
      </p:sp>
      <p:pic>
        <p:nvPicPr>
          <p:cNvPr id="13" name="Picture 12">
            <a:extLst>
              <a:ext uri="{FF2B5EF4-FFF2-40B4-BE49-F238E27FC236}">
                <a16:creationId xmlns:a16="http://schemas.microsoft.com/office/drawing/2014/main" id="{054D96CC-9A93-47C4-3AA5-C419623E2382}"/>
              </a:ext>
            </a:extLst>
          </p:cNvPr>
          <p:cNvPicPr>
            <a:picLocks noChangeAspect="1"/>
          </p:cNvPicPr>
          <p:nvPr/>
        </p:nvPicPr>
        <p:blipFill>
          <a:blip r:embed="rId4"/>
          <a:stretch>
            <a:fillRect/>
          </a:stretch>
        </p:blipFill>
        <p:spPr>
          <a:xfrm>
            <a:off x="707712" y="1462816"/>
            <a:ext cx="5151051" cy="3452902"/>
          </a:xfrm>
          <a:prstGeom prst="rect">
            <a:avLst/>
          </a:prstGeom>
          <a:effectLst>
            <a:outerShdw blurRad="50800" dist="38100" dir="2700000" algn="tl" rotWithShape="0">
              <a:prstClr val="black">
                <a:alpha val="40000"/>
              </a:prstClr>
            </a:outerShdw>
          </a:effectLst>
        </p:spPr>
      </p:pic>
      <p:pic>
        <p:nvPicPr>
          <p:cNvPr id="12" name="Picture 11" descr="A screenshot of a graph&#10;&#10;AI-generated content may be incorrect.">
            <a:extLst>
              <a:ext uri="{FF2B5EF4-FFF2-40B4-BE49-F238E27FC236}">
                <a16:creationId xmlns:a16="http://schemas.microsoft.com/office/drawing/2014/main" id="{151E8E54-ED8D-60BC-D969-5DB5E31DD5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4726" y="1462816"/>
            <a:ext cx="5489562" cy="3932369"/>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AE0EACA-FA7E-6FA6-A521-38FCD6BDCA1E}"/>
              </a:ext>
            </a:extLst>
          </p:cNvPr>
          <p:cNvSpPr txBox="1"/>
          <p:nvPr>
            <p:custDataLst>
              <p:tags r:id="rId2"/>
            </p:custDataLst>
          </p:nvPr>
        </p:nvSpPr>
        <p:spPr>
          <a:xfrm>
            <a:off x="2794192" y="63413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9" name="TextBox 8">
            <a:extLst>
              <a:ext uri="{FF2B5EF4-FFF2-40B4-BE49-F238E27FC236}">
                <a16:creationId xmlns:a16="http://schemas.microsoft.com/office/drawing/2014/main" id="{DD342413-2623-1BFF-AE89-8D451A64E14E}"/>
              </a:ext>
            </a:extLst>
          </p:cNvPr>
          <p:cNvSpPr txBox="1"/>
          <p:nvPr/>
        </p:nvSpPr>
        <p:spPr>
          <a:xfrm>
            <a:off x="3039030" y="6587524"/>
            <a:ext cx="6096000" cy="246221"/>
          </a:xfrm>
          <a:prstGeom prst="rect">
            <a:avLst/>
          </a:prstGeom>
          <a:noFill/>
        </p:spPr>
        <p:txBody>
          <a:bodyPr wrap="square">
            <a:spAutoFit/>
          </a:bodyPr>
          <a:lstStyle/>
          <a:p>
            <a:pPr algn="ctr"/>
            <a:r>
              <a:rPr lang="en-US" sz="1000">
                <a:latin typeface="Arial" panose="020B0604020202020204" pitchFamily="34" charset="0"/>
                <a:cs typeface="Arial" panose="020B0604020202020204" pitchFamily="34" charset="0"/>
              </a:rPr>
              <a:t>S</a:t>
            </a:r>
            <a:r>
              <a:rPr lang="en-US" sz="1000" b="0" i="0">
                <a:effectLst/>
                <a:latin typeface="Arial" panose="020B0604020202020204" pitchFamily="34" charset="0"/>
                <a:cs typeface="Arial" panose="020B0604020202020204" pitchFamily="34" charset="0"/>
              </a:rPr>
              <a:t>ample for informational purposes only, not intended to illustrate an actual investment scenario.</a:t>
            </a:r>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9604567-CED3-6CE1-E4A6-B373578864DE}"/>
              </a:ext>
            </a:extLst>
          </p:cNvPr>
          <p:cNvSpPr>
            <a:spLocks noGrp="1"/>
          </p:cNvSpPr>
          <p:nvPr>
            <p:ph type="sldNum" sz="quarter" idx="4"/>
          </p:nvPr>
        </p:nvSpPr>
        <p:spPr/>
        <p:txBody>
          <a:bodyPr/>
          <a:lstStyle/>
          <a:p>
            <a:fld id="{5FE82902-ECBF-483F-8390-43E8C5ADA234}" type="slidenum">
              <a:rPr lang="en-US" smtClean="0"/>
              <a:pPr/>
              <a:t>45</a:t>
            </a:fld>
            <a:endParaRPr lang="en-US"/>
          </a:p>
        </p:txBody>
      </p:sp>
    </p:spTree>
    <p:custDataLst>
      <p:tags r:id="rId1"/>
    </p:custDataLst>
    <p:extLst>
      <p:ext uri="{BB962C8B-B14F-4D97-AF65-F5344CB8AC3E}">
        <p14:creationId xmlns:p14="http://schemas.microsoft.com/office/powerpoint/2010/main" val="2386280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88A0-547C-31BA-AB18-D3F0A39B899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966EC9-08AB-CE6E-0178-030915830A99}"/>
              </a:ext>
            </a:extLst>
          </p:cNvPr>
          <p:cNvSpPr>
            <a:spLocks noGrp="1"/>
          </p:cNvSpPr>
          <p:nvPr>
            <p:ph type="title"/>
          </p:nvPr>
        </p:nvSpPr>
        <p:spPr/>
        <p:txBody>
          <a:bodyPr/>
          <a:lstStyle/>
          <a:p>
            <a:r>
              <a:rPr lang="en-US"/>
              <a:t>Structuring the cash flow</a:t>
            </a:r>
          </a:p>
        </p:txBody>
      </p:sp>
      <p:pic>
        <p:nvPicPr>
          <p:cNvPr id="3" name="Picture 2">
            <a:extLst>
              <a:ext uri="{FF2B5EF4-FFF2-40B4-BE49-F238E27FC236}">
                <a16:creationId xmlns:a16="http://schemas.microsoft.com/office/drawing/2014/main" id="{050448A1-A5D7-FAD9-BB7C-959F4CDD688C}"/>
              </a:ext>
            </a:extLst>
          </p:cNvPr>
          <p:cNvPicPr>
            <a:picLocks noChangeAspect="1"/>
          </p:cNvPicPr>
          <p:nvPr/>
        </p:nvPicPr>
        <p:blipFill>
          <a:blip r:embed="rId4"/>
          <a:stretch>
            <a:fillRect/>
          </a:stretch>
        </p:blipFill>
        <p:spPr>
          <a:xfrm>
            <a:off x="2100152" y="954865"/>
            <a:ext cx="7991696" cy="2792533"/>
          </a:xfrm>
          <a:prstGeom prst="rect">
            <a:avLst/>
          </a:prstGeom>
          <a:effectLst>
            <a:outerShdw blurRad="50800" dist="38100" dir="2700000" algn="tl" rotWithShape="0">
              <a:prstClr val="black">
                <a:alpha val="40000"/>
              </a:prstClr>
            </a:outerShdw>
          </a:effectLst>
        </p:spPr>
      </p:pic>
      <p:pic>
        <p:nvPicPr>
          <p:cNvPr id="8" name="Picture 7" descr="A table with numbers and a few dollar bills&#10;&#10;AI-generated content may be incorrect.">
            <a:extLst>
              <a:ext uri="{FF2B5EF4-FFF2-40B4-BE49-F238E27FC236}">
                <a16:creationId xmlns:a16="http://schemas.microsoft.com/office/drawing/2014/main" id="{1DBFCE9F-F9C9-9A4B-B932-D37E42DC2C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0152" y="3945843"/>
            <a:ext cx="7991696" cy="2369387"/>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F4838D9B-9E6B-7C96-4F7D-12FEA9ADBBE6}"/>
              </a:ext>
            </a:extLst>
          </p:cNvPr>
          <p:cNvSpPr txBox="1"/>
          <p:nvPr>
            <p:custDataLst>
              <p:tags r:id="rId2"/>
            </p:custDataLst>
          </p:nvPr>
        </p:nvSpPr>
        <p:spPr>
          <a:xfrm>
            <a:off x="2794192" y="63413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12" name="TextBox 11">
            <a:extLst>
              <a:ext uri="{FF2B5EF4-FFF2-40B4-BE49-F238E27FC236}">
                <a16:creationId xmlns:a16="http://schemas.microsoft.com/office/drawing/2014/main" id="{FAB7C493-E813-8936-E20C-89B905E24A0C}"/>
              </a:ext>
            </a:extLst>
          </p:cNvPr>
          <p:cNvSpPr txBox="1"/>
          <p:nvPr/>
        </p:nvSpPr>
        <p:spPr>
          <a:xfrm>
            <a:off x="3039030" y="6587524"/>
            <a:ext cx="6096000" cy="246221"/>
          </a:xfrm>
          <a:prstGeom prst="rect">
            <a:avLst/>
          </a:prstGeom>
          <a:noFill/>
        </p:spPr>
        <p:txBody>
          <a:bodyPr wrap="square">
            <a:spAutoFit/>
          </a:bodyPr>
          <a:lstStyle/>
          <a:p>
            <a:pPr algn="ctr"/>
            <a:r>
              <a:rPr lang="en-US" sz="1000">
                <a:latin typeface="Arial" panose="020B0604020202020204" pitchFamily="34" charset="0"/>
                <a:cs typeface="Arial" panose="020B0604020202020204" pitchFamily="34" charset="0"/>
              </a:rPr>
              <a:t>S</a:t>
            </a:r>
            <a:r>
              <a:rPr lang="en-US" sz="1000" b="0" i="0">
                <a:effectLst/>
                <a:latin typeface="Arial" panose="020B0604020202020204" pitchFamily="34" charset="0"/>
                <a:cs typeface="Arial" panose="020B0604020202020204" pitchFamily="34" charset="0"/>
              </a:rPr>
              <a:t>ample for informational purposes only, not intended to illustrate an actual investment scenario.</a:t>
            </a:r>
            <a:endParaRPr lang="en-US" sz="10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0A31484-8849-D1EB-0805-EBCB4FCB501C}"/>
              </a:ext>
            </a:extLst>
          </p:cNvPr>
          <p:cNvSpPr>
            <a:spLocks noGrp="1"/>
          </p:cNvSpPr>
          <p:nvPr>
            <p:ph type="sldNum" sz="quarter" idx="4"/>
          </p:nvPr>
        </p:nvSpPr>
        <p:spPr/>
        <p:txBody>
          <a:bodyPr/>
          <a:lstStyle/>
          <a:p>
            <a:fld id="{5FE82902-ECBF-483F-8390-43E8C5ADA234}" type="slidenum">
              <a:rPr lang="en-US" smtClean="0"/>
              <a:pPr/>
              <a:t>46</a:t>
            </a:fld>
            <a:endParaRPr lang="en-US"/>
          </a:p>
        </p:txBody>
      </p:sp>
    </p:spTree>
    <p:custDataLst>
      <p:tags r:id="rId1"/>
    </p:custDataLst>
    <p:extLst>
      <p:ext uri="{BB962C8B-B14F-4D97-AF65-F5344CB8AC3E}">
        <p14:creationId xmlns:p14="http://schemas.microsoft.com/office/powerpoint/2010/main" val="2895364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83D1FBD-4F5A-611E-7A5F-8E9F185AD86F}"/>
              </a:ext>
            </a:extLst>
          </p:cNvPr>
          <p:cNvGrpSpPr/>
          <p:nvPr/>
        </p:nvGrpSpPr>
        <p:grpSpPr>
          <a:xfrm>
            <a:off x="3052621" y="940929"/>
            <a:ext cx="6086759" cy="5166643"/>
            <a:chOff x="3052621" y="893101"/>
            <a:chExt cx="6086759" cy="5166643"/>
          </a:xfrm>
        </p:grpSpPr>
        <p:sp>
          <p:nvSpPr>
            <p:cNvPr id="12" name="TextBox 11">
              <a:extLst>
                <a:ext uri="{FF2B5EF4-FFF2-40B4-BE49-F238E27FC236}">
                  <a16:creationId xmlns:a16="http://schemas.microsoft.com/office/drawing/2014/main" id="{CE45ACF5-3615-0E50-562D-CC4F267C13D0}"/>
                </a:ext>
              </a:extLst>
            </p:cNvPr>
            <p:cNvSpPr txBox="1"/>
            <p:nvPr/>
          </p:nvSpPr>
          <p:spPr>
            <a:xfrm>
              <a:off x="4164926" y="893101"/>
              <a:ext cx="3862148" cy="584775"/>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Ladder Strategy</a:t>
              </a:r>
            </a:p>
          </p:txBody>
        </p:sp>
        <p:sp>
          <p:nvSpPr>
            <p:cNvPr id="13" name="Shape 19460">
              <a:extLst>
                <a:ext uri="{FF2B5EF4-FFF2-40B4-BE49-F238E27FC236}">
                  <a16:creationId xmlns:a16="http://schemas.microsoft.com/office/drawing/2014/main" id="{8E44B807-EB69-CB27-5670-15580F3C6B95}"/>
                </a:ext>
              </a:extLst>
            </p:cNvPr>
            <p:cNvSpPr/>
            <p:nvPr/>
          </p:nvSpPr>
          <p:spPr>
            <a:xfrm flipH="1" flipV="1">
              <a:off x="3078148" y="3305061"/>
              <a:ext cx="1" cy="1371600"/>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4" name="Shape 19461">
              <a:extLst>
                <a:ext uri="{FF2B5EF4-FFF2-40B4-BE49-F238E27FC236}">
                  <a16:creationId xmlns:a16="http://schemas.microsoft.com/office/drawing/2014/main" id="{61572329-3578-E5A5-A0D4-D8EBB9A1C272}"/>
                </a:ext>
              </a:extLst>
            </p:cNvPr>
            <p:cNvSpPr/>
            <p:nvPr/>
          </p:nvSpPr>
          <p:spPr>
            <a:xfrm flipH="1" flipV="1">
              <a:off x="4894728" y="2830715"/>
              <a:ext cx="1" cy="1371600"/>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5" name="Shape 19462">
              <a:extLst>
                <a:ext uri="{FF2B5EF4-FFF2-40B4-BE49-F238E27FC236}">
                  <a16:creationId xmlns:a16="http://schemas.microsoft.com/office/drawing/2014/main" id="{03CF6F36-58A8-B10B-8F06-097DA83795DA}"/>
                </a:ext>
              </a:extLst>
            </p:cNvPr>
            <p:cNvSpPr/>
            <p:nvPr/>
          </p:nvSpPr>
          <p:spPr>
            <a:xfrm flipH="1" flipV="1">
              <a:off x="6711308" y="2342836"/>
              <a:ext cx="1" cy="1371600"/>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6" name="Shape 19473">
              <a:extLst>
                <a:ext uri="{FF2B5EF4-FFF2-40B4-BE49-F238E27FC236}">
                  <a16:creationId xmlns:a16="http://schemas.microsoft.com/office/drawing/2014/main" id="{4B32E117-1110-9904-C976-30CC497D177D}"/>
                </a:ext>
              </a:extLst>
            </p:cNvPr>
            <p:cNvSpPr/>
            <p:nvPr/>
          </p:nvSpPr>
          <p:spPr>
            <a:xfrm>
              <a:off x="5508820" y="5096563"/>
              <a:ext cx="1817882" cy="485964"/>
            </a:xfrm>
            <a:prstGeom prst="rect">
              <a:avLst/>
            </a:prstGeom>
            <a:solidFill>
              <a:srgbClr val="1D4575"/>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7" name="Shape 19474">
              <a:extLst>
                <a:ext uri="{FF2B5EF4-FFF2-40B4-BE49-F238E27FC236}">
                  <a16:creationId xmlns:a16="http://schemas.microsoft.com/office/drawing/2014/main" id="{9415A67C-6DD5-D776-8231-D5AC4DFE18AA}"/>
                </a:ext>
              </a:extLst>
            </p:cNvPr>
            <p:cNvSpPr/>
            <p:nvPr/>
          </p:nvSpPr>
          <p:spPr>
            <a:xfrm>
              <a:off x="4863389" y="4245381"/>
              <a:ext cx="645432" cy="1337145"/>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2A63A8"/>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8" name="Shape 19475">
              <a:extLst>
                <a:ext uri="{FF2B5EF4-FFF2-40B4-BE49-F238E27FC236}">
                  <a16:creationId xmlns:a16="http://schemas.microsoft.com/office/drawing/2014/main" id="{EBAF3260-778D-84AE-881F-9DFB70E85852}"/>
                </a:ext>
              </a:extLst>
            </p:cNvPr>
            <p:cNvSpPr/>
            <p:nvPr/>
          </p:nvSpPr>
          <p:spPr>
            <a:xfrm>
              <a:off x="4863984" y="4249175"/>
              <a:ext cx="2461951" cy="850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2"/>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19" name="Shape 19477">
              <a:extLst>
                <a:ext uri="{FF2B5EF4-FFF2-40B4-BE49-F238E27FC236}">
                  <a16:creationId xmlns:a16="http://schemas.microsoft.com/office/drawing/2014/main" id="{A4F9DD3E-9B46-80B1-61AB-B1D4F7508A7B}"/>
                </a:ext>
              </a:extLst>
            </p:cNvPr>
            <p:cNvSpPr/>
            <p:nvPr/>
          </p:nvSpPr>
          <p:spPr>
            <a:xfrm>
              <a:off x="5432689" y="3271942"/>
              <a:ext cx="676747" cy="676746"/>
            </a:xfrm>
            <a:prstGeom prst="ellipse">
              <a:avLst/>
            </a:pr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0" name="Shape 19489">
              <a:extLst>
                <a:ext uri="{FF2B5EF4-FFF2-40B4-BE49-F238E27FC236}">
                  <a16:creationId xmlns:a16="http://schemas.microsoft.com/office/drawing/2014/main" id="{870690FF-426D-E1DD-32F6-94E384A0E9F4}"/>
                </a:ext>
              </a:extLst>
            </p:cNvPr>
            <p:cNvSpPr/>
            <p:nvPr/>
          </p:nvSpPr>
          <p:spPr>
            <a:xfrm>
              <a:off x="7321498" y="4615937"/>
              <a:ext cx="1817882" cy="485964"/>
            </a:xfrm>
            <a:prstGeom prst="rect">
              <a:avLst/>
            </a:prstGeom>
            <a:solidFill>
              <a:srgbClr val="176B57"/>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1" name="Shape 19490">
              <a:extLst>
                <a:ext uri="{FF2B5EF4-FFF2-40B4-BE49-F238E27FC236}">
                  <a16:creationId xmlns:a16="http://schemas.microsoft.com/office/drawing/2014/main" id="{EDD92927-5205-B6A4-8584-DCF971922690}"/>
                </a:ext>
              </a:extLst>
            </p:cNvPr>
            <p:cNvSpPr/>
            <p:nvPr/>
          </p:nvSpPr>
          <p:spPr>
            <a:xfrm>
              <a:off x="6676068" y="3764755"/>
              <a:ext cx="645432" cy="1337146"/>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229E80"/>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2" name="Shape 19491">
              <a:extLst>
                <a:ext uri="{FF2B5EF4-FFF2-40B4-BE49-F238E27FC236}">
                  <a16:creationId xmlns:a16="http://schemas.microsoft.com/office/drawing/2014/main" id="{7AA9F3B0-9645-1AFC-BAE3-125F1C4DBC83}"/>
                </a:ext>
              </a:extLst>
            </p:cNvPr>
            <p:cNvSpPr/>
            <p:nvPr/>
          </p:nvSpPr>
          <p:spPr>
            <a:xfrm>
              <a:off x="6676662" y="3768549"/>
              <a:ext cx="2461951" cy="850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3"/>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3" name="Shape 19493">
              <a:extLst>
                <a:ext uri="{FF2B5EF4-FFF2-40B4-BE49-F238E27FC236}">
                  <a16:creationId xmlns:a16="http://schemas.microsoft.com/office/drawing/2014/main" id="{F745A8CB-8C98-5DED-71BD-992F61395431}"/>
                </a:ext>
              </a:extLst>
            </p:cNvPr>
            <p:cNvSpPr/>
            <p:nvPr/>
          </p:nvSpPr>
          <p:spPr>
            <a:xfrm>
              <a:off x="7272919" y="2788996"/>
              <a:ext cx="676747" cy="676746"/>
            </a:xfrm>
            <a:prstGeom prst="ellipse">
              <a:avLst/>
            </a:prstGeom>
            <a:solidFill>
              <a:schemeClr val="accent3"/>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4" name="Shape 19505">
              <a:extLst>
                <a:ext uri="{FF2B5EF4-FFF2-40B4-BE49-F238E27FC236}">
                  <a16:creationId xmlns:a16="http://schemas.microsoft.com/office/drawing/2014/main" id="{2D65CB82-E44C-448E-ADFF-FA5406D5F4C8}"/>
                </a:ext>
              </a:extLst>
            </p:cNvPr>
            <p:cNvSpPr/>
            <p:nvPr/>
          </p:nvSpPr>
          <p:spPr>
            <a:xfrm>
              <a:off x="3698052" y="5573780"/>
              <a:ext cx="1817881" cy="485964"/>
            </a:xfrm>
            <a:prstGeom prst="rect">
              <a:avLst/>
            </a:prstGeom>
            <a:solidFill>
              <a:schemeClr val="tx2"/>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5" name="Shape 19506">
              <a:extLst>
                <a:ext uri="{FF2B5EF4-FFF2-40B4-BE49-F238E27FC236}">
                  <a16:creationId xmlns:a16="http://schemas.microsoft.com/office/drawing/2014/main" id="{C9688C65-AB18-F9AD-074E-4CE4F2AE6A90}"/>
                </a:ext>
              </a:extLst>
            </p:cNvPr>
            <p:cNvSpPr/>
            <p:nvPr/>
          </p:nvSpPr>
          <p:spPr>
            <a:xfrm>
              <a:off x="3052621" y="4722599"/>
              <a:ext cx="645432" cy="1337145"/>
            </a:xfrm>
            <a:custGeom>
              <a:avLst/>
              <a:gdLst/>
              <a:ahLst/>
              <a:cxnLst>
                <a:cxn ang="0">
                  <a:pos x="wd2" y="hd2"/>
                </a:cxn>
                <a:cxn ang="5400000">
                  <a:pos x="wd2" y="hd2"/>
                </a:cxn>
                <a:cxn ang="10800000">
                  <a:pos x="wd2" y="hd2"/>
                </a:cxn>
                <a:cxn ang="16200000">
                  <a:pos x="wd2" y="hd2"/>
                </a:cxn>
              </a:cxnLst>
              <a:rect l="0" t="0" r="r" b="b"/>
              <a:pathLst>
                <a:path w="21600" h="21600" extrusionOk="0">
                  <a:moveTo>
                    <a:pt x="10" y="0"/>
                  </a:moveTo>
                  <a:lnTo>
                    <a:pt x="21600" y="13766"/>
                  </a:lnTo>
                  <a:lnTo>
                    <a:pt x="21600" y="21600"/>
                  </a:lnTo>
                  <a:lnTo>
                    <a:pt x="0" y="7903"/>
                  </a:lnTo>
                  <a:lnTo>
                    <a:pt x="10" y="0"/>
                  </a:lnTo>
                  <a:close/>
                </a:path>
              </a:pathLst>
            </a:custGeom>
            <a:solidFill>
              <a:srgbClr val="000B10"/>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6" name="Shape 19507">
              <a:extLst>
                <a:ext uri="{FF2B5EF4-FFF2-40B4-BE49-F238E27FC236}">
                  <a16:creationId xmlns:a16="http://schemas.microsoft.com/office/drawing/2014/main" id="{14CB9F8B-8117-C075-4DB8-EEA6D24F6821}"/>
                </a:ext>
              </a:extLst>
            </p:cNvPr>
            <p:cNvSpPr/>
            <p:nvPr/>
          </p:nvSpPr>
          <p:spPr>
            <a:xfrm>
              <a:off x="3053216" y="4726393"/>
              <a:ext cx="2461949" cy="8508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28" y="64"/>
                  </a:lnTo>
                  <a:lnTo>
                    <a:pt x="21600" y="21600"/>
                  </a:lnTo>
                  <a:lnTo>
                    <a:pt x="5652" y="21600"/>
                  </a:lnTo>
                  <a:lnTo>
                    <a:pt x="0" y="0"/>
                  </a:lnTo>
                  <a:close/>
                </a:path>
              </a:pathLst>
            </a:custGeom>
            <a:solidFill>
              <a:schemeClr val="accent1"/>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7" name="Shape 19509">
              <a:extLst>
                <a:ext uri="{FF2B5EF4-FFF2-40B4-BE49-F238E27FC236}">
                  <a16:creationId xmlns:a16="http://schemas.microsoft.com/office/drawing/2014/main" id="{94C113FA-072D-F541-1CB1-697B8388D5E4}"/>
                </a:ext>
              </a:extLst>
            </p:cNvPr>
            <p:cNvSpPr/>
            <p:nvPr/>
          </p:nvSpPr>
          <p:spPr>
            <a:xfrm>
              <a:off x="3592466" y="3754899"/>
              <a:ext cx="676735" cy="676725"/>
            </a:xfrm>
            <a:prstGeom prst="ellipse">
              <a:avLst/>
            </a:prstGeom>
            <a:solidFill>
              <a:schemeClr val="accent1"/>
            </a:solidFill>
            <a:ln w="12700" cap="flat">
              <a:noFill/>
              <a:miter lim="400000"/>
            </a:ln>
            <a:effectLst/>
          </p:spPr>
          <p:txBody>
            <a:bodyPr wrap="square" lIns="35719" tIns="35719" rIns="35719" bIns="35719"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211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Lato Light" panose="020F0502020204030203" pitchFamily="34" charset="0"/>
                <a:ea typeface="Lato Light" panose="020F0502020204030203" pitchFamily="34" charset="0"/>
                <a:cs typeface="Lato Light" panose="020F0502020204030203" pitchFamily="34" charset="0"/>
                <a:sym typeface="Gill Sans"/>
              </a:endParaRPr>
            </a:p>
          </p:txBody>
        </p:sp>
        <p:sp>
          <p:nvSpPr>
            <p:cNvPr id="28" name="Freeform 57">
              <a:extLst>
                <a:ext uri="{FF2B5EF4-FFF2-40B4-BE49-F238E27FC236}">
                  <a16:creationId xmlns:a16="http://schemas.microsoft.com/office/drawing/2014/main" id="{F2C821B2-CF12-EA67-DA16-A9994CA6701F}"/>
                </a:ext>
              </a:extLst>
            </p:cNvPr>
            <p:cNvSpPr>
              <a:spLocks noChangeArrowheads="1"/>
            </p:cNvSpPr>
            <p:nvPr/>
          </p:nvSpPr>
          <p:spPr bwMode="auto">
            <a:xfrm>
              <a:off x="3756084" y="3932343"/>
              <a:ext cx="343666" cy="321837"/>
            </a:xfrm>
            <a:custGeom>
              <a:avLst/>
              <a:gdLst>
                <a:gd name="connsiteX0" fmla="*/ 28575 w 899753"/>
                <a:gd name="connsiteY0" fmla="*/ 444500 h 842603"/>
                <a:gd name="connsiteX1" fmla="*/ 65686 w 899753"/>
                <a:gd name="connsiteY1" fmla="*/ 449899 h 842603"/>
                <a:gd name="connsiteX2" fmla="*/ 366179 w 899753"/>
                <a:gd name="connsiteY2" fmla="*/ 475816 h 842603"/>
                <a:gd name="connsiteX3" fmla="*/ 366179 w 899753"/>
                <a:gd name="connsiteY3" fmla="*/ 533047 h 842603"/>
                <a:gd name="connsiteX4" fmla="*/ 535161 w 899753"/>
                <a:gd name="connsiteY4" fmla="*/ 533047 h 842603"/>
                <a:gd name="connsiteX5" fmla="*/ 535161 w 899753"/>
                <a:gd name="connsiteY5" fmla="*/ 475816 h 842603"/>
                <a:gd name="connsiteX6" fmla="*/ 835293 w 899753"/>
                <a:gd name="connsiteY6" fmla="*/ 449899 h 842603"/>
                <a:gd name="connsiteX7" fmla="*/ 872765 w 899753"/>
                <a:gd name="connsiteY7" fmla="*/ 444500 h 842603"/>
                <a:gd name="connsiteX8" fmla="*/ 872765 w 899753"/>
                <a:gd name="connsiteY8" fmla="*/ 769894 h 842603"/>
                <a:gd name="connsiteX9" fmla="*/ 799984 w 899753"/>
                <a:gd name="connsiteY9" fmla="*/ 842603 h 842603"/>
                <a:gd name="connsiteX10" fmla="*/ 101356 w 899753"/>
                <a:gd name="connsiteY10" fmla="*/ 842603 h 842603"/>
                <a:gd name="connsiteX11" fmla="*/ 28575 w 899753"/>
                <a:gd name="connsiteY11" fmla="*/ 769894 h 842603"/>
                <a:gd name="connsiteX12" fmla="*/ 348884 w 899753"/>
                <a:gd name="connsiteY12" fmla="*/ 56606 h 842603"/>
                <a:gd name="connsiteX13" fmla="*/ 337362 w 899753"/>
                <a:gd name="connsiteY13" fmla="*/ 68144 h 842603"/>
                <a:gd name="connsiteX14" fmla="*/ 337362 w 899753"/>
                <a:gd name="connsiteY14" fmla="*/ 112852 h 842603"/>
                <a:gd name="connsiteX15" fmla="*/ 562391 w 899753"/>
                <a:gd name="connsiteY15" fmla="*/ 112852 h 842603"/>
                <a:gd name="connsiteX16" fmla="*/ 562391 w 899753"/>
                <a:gd name="connsiteY16" fmla="*/ 68144 h 842603"/>
                <a:gd name="connsiteX17" fmla="*/ 550869 w 899753"/>
                <a:gd name="connsiteY17" fmla="*/ 56606 h 842603"/>
                <a:gd name="connsiteX18" fmla="*/ 325841 w 899753"/>
                <a:gd name="connsiteY18" fmla="*/ 0 h 842603"/>
                <a:gd name="connsiteX19" fmla="*/ 573912 w 899753"/>
                <a:gd name="connsiteY19" fmla="*/ 0 h 842603"/>
                <a:gd name="connsiteX20" fmla="*/ 618558 w 899753"/>
                <a:gd name="connsiteY20" fmla="*/ 44708 h 842603"/>
                <a:gd name="connsiteX21" fmla="*/ 618558 w 899753"/>
                <a:gd name="connsiteY21" fmla="*/ 112852 h 842603"/>
                <a:gd name="connsiteX22" fmla="*/ 855108 w 899753"/>
                <a:gd name="connsiteY22" fmla="*/ 112852 h 842603"/>
                <a:gd name="connsiteX23" fmla="*/ 899753 w 899753"/>
                <a:gd name="connsiteY23" fmla="*/ 157561 h 842603"/>
                <a:gd name="connsiteX24" fmla="*/ 899753 w 899753"/>
                <a:gd name="connsiteY24" fmla="*/ 390837 h 842603"/>
                <a:gd name="connsiteX25" fmla="*/ 816943 w 899753"/>
                <a:gd name="connsiteY25" fmla="*/ 402014 h 842603"/>
                <a:gd name="connsiteX26" fmla="*/ 534307 w 899753"/>
                <a:gd name="connsiteY26" fmla="*/ 425089 h 842603"/>
                <a:gd name="connsiteX27" fmla="*/ 534307 w 899753"/>
                <a:gd name="connsiteY27" fmla="*/ 366320 h 842603"/>
                <a:gd name="connsiteX28" fmla="*/ 365446 w 899753"/>
                <a:gd name="connsiteY28" fmla="*/ 366320 h 842603"/>
                <a:gd name="connsiteX29" fmla="*/ 365446 w 899753"/>
                <a:gd name="connsiteY29" fmla="*/ 425089 h 842603"/>
                <a:gd name="connsiteX30" fmla="*/ 83171 w 899753"/>
                <a:gd name="connsiteY30" fmla="*/ 402014 h 842603"/>
                <a:gd name="connsiteX31" fmla="*/ 0 w 899753"/>
                <a:gd name="connsiteY31" fmla="*/ 390837 h 842603"/>
                <a:gd name="connsiteX32" fmla="*/ 0 w 899753"/>
                <a:gd name="connsiteY32" fmla="*/ 157561 h 842603"/>
                <a:gd name="connsiteX33" fmla="*/ 44646 w 899753"/>
                <a:gd name="connsiteY33" fmla="*/ 112852 h 842603"/>
                <a:gd name="connsiteX34" fmla="*/ 281195 w 899753"/>
                <a:gd name="connsiteY34" fmla="*/ 112852 h 842603"/>
                <a:gd name="connsiteX35" fmla="*/ 281195 w 899753"/>
                <a:gd name="connsiteY35" fmla="*/ 44708 h 8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99753" h="84260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close/>
                  <a:moveTo>
                    <a:pt x="348884" y="56606"/>
                  </a:moveTo>
                  <a:lnTo>
                    <a:pt x="337362" y="68144"/>
                  </a:lnTo>
                  <a:lnTo>
                    <a:pt x="337362" y="112852"/>
                  </a:lnTo>
                  <a:lnTo>
                    <a:pt x="562391" y="112852"/>
                  </a:lnTo>
                  <a:lnTo>
                    <a:pt x="562391" y="68144"/>
                  </a:lnTo>
                  <a:lnTo>
                    <a:pt x="550869"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29" name="Freeform 58">
              <a:extLst>
                <a:ext uri="{FF2B5EF4-FFF2-40B4-BE49-F238E27FC236}">
                  <a16:creationId xmlns:a16="http://schemas.microsoft.com/office/drawing/2014/main" id="{E347E99C-470A-0F1C-E1FE-E42D43968D50}"/>
                </a:ext>
              </a:extLst>
            </p:cNvPr>
            <p:cNvSpPr>
              <a:spLocks noChangeArrowheads="1"/>
            </p:cNvSpPr>
            <p:nvPr/>
          </p:nvSpPr>
          <p:spPr bwMode="auto">
            <a:xfrm>
              <a:off x="7460985" y="2955233"/>
              <a:ext cx="300614" cy="344271"/>
            </a:xfrm>
            <a:custGeom>
              <a:avLst/>
              <a:gdLst>
                <a:gd name="connsiteX0" fmla="*/ 365630 w 787040"/>
                <a:gd name="connsiteY0" fmla="*/ 366455 h 901340"/>
                <a:gd name="connsiteX1" fmla="*/ 365630 w 787040"/>
                <a:gd name="connsiteY1" fmla="*/ 394569 h 901340"/>
                <a:gd name="connsiteX2" fmla="*/ 365630 w 787040"/>
                <a:gd name="connsiteY2" fmla="*/ 422683 h 901340"/>
                <a:gd name="connsiteX3" fmla="*/ 281060 w 787040"/>
                <a:gd name="connsiteY3" fmla="*/ 507025 h 901340"/>
                <a:gd name="connsiteX4" fmla="*/ 365630 w 787040"/>
                <a:gd name="connsiteY4" fmla="*/ 591727 h 901340"/>
                <a:gd name="connsiteX5" fmla="*/ 421770 w 787040"/>
                <a:gd name="connsiteY5" fmla="*/ 591727 h 901340"/>
                <a:gd name="connsiteX6" fmla="*/ 449840 w 787040"/>
                <a:gd name="connsiteY6" fmla="*/ 619841 h 901340"/>
                <a:gd name="connsiteX7" fmla="*/ 421770 w 787040"/>
                <a:gd name="connsiteY7" fmla="*/ 647955 h 901340"/>
                <a:gd name="connsiteX8" fmla="*/ 365630 w 787040"/>
                <a:gd name="connsiteY8" fmla="*/ 647955 h 901340"/>
                <a:gd name="connsiteX9" fmla="*/ 337560 w 787040"/>
                <a:gd name="connsiteY9" fmla="*/ 647955 h 901340"/>
                <a:gd name="connsiteX10" fmla="*/ 309490 w 787040"/>
                <a:gd name="connsiteY10" fmla="*/ 647955 h 901340"/>
                <a:gd name="connsiteX11" fmla="*/ 309490 w 787040"/>
                <a:gd name="connsiteY11" fmla="*/ 704182 h 901340"/>
                <a:gd name="connsiteX12" fmla="*/ 337560 w 787040"/>
                <a:gd name="connsiteY12" fmla="*/ 704182 h 901340"/>
                <a:gd name="connsiteX13" fmla="*/ 365630 w 787040"/>
                <a:gd name="connsiteY13" fmla="*/ 704182 h 901340"/>
                <a:gd name="connsiteX14" fmla="*/ 365630 w 787040"/>
                <a:gd name="connsiteY14" fmla="*/ 732296 h 901340"/>
                <a:gd name="connsiteX15" fmla="*/ 365630 w 787040"/>
                <a:gd name="connsiteY15" fmla="*/ 760410 h 901340"/>
                <a:gd name="connsiteX16" fmla="*/ 421770 w 787040"/>
                <a:gd name="connsiteY16" fmla="*/ 760410 h 901340"/>
                <a:gd name="connsiteX17" fmla="*/ 421770 w 787040"/>
                <a:gd name="connsiteY17" fmla="*/ 732296 h 901340"/>
                <a:gd name="connsiteX18" fmla="*/ 421770 w 787040"/>
                <a:gd name="connsiteY18" fmla="*/ 704182 h 901340"/>
                <a:gd name="connsiteX19" fmla="*/ 505980 w 787040"/>
                <a:gd name="connsiteY19" fmla="*/ 619841 h 901340"/>
                <a:gd name="connsiteX20" fmla="*/ 421770 w 787040"/>
                <a:gd name="connsiteY20" fmla="*/ 535139 h 901340"/>
                <a:gd name="connsiteX21" fmla="*/ 365630 w 787040"/>
                <a:gd name="connsiteY21" fmla="*/ 535139 h 901340"/>
                <a:gd name="connsiteX22" fmla="*/ 337560 w 787040"/>
                <a:gd name="connsiteY22" fmla="*/ 507025 h 901340"/>
                <a:gd name="connsiteX23" fmla="*/ 365630 w 787040"/>
                <a:gd name="connsiteY23" fmla="*/ 478911 h 901340"/>
                <a:gd name="connsiteX24" fmla="*/ 421770 w 787040"/>
                <a:gd name="connsiteY24" fmla="*/ 478911 h 901340"/>
                <a:gd name="connsiteX25" fmla="*/ 449840 w 787040"/>
                <a:gd name="connsiteY25" fmla="*/ 478911 h 901340"/>
                <a:gd name="connsiteX26" fmla="*/ 477910 w 787040"/>
                <a:gd name="connsiteY26" fmla="*/ 478911 h 901340"/>
                <a:gd name="connsiteX27" fmla="*/ 477910 w 787040"/>
                <a:gd name="connsiteY27" fmla="*/ 422683 h 901340"/>
                <a:gd name="connsiteX28" fmla="*/ 449840 w 787040"/>
                <a:gd name="connsiteY28" fmla="*/ 422683 h 901340"/>
                <a:gd name="connsiteX29" fmla="*/ 421770 w 787040"/>
                <a:gd name="connsiteY29" fmla="*/ 422683 h 901340"/>
                <a:gd name="connsiteX30" fmla="*/ 421770 w 787040"/>
                <a:gd name="connsiteY30" fmla="*/ 394569 h 901340"/>
                <a:gd name="connsiteX31" fmla="*/ 421770 w 787040"/>
                <a:gd name="connsiteY31" fmla="*/ 366455 h 901340"/>
                <a:gd name="connsiteX32" fmla="*/ 270624 w 787040"/>
                <a:gd name="connsiteY32" fmla="*/ 254000 h 901340"/>
                <a:gd name="connsiteX33" fmla="*/ 516776 w 787040"/>
                <a:gd name="connsiteY33" fmla="*/ 254000 h 901340"/>
                <a:gd name="connsiteX34" fmla="*/ 645970 w 787040"/>
                <a:gd name="connsiteY34" fmla="*/ 368618 h 901340"/>
                <a:gd name="connsiteX35" fmla="*/ 787040 w 787040"/>
                <a:gd name="connsiteY35" fmla="*/ 684358 h 901340"/>
                <a:gd name="connsiteX36" fmla="*/ 787040 w 787040"/>
                <a:gd name="connsiteY36" fmla="*/ 856646 h 901340"/>
                <a:gd name="connsiteX37" fmla="*/ 742776 w 787040"/>
                <a:gd name="connsiteY37" fmla="*/ 901340 h 901340"/>
                <a:gd name="connsiteX38" fmla="*/ 44624 w 787040"/>
                <a:gd name="connsiteY38" fmla="*/ 901340 h 901340"/>
                <a:gd name="connsiteX39" fmla="*/ 0 w 787040"/>
                <a:gd name="connsiteY39" fmla="*/ 856646 h 901340"/>
                <a:gd name="connsiteX40" fmla="*/ 0 w 787040"/>
                <a:gd name="connsiteY40" fmla="*/ 684358 h 901340"/>
                <a:gd name="connsiteX41" fmla="*/ 141790 w 787040"/>
                <a:gd name="connsiteY41" fmla="*/ 368618 h 901340"/>
                <a:gd name="connsiteX42" fmla="*/ 196850 w 787040"/>
                <a:gd name="connsiteY42" fmla="*/ 0 h 901340"/>
                <a:gd name="connsiteX43" fmla="*/ 590191 w 787040"/>
                <a:gd name="connsiteY43" fmla="*/ 0 h 901340"/>
                <a:gd name="connsiteX44" fmla="*/ 590191 w 787040"/>
                <a:gd name="connsiteY44" fmla="*/ 28019 h 901340"/>
                <a:gd name="connsiteX45" fmla="*/ 554236 w 787040"/>
                <a:gd name="connsiteY45" fmla="*/ 146201 h 901340"/>
                <a:gd name="connsiteX46" fmla="*/ 520799 w 787040"/>
                <a:gd name="connsiteY46" fmla="*/ 196491 h 901340"/>
                <a:gd name="connsiteX47" fmla="*/ 266242 w 787040"/>
                <a:gd name="connsiteY47" fmla="*/ 196491 h 901340"/>
                <a:gd name="connsiteX48" fmla="*/ 232804 w 787040"/>
                <a:gd name="connsiteY48" fmla="*/ 146201 h 901340"/>
                <a:gd name="connsiteX49" fmla="*/ 196850 w 787040"/>
                <a:gd name="connsiteY49" fmla="*/ 28019 h 90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7040" h="901340">
                  <a:moveTo>
                    <a:pt x="365630" y="366455"/>
                  </a:moveTo>
                  <a:lnTo>
                    <a:pt x="365630" y="394569"/>
                  </a:lnTo>
                  <a:lnTo>
                    <a:pt x="365630" y="422683"/>
                  </a:lnTo>
                  <a:cubicBezTo>
                    <a:pt x="319207" y="422683"/>
                    <a:pt x="281060" y="460529"/>
                    <a:pt x="281060" y="507025"/>
                  </a:cubicBezTo>
                  <a:cubicBezTo>
                    <a:pt x="281060" y="553881"/>
                    <a:pt x="319207" y="591727"/>
                    <a:pt x="365630" y="591727"/>
                  </a:cubicBezTo>
                  <a:lnTo>
                    <a:pt x="421770" y="591727"/>
                  </a:lnTo>
                  <a:cubicBezTo>
                    <a:pt x="437245" y="591727"/>
                    <a:pt x="449840" y="604342"/>
                    <a:pt x="449840" y="619841"/>
                  </a:cubicBezTo>
                  <a:cubicBezTo>
                    <a:pt x="449840" y="635339"/>
                    <a:pt x="437245" y="647955"/>
                    <a:pt x="421770" y="647955"/>
                  </a:cubicBezTo>
                  <a:lnTo>
                    <a:pt x="365630" y="647955"/>
                  </a:lnTo>
                  <a:lnTo>
                    <a:pt x="337560" y="647955"/>
                  </a:lnTo>
                  <a:lnTo>
                    <a:pt x="309490" y="647955"/>
                  </a:lnTo>
                  <a:lnTo>
                    <a:pt x="309490" y="704182"/>
                  </a:lnTo>
                  <a:lnTo>
                    <a:pt x="337560" y="704182"/>
                  </a:lnTo>
                  <a:lnTo>
                    <a:pt x="365630" y="704182"/>
                  </a:lnTo>
                  <a:lnTo>
                    <a:pt x="365630" y="732296"/>
                  </a:lnTo>
                  <a:lnTo>
                    <a:pt x="365630" y="760410"/>
                  </a:lnTo>
                  <a:lnTo>
                    <a:pt x="421770" y="760410"/>
                  </a:lnTo>
                  <a:lnTo>
                    <a:pt x="421770" y="732296"/>
                  </a:lnTo>
                  <a:lnTo>
                    <a:pt x="421770" y="704182"/>
                  </a:lnTo>
                  <a:cubicBezTo>
                    <a:pt x="468194" y="704182"/>
                    <a:pt x="505980" y="666337"/>
                    <a:pt x="505980" y="619841"/>
                  </a:cubicBezTo>
                  <a:cubicBezTo>
                    <a:pt x="505980" y="573345"/>
                    <a:pt x="468194" y="535139"/>
                    <a:pt x="421770" y="535139"/>
                  </a:cubicBezTo>
                  <a:lnTo>
                    <a:pt x="365630" y="535139"/>
                  </a:lnTo>
                  <a:cubicBezTo>
                    <a:pt x="350156" y="535139"/>
                    <a:pt x="337560" y="522884"/>
                    <a:pt x="337560" y="507025"/>
                  </a:cubicBezTo>
                  <a:cubicBezTo>
                    <a:pt x="337560" y="491887"/>
                    <a:pt x="350156" y="478911"/>
                    <a:pt x="365630" y="478911"/>
                  </a:cubicBezTo>
                  <a:lnTo>
                    <a:pt x="421770" y="478911"/>
                  </a:lnTo>
                  <a:lnTo>
                    <a:pt x="449840" y="478911"/>
                  </a:lnTo>
                  <a:lnTo>
                    <a:pt x="477910" y="478911"/>
                  </a:lnTo>
                  <a:lnTo>
                    <a:pt x="477910" y="422683"/>
                  </a:lnTo>
                  <a:lnTo>
                    <a:pt x="449840" y="422683"/>
                  </a:lnTo>
                  <a:lnTo>
                    <a:pt x="421770" y="422683"/>
                  </a:lnTo>
                  <a:lnTo>
                    <a:pt x="421770" y="394569"/>
                  </a:lnTo>
                  <a:lnTo>
                    <a:pt x="421770" y="366455"/>
                  </a:lnTo>
                  <a:close/>
                  <a:moveTo>
                    <a:pt x="270624" y="254000"/>
                  </a:moveTo>
                  <a:lnTo>
                    <a:pt x="516776" y="254000"/>
                  </a:lnTo>
                  <a:lnTo>
                    <a:pt x="645970" y="368618"/>
                  </a:lnTo>
                  <a:cubicBezTo>
                    <a:pt x="735579" y="448634"/>
                    <a:pt x="787040" y="563613"/>
                    <a:pt x="787040" y="684358"/>
                  </a:cubicBezTo>
                  <a:lnTo>
                    <a:pt x="787040" y="856646"/>
                  </a:lnTo>
                  <a:lnTo>
                    <a:pt x="742776" y="901340"/>
                  </a:lnTo>
                  <a:lnTo>
                    <a:pt x="44624" y="901340"/>
                  </a:lnTo>
                  <a:lnTo>
                    <a:pt x="0" y="856646"/>
                  </a:lnTo>
                  <a:lnTo>
                    <a:pt x="0" y="684358"/>
                  </a:lnTo>
                  <a:cubicBezTo>
                    <a:pt x="0" y="563613"/>
                    <a:pt x="51822" y="448634"/>
                    <a:pt x="141790" y="368618"/>
                  </a:cubicBezTo>
                  <a:close/>
                  <a:moveTo>
                    <a:pt x="196850" y="0"/>
                  </a:moveTo>
                  <a:lnTo>
                    <a:pt x="590191" y="0"/>
                  </a:lnTo>
                  <a:lnTo>
                    <a:pt x="590191" y="28019"/>
                  </a:lnTo>
                  <a:cubicBezTo>
                    <a:pt x="590191" y="70047"/>
                    <a:pt x="577607" y="110998"/>
                    <a:pt x="554236" y="146201"/>
                  </a:cubicBezTo>
                  <a:lnTo>
                    <a:pt x="520799" y="196491"/>
                  </a:lnTo>
                  <a:lnTo>
                    <a:pt x="266242" y="196491"/>
                  </a:lnTo>
                  <a:lnTo>
                    <a:pt x="232804" y="146201"/>
                  </a:lnTo>
                  <a:cubicBezTo>
                    <a:pt x="209434" y="110998"/>
                    <a:pt x="196850" y="70047"/>
                    <a:pt x="196850" y="28019"/>
                  </a:cubicBez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0" name="Freeform 60">
              <a:extLst>
                <a:ext uri="{FF2B5EF4-FFF2-40B4-BE49-F238E27FC236}">
                  <a16:creationId xmlns:a16="http://schemas.microsoft.com/office/drawing/2014/main" id="{6E6727F8-07CA-21AE-79CF-B1D57FF4D787}"/>
                </a:ext>
              </a:extLst>
            </p:cNvPr>
            <p:cNvSpPr>
              <a:spLocks noChangeArrowheads="1"/>
            </p:cNvSpPr>
            <p:nvPr/>
          </p:nvSpPr>
          <p:spPr bwMode="auto">
            <a:xfrm>
              <a:off x="5599230" y="3470620"/>
              <a:ext cx="343665" cy="279390"/>
            </a:xfrm>
            <a:custGeom>
              <a:avLst/>
              <a:gdLst>
                <a:gd name="connsiteX0" fmla="*/ 0 w 899752"/>
                <a:gd name="connsiteY0" fmla="*/ 674688 h 731474"/>
                <a:gd name="connsiteX1" fmla="*/ 899752 w 899752"/>
                <a:gd name="connsiteY1" fmla="*/ 674688 h 731474"/>
                <a:gd name="connsiteX2" fmla="*/ 899752 w 899752"/>
                <a:gd name="connsiteY2" fmla="*/ 731474 h 731474"/>
                <a:gd name="connsiteX3" fmla="*/ 0 w 899752"/>
                <a:gd name="connsiteY3" fmla="*/ 731474 h 731474"/>
                <a:gd name="connsiteX4" fmla="*/ 477948 w 899752"/>
                <a:gd name="connsiteY4" fmla="*/ 0 h 731474"/>
                <a:gd name="connsiteX5" fmla="*/ 646742 w 899752"/>
                <a:gd name="connsiteY5" fmla="*/ 0 h 731474"/>
                <a:gd name="connsiteX6" fmla="*/ 646742 w 899752"/>
                <a:gd name="connsiteY6" fmla="*/ 562219 h 731474"/>
                <a:gd name="connsiteX7" fmla="*/ 702886 w 899752"/>
                <a:gd name="connsiteY7" fmla="*/ 562219 h 731474"/>
                <a:gd name="connsiteX8" fmla="*/ 702886 w 899752"/>
                <a:gd name="connsiteY8" fmla="*/ 140465 h 731474"/>
                <a:gd name="connsiteX9" fmla="*/ 871680 w 899752"/>
                <a:gd name="connsiteY9" fmla="*/ 140465 h 731474"/>
                <a:gd name="connsiteX10" fmla="*/ 871680 w 899752"/>
                <a:gd name="connsiteY10" fmla="*/ 562219 h 731474"/>
                <a:gd name="connsiteX11" fmla="*/ 899752 w 899752"/>
                <a:gd name="connsiteY11" fmla="*/ 562219 h 731474"/>
                <a:gd name="connsiteX12" fmla="*/ 899752 w 899752"/>
                <a:gd name="connsiteY12" fmla="*/ 618765 h 731474"/>
                <a:gd name="connsiteX13" fmla="*/ 815176 w 899752"/>
                <a:gd name="connsiteY13" fmla="*/ 618765 h 731474"/>
                <a:gd name="connsiteX14" fmla="*/ 815176 w 899752"/>
                <a:gd name="connsiteY14" fmla="*/ 196651 h 731474"/>
                <a:gd name="connsiteX15" fmla="*/ 759031 w 899752"/>
                <a:gd name="connsiteY15" fmla="*/ 196651 h 731474"/>
                <a:gd name="connsiteX16" fmla="*/ 759031 w 899752"/>
                <a:gd name="connsiteY16" fmla="*/ 618765 h 731474"/>
                <a:gd name="connsiteX17" fmla="*/ 590597 w 899752"/>
                <a:gd name="connsiteY17" fmla="*/ 618765 h 731474"/>
                <a:gd name="connsiteX18" fmla="*/ 590597 w 899752"/>
                <a:gd name="connsiteY18" fmla="*/ 56186 h 731474"/>
                <a:gd name="connsiteX19" fmla="*/ 534093 w 899752"/>
                <a:gd name="connsiteY19" fmla="*/ 56186 h 731474"/>
                <a:gd name="connsiteX20" fmla="*/ 534093 w 899752"/>
                <a:gd name="connsiteY20" fmla="*/ 618765 h 731474"/>
                <a:gd name="connsiteX21" fmla="*/ 365659 w 899752"/>
                <a:gd name="connsiteY21" fmla="*/ 618765 h 731474"/>
                <a:gd name="connsiteX22" fmla="*/ 365659 w 899752"/>
                <a:gd name="connsiteY22" fmla="*/ 252837 h 731474"/>
                <a:gd name="connsiteX23" fmla="*/ 309155 w 899752"/>
                <a:gd name="connsiteY23" fmla="*/ 252837 h 731474"/>
                <a:gd name="connsiteX24" fmla="*/ 309155 w 899752"/>
                <a:gd name="connsiteY24" fmla="*/ 618765 h 731474"/>
                <a:gd name="connsiteX25" fmla="*/ 140721 w 899752"/>
                <a:gd name="connsiteY25" fmla="*/ 618765 h 731474"/>
                <a:gd name="connsiteX26" fmla="*/ 140721 w 899752"/>
                <a:gd name="connsiteY26" fmla="*/ 393661 h 731474"/>
                <a:gd name="connsiteX27" fmla="*/ 84217 w 899752"/>
                <a:gd name="connsiteY27" fmla="*/ 393661 h 731474"/>
                <a:gd name="connsiteX28" fmla="*/ 84217 w 899752"/>
                <a:gd name="connsiteY28" fmla="*/ 618765 h 731474"/>
                <a:gd name="connsiteX29" fmla="*/ 0 w 899752"/>
                <a:gd name="connsiteY29" fmla="*/ 618765 h 731474"/>
                <a:gd name="connsiteX30" fmla="*/ 0 w 899752"/>
                <a:gd name="connsiteY30" fmla="*/ 562219 h 731474"/>
                <a:gd name="connsiteX31" fmla="*/ 28072 w 899752"/>
                <a:gd name="connsiteY31" fmla="*/ 562219 h 731474"/>
                <a:gd name="connsiteX32" fmla="*/ 28072 w 899752"/>
                <a:gd name="connsiteY32" fmla="*/ 337476 h 731474"/>
                <a:gd name="connsiteX33" fmla="*/ 196866 w 899752"/>
                <a:gd name="connsiteY33" fmla="*/ 337476 h 731474"/>
                <a:gd name="connsiteX34" fmla="*/ 196866 w 899752"/>
                <a:gd name="connsiteY34" fmla="*/ 562219 h 731474"/>
                <a:gd name="connsiteX35" fmla="*/ 253010 w 899752"/>
                <a:gd name="connsiteY35" fmla="*/ 562219 h 731474"/>
                <a:gd name="connsiteX36" fmla="*/ 253010 w 899752"/>
                <a:gd name="connsiteY36" fmla="*/ 196651 h 731474"/>
                <a:gd name="connsiteX37" fmla="*/ 421804 w 899752"/>
                <a:gd name="connsiteY37" fmla="*/ 196651 h 731474"/>
                <a:gd name="connsiteX38" fmla="*/ 421804 w 899752"/>
                <a:gd name="connsiteY38" fmla="*/ 562219 h 731474"/>
                <a:gd name="connsiteX39" fmla="*/ 477948 w 899752"/>
                <a:gd name="connsiteY39" fmla="*/ 562219 h 73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9752" h="731474">
                  <a:moveTo>
                    <a:pt x="0" y="674688"/>
                  </a:moveTo>
                  <a:lnTo>
                    <a:pt x="899752" y="674688"/>
                  </a:lnTo>
                  <a:lnTo>
                    <a:pt x="899752" y="731474"/>
                  </a:lnTo>
                  <a:lnTo>
                    <a:pt x="0" y="731474"/>
                  </a:lnTo>
                  <a:close/>
                  <a:moveTo>
                    <a:pt x="477948" y="0"/>
                  </a:moveTo>
                  <a:lnTo>
                    <a:pt x="646742" y="0"/>
                  </a:lnTo>
                  <a:lnTo>
                    <a:pt x="646742" y="562219"/>
                  </a:lnTo>
                  <a:lnTo>
                    <a:pt x="702886" y="562219"/>
                  </a:lnTo>
                  <a:lnTo>
                    <a:pt x="702886" y="140465"/>
                  </a:lnTo>
                  <a:lnTo>
                    <a:pt x="871680" y="140465"/>
                  </a:lnTo>
                  <a:lnTo>
                    <a:pt x="871680" y="562219"/>
                  </a:lnTo>
                  <a:lnTo>
                    <a:pt x="899752" y="562219"/>
                  </a:lnTo>
                  <a:lnTo>
                    <a:pt x="899752" y="618765"/>
                  </a:lnTo>
                  <a:lnTo>
                    <a:pt x="815176" y="618765"/>
                  </a:lnTo>
                  <a:lnTo>
                    <a:pt x="815176" y="196651"/>
                  </a:lnTo>
                  <a:lnTo>
                    <a:pt x="759031" y="196651"/>
                  </a:lnTo>
                  <a:lnTo>
                    <a:pt x="759031" y="618765"/>
                  </a:lnTo>
                  <a:lnTo>
                    <a:pt x="590597" y="618765"/>
                  </a:lnTo>
                  <a:lnTo>
                    <a:pt x="590597" y="56186"/>
                  </a:lnTo>
                  <a:lnTo>
                    <a:pt x="534093" y="56186"/>
                  </a:lnTo>
                  <a:lnTo>
                    <a:pt x="534093" y="618765"/>
                  </a:lnTo>
                  <a:lnTo>
                    <a:pt x="365659" y="618765"/>
                  </a:lnTo>
                  <a:lnTo>
                    <a:pt x="365659" y="252837"/>
                  </a:lnTo>
                  <a:lnTo>
                    <a:pt x="309155" y="252837"/>
                  </a:lnTo>
                  <a:lnTo>
                    <a:pt x="309155" y="618765"/>
                  </a:lnTo>
                  <a:lnTo>
                    <a:pt x="140721" y="618765"/>
                  </a:lnTo>
                  <a:lnTo>
                    <a:pt x="140721" y="393661"/>
                  </a:lnTo>
                  <a:lnTo>
                    <a:pt x="84217" y="393661"/>
                  </a:lnTo>
                  <a:lnTo>
                    <a:pt x="84217" y="618765"/>
                  </a:lnTo>
                  <a:lnTo>
                    <a:pt x="0" y="618765"/>
                  </a:lnTo>
                  <a:lnTo>
                    <a:pt x="0" y="562219"/>
                  </a:lnTo>
                  <a:lnTo>
                    <a:pt x="28072" y="562219"/>
                  </a:lnTo>
                  <a:lnTo>
                    <a:pt x="28072" y="337476"/>
                  </a:lnTo>
                  <a:lnTo>
                    <a:pt x="196866" y="337476"/>
                  </a:lnTo>
                  <a:lnTo>
                    <a:pt x="196866" y="562219"/>
                  </a:lnTo>
                  <a:lnTo>
                    <a:pt x="253010" y="562219"/>
                  </a:lnTo>
                  <a:lnTo>
                    <a:pt x="253010" y="196651"/>
                  </a:lnTo>
                  <a:lnTo>
                    <a:pt x="421804" y="196651"/>
                  </a:lnTo>
                  <a:lnTo>
                    <a:pt x="421804" y="562219"/>
                  </a:lnTo>
                  <a:lnTo>
                    <a:pt x="477948" y="562219"/>
                  </a:lnTo>
                  <a:close/>
                </a:path>
              </a:pathLst>
            </a:custGeom>
            <a:solidFill>
              <a:schemeClr val="bg1"/>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Lato Light" panose="020F0502020204030203" pitchFamily="34" charset="0"/>
                <a:ea typeface="+mn-ea"/>
                <a:cs typeface="+mn-cs"/>
              </a:endParaRPr>
            </a:p>
          </p:txBody>
        </p:sp>
        <p:sp>
          <p:nvSpPr>
            <p:cNvPr id="31" name="TextBox 30">
              <a:extLst>
                <a:ext uri="{FF2B5EF4-FFF2-40B4-BE49-F238E27FC236}">
                  <a16:creationId xmlns:a16="http://schemas.microsoft.com/office/drawing/2014/main" id="{AC09B353-3BD1-69E2-CC2D-89E73F7C37A2}"/>
                </a:ext>
              </a:extLst>
            </p:cNvPr>
            <p:cNvSpPr txBox="1"/>
            <p:nvPr/>
          </p:nvSpPr>
          <p:spPr>
            <a:xfrm>
              <a:off x="3077615" y="1910057"/>
              <a:ext cx="1705595" cy="132343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Purchase multiple securities with different maturities</a:t>
              </a:r>
            </a:p>
          </p:txBody>
        </p:sp>
        <p:sp>
          <p:nvSpPr>
            <p:cNvPr id="32" name="TextBox 31">
              <a:extLst>
                <a:ext uri="{FF2B5EF4-FFF2-40B4-BE49-F238E27FC236}">
                  <a16:creationId xmlns:a16="http://schemas.microsoft.com/office/drawing/2014/main" id="{BD9E69FD-4CDC-BCD4-A57E-EE609E7E02F9}"/>
                </a:ext>
              </a:extLst>
            </p:cNvPr>
            <p:cNvSpPr txBox="1"/>
            <p:nvPr/>
          </p:nvSpPr>
          <p:spPr>
            <a:xfrm>
              <a:off x="4896794" y="2152450"/>
              <a:ext cx="1705595"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Smooths out yield</a:t>
              </a:r>
            </a:p>
          </p:txBody>
        </p:sp>
        <p:sp>
          <p:nvSpPr>
            <p:cNvPr id="33" name="TextBox 32">
              <a:extLst>
                <a:ext uri="{FF2B5EF4-FFF2-40B4-BE49-F238E27FC236}">
                  <a16:creationId xmlns:a16="http://schemas.microsoft.com/office/drawing/2014/main" id="{E4F02CE5-6821-631A-584B-2618AF3648AF}"/>
                </a:ext>
              </a:extLst>
            </p:cNvPr>
            <p:cNvSpPr txBox="1"/>
            <p:nvPr/>
          </p:nvSpPr>
          <p:spPr>
            <a:xfrm>
              <a:off x="6709472" y="1667742"/>
              <a:ext cx="1705595" cy="584775"/>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Match to cash flow</a:t>
              </a:r>
            </a:p>
          </p:txBody>
        </p:sp>
      </p:grpSp>
      <p:sp>
        <p:nvSpPr>
          <p:cNvPr id="3" name="Title 2">
            <a:extLst>
              <a:ext uri="{FF2B5EF4-FFF2-40B4-BE49-F238E27FC236}">
                <a16:creationId xmlns:a16="http://schemas.microsoft.com/office/drawing/2014/main" id="{48ECA718-F527-2296-92A4-9043E1A8483B}"/>
              </a:ext>
            </a:extLst>
          </p:cNvPr>
          <p:cNvSpPr>
            <a:spLocks noGrp="1"/>
          </p:cNvSpPr>
          <p:nvPr>
            <p:ph type="title"/>
          </p:nvPr>
        </p:nvSpPr>
        <p:spPr/>
        <p:txBody>
          <a:bodyPr/>
          <a:lstStyle/>
          <a:p>
            <a:r>
              <a:rPr lang="en-US"/>
              <a:t>Investment concepts and strategies</a:t>
            </a:r>
          </a:p>
        </p:txBody>
      </p:sp>
      <p:sp>
        <p:nvSpPr>
          <p:cNvPr id="4" name="Slide Number Placeholder 3">
            <a:extLst>
              <a:ext uri="{FF2B5EF4-FFF2-40B4-BE49-F238E27FC236}">
                <a16:creationId xmlns:a16="http://schemas.microsoft.com/office/drawing/2014/main" id="{F3FFEFEB-2546-CD3E-F4FB-EB8BF171BC35}"/>
              </a:ext>
            </a:extLst>
          </p:cNvPr>
          <p:cNvSpPr>
            <a:spLocks noGrp="1"/>
          </p:cNvSpPr>
          <p:nvPr>
            <p:ph type="sldNum" sz="quarter" idx="4"/>
          </p:nvPr>
        </p:nvSpPr>
        <p:spPr/>
        <p:txBody>
          <a:bodyPr/>
          <a:lstStyle/>
          <a:p>
            <a:fld id="{5FE82902-ECBF-483F-8390-43E8C5ADA234}" type="slidenum">
              <a:rPr lang="en-US" smtClean="0"/>
              <a:pPr/>
              <a:t>47</a:t>
            </a:fld>
            <a:endParaRPr lang="en-US"/>
          </a:p>
        </p:txBody>
      </p:sp>
      <p:sp>
        <p:nvSpPr>
          <p:cNvPr id="2" name="TextBox 1">
            <a:extLst>
              <a:ext uri="{FF2B5EF4-FFF2-40B4-BE49-F238E27FC236}">
                <a16:creationId xmlns:a16="http://schemas.microsoft.com/office/drawing/2014/main" id="{EA2F52F7-AC92-575A-D262-A7478B977217}"/>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38685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7FDCD-A681-01D9-B82D-53056E61E1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D03210-7204-E186-1CB1-7279A653059E}"/>
              </a:ext>
            </a:extLst>
          </p:cNvPr>
          <p:cNvSpPr>
            <a:spLocks noGrp="1"/>
          </p:cNvSpPr>
          <p:nvPr>
            <p:ph type="title"/>
          </p:nvPr>
        </p:nvSpPr>
        <p:spPr/>
        <p:txBody>
          <a:bodyPr/>
          <a:lstStyle/>
          <a:p>
            <a:r>
              <a:rPr lang="en-US"/>
              <a:t>Understanding your cash flow - Key takeaways</a:t>
            </a:r>
          </a:p>
        </p:txBody>
      </p:sp>
      <p:sp>
        <p:nvSpPr>
          <p:cNvPr id="13" name="Shape 1">
            <a:extLst>
              <a:ext uri="{FF2B5EF4-FFF2-40B4-BE49-F238E27FC236}">
                <a16:creationId xmlns:a16="http://schemas.microsoft.com/office/drawing/2014/main" id="{B5A42C1B-D246-D93E-C909-DF6D962A7AC1}"/>
              </a:ext>
            </a:extLst>
          </p:cNvPr>
          <p:cNvSpPr/>
          <p:nvPr/>
        </p:nvSpPr>
        <p:spPr>
          <a:xfrm>
            <a:off x="698541" y="1670136"/>
            <a:ext cx="3238816" cy="203954"/>
          </a:xfrm>
          <a:prstGeom prst="roundRect">
            <a:avLst>
              <a:gd name="adj" fmla="val 15005"/>
            </a:avLst>
          </a:prstGeom>
          <a:solidFill>
            <a:schemeClr val="accent1"/>
          </a:solidFill>
          <a:ln/>
        </p:spPr>
        <p:txBody>
          <a:bodyPr/>
          <a:lstStyle/>
          <a:p>
            <a:endParaRPr lang="en-US"/>
          </a:p>
        </p:txBody>
      </p:sp>
      <p:sp>
        <p:nvSpPr>
          <p:cNvPr id="14" name="Text 2">
            <a:extLst>
              <a:ext uri="{FF2B5EF4-FFF2-40B4-BE49-F238E27FC236}">
                <a16:creationId xmlns:a16="http://schemas.microsoft.com/office/drawing/2014/main" id="{DB4DB206-096B-1493-D933-0FE8D01F2B5F}"/>
              </a:ext>
            </a:extLst>
          </p:cNvPr>
          <p:cNvSpPr/>
          <p:nvPr/>
        </p:nvSpPr>
        <p:spPr>
          <a:xfrm>
            <a:off x="698541" y="1945111"/>
            <a:ext cx="3232342" cy="669608"/>
          </a:xfrm>
          <a:prstGeom prst="rect">
            <a:avLst/>
          </a:prstGeom>
          <a:noFill/>
          <a:ln/>
        </p:spPr>
        <p:txBody>
          <a:bodyPr wrap="square" lIns="0" tIns="0" rIns="0" bIns="0" rtlCol="0" anchor="t"/>
          <a:lstStyle/>
          <a:p>
            <a:pPr marL="0" indent="0" algn="l">
              <a:lnSpc>
                <a:spcPts val="2600"/>
              </a:lnSpc>
              <a:buNone/>
            </a:pPr>
            <a:r>
              <a:rPr lang="en-US" sz="2000">
                <a:solidFill>
                  <a:srgbClr val="383838"/>
                </a:solidFill>
                <a:latin typeface="Arial" panose="020B0604020202020204" pitchFamily="34" charset="0"/>
                <a:ea typeface="PT Serif" pitchFamily="34" charset="-122"/>
                <a:cs typeface="Arial" panose="020B0604020202020204" pitchFamily="34" charset="0"/>
              </a:rPr>
              <a:t>Detailed Cash Flow Analysis is Essential</a:t>
            </a:r>
            <a:endParaRPr lang="en-US" sz="2000">
              <a:latin typeface="Arial" panose="020B0604020202020204" pitchFamily="34" charset="0"/>
              <a:cs typeface="Arial" panose="020B0604020202020204" pitchFamily="34" charset="0"/>
            </a:endParaRPr>
          </a:p>
        </p:txBody>
      </p:sp>
      <p:sp>
        <p:nvSpPr>
          <p:cNvPr id="15" name="Text 3">
            <a:extLst>
              <a:ext uri="{FF2B5EF4-FFF2-40B4-BE49-F238E27FC236}">
                <a16:creationId xmlns:a16="http://schemas.microsoft.com/office/drawing/2014/main" id="{EBAA3754-0A89-D289-0ECC-BE3530BCF7C7}"/>
              </a:ext>
            </a:extLst>
          </p:cNvPr>
          <p:cNvSpPr/>
          <p:nvPr/>
        </p:nvSpPr>
        <p:spPr>
          <a:xfrm>
            <a:off x="698541" y="2614719"/>
            <a:ext cx="3238816" cy="1471506"/>
          </a:xfrm>
          <a:prstGeom prst="rect">
            <a:avLst/>
          </a:prstGeom>
          <a:noFill/>
          <a:ln/>
        </p:spPr>
        <p:txBody>
          <a:bodyPr wrap="square" lIns="0" tIns="0" rIns="0" bIns="0" rtlCol="0" anchor="t"/>
          <a:lstStyle/>
          <a:p>
            <a:pPr marL="0" indent="0" algn="l">
              <a:lnSpc>
                <a:spcPts val="2550"/>
              </a:lnSpc>
              <a:buNone/>
            </a:pPr>
            <a:r>
              <a:rPr lang="en-US" sz="1400">
                <a:solidFill>
                  <a:srgbClr val="383838"/>
                </a:solidFill>
                <a:latin typeface="Arial" panose="020B0604020202020204" pitchFamily="34" charset="0"/>
                <a:ea typeface="DM Sans" pitchFamily="34" charset="-122"/>
                <a:cs typeface="Arial" panose="020B0604020202020204" pitchFamily="34" charset="0"/>
              </a:rPr>
              <a:t>Comprehensive forecasting enables strategic financial management. It improves decision-making and fiscal health.</a:t>
            </a:r>
            <a:endParaRPr lang="en-US" sz="1400">
              <a:latin typeface="Arial" panose="020B0604020202020204" pitchFamily="34" charset="0"/>
              <a:cs typeface="Arial" panose="020B0604020202020204" pitchFamily="34" charset="0"/>
            </a:endParaRPr>
          </a:p>
        </p:txBody>
      </p:sp>
      <p:sp>
        <p:nvSpPr>
          <p:cNvPr id="16" name="Shape 4">
            <a:extLst>
              <a:ext uri="{FF2B5EF4-FFF2-40B4-BE49-F238E27FC236}">
                <a16:creationId xmlns:a16="http://schemas.microsoft.com/office/drawing/2014/main" id="{48AA3083-5C16-BF7D-CD40-B6F3CDA1D21B}"/>
              </a:ext>
            </a:extLst>
          </p:cNvPr>
          <p:cNvSpPr/>
          <p:nvPr/>
        </p:nvSpPr>
        <p:spPr>
          <a:xfrm>
            <a:off x="4529018" y="2216960"/>
            <a:ext cx="3396061" cy="204073"/>
          </a:xfrm>
          <a:prstGeom prst="roundRect">
            <a:avLst>
              <a:gd name="adj" fmla="val 15005"/>
            </a:avLst>
          </a:prstGeom>
          <a:solidFill>
            <a:schemeClr val="accent2"/>
          </a:solidFill>
          <a:ln/>
        </p:spPr>
        <p:txBody>
          <a:bodyPr/>
          <a:lstStyle/>
          <a:p>
            <a:endParaRPr lang="en-US"/>
          </a:p>
        </p:txBody>
      </p:sp>
      <p:sp>
        <p:nvSpPr>
          <p:cNvPr id="17" name="Text 5">
            <a:extLst>
              <a:ext uri="{FF2B5EF4-FFF2-40B4-BE49-F238E27FC236}">
                <a16:creationId xmlns:a16="http://schemas.microsoft.com/office/drawing/2014/main" id="{72C18C16-D616-CF74-C16A-2777B427CB71}"/>
              </a:ext>
            </a:extLst>
          </p:cNvPr>
          <p:cNvSpPr/>
          <p:nvPr/>
        </p:nvSpPr>
        <p:spPr>
          <a:xfrm>
            <a:off x="4550181" y="2576241"/>
            <a:ext cx="3335003" cy="669608"/>
          </a:xfrm>
          <a:prstGeom prst="rect">
            <a:avLst/>
          </a:prstGeom>
          <a:noFill/>
          <a:ln/>
        </p:spPr>
        <p:txBody>
          <a:bodyPr wrap="square" lIns="0" tIns="0" rIns="0" bIns="0" rtlCol="0" anchor="t"/>
          <a:lstStyle/>
          <a:p>
            <a:pPr marL="0" indent="0" algn="l">
              <a:lnSpc>
                <a:spcPts val="2600"/>
              </a:lnSpc>
              <a:buNone/>
            </a:pPr>
            <a:r>
              <a:rPr lang="en-US" sz="2000">
                <a:solidFill>
                  <a:srgbClr val="383838"/>
                </a:solidFill>
                <a:latin typeface="Arial" panose="020B0604020202020204" pitchFamily="34" charset="0"/>
                <a:ea typeface="PT Serif" pitchFamily="34" charset="-122"/>
                <a:cs typeface="Arial" panose="020B0604020202020204" pitchFamily="34" charset="0"/>
              </a:rPr>
              <a:t>Interest Rate Environment Awareness</a:t>
            </a:r>
            <a:endParaRPr lang="en-US" sz="2000">
              <a:latin typeface="Arial" panose="020B0604020202020204" pitchFamily="34" charset="0"/>
              <a:cs typeface="Arial" panose="020B0604020202020204" pitchFamily="34" charset="0"/>
            </a:endParaRPr>
          </a:p>
        </p:txBody>
      </p:sp>
      <p:sp>
        <p:nvSpPr>
          <p:cNvPr id="18" name="Text 6">
            <a:extLst>
              <a:ext uri="{FF2B5EF4-FFF2-40B4-BE49-F238E27FC236}">
                <a16:creationId xmlns:a16="http://schemas.microsoft.com/office/drawing/2014/main" id="{604669B6-6526-0410-DEF7-31726848FFAD}"/>
              </a:ext>
            </a:extLst>
          </p:cNvPr>
          <p:cNvSpPr/>
          <p:nvPr/>
        </p:nvSpPr>
        <p:spPr>
          <a:xfrm>
            <a:off x="4529018" y="3385072"/>
            <a:ext cx="3457726" cy="980123"/>
          </a:xfrm>
          <a:prstGeom prst="rect">
            <a:avLst/>
          </a:prstGeom>
          <a:noFill/>
          <a:ln/>
        </p:spPr>
        <p:txBody>
          <a:bodyPr wrap="square" lIns="0" tIns="0" rIns="0" bIns="0" rtlCol="0" anchor="t"/>
          <a:lstStyle/>
          <a:p>
            <a:pPr marL="0" indent="0" algn="l">
              <a:lnSpc>
                <a:spcPts val="2550"/>
              </a:lnSpc>
              <a:buNone/>
            </a:pPr>
            <a:r>
              <a:rPr lang="en-US" sz="1400">
                <a:solidFill>
                  <a:srgbClr val="383838"/>
                </a:solidFill>
                <a:latin typeface="Arial" panose="020B0604020202020204" pitchFamily="34" charset="0"/>
                <a:ea typeface="DM Sans" pitchFamily="34" charset="-122"/>
                <a:cs typeface="Arial" panose="020B0604020202020204" pitchFamily="34" charset="0"/>
              </a:rPr>
              <a:t>Different yield curves require different investment approaches. Adapt strategies as market conditions change.</a:t>
            </a:r>
            <a:endParaRPr lang="en-US" sz="1400">
              <a:latin typeface="Arial" panose="020B0604020202020204" pitchFamily="34" charset="0"/>
              <a:cs typeface="Arial" panose="020B0604020202020204" pitchFamily="34" charset="0"/>
            </a:endParaRPr>
          </a:p>
        </p:txBody>
      </p:sp>
      <p:sp>
        <p:nvSpPr>
          <p:cNvPr id="19" name="Shape 7">
            <a:extLst>
              <a:ext uri="{FF2B5EF4-FFF2-40B4-BE49-F238E27FC236}">
                <a16:creationId xmlns:a16="http://schemas.microsoft.com/office/drawing/2014/main" id="{A6738FAA-05A7-8329-6F7E-AA48403E0A7B}"/>
              </a:ext>
            </a:extLst>
          </p:cNvPr>
          <p:cNvSpPr/>
          <p:nvPr/>
        </p:nvSpPr>
        <p:spPr>
          <a:xfrm>
            <a:off x="8483320" y="2810392"/>
            <a:ext cx="3594380" cy="221640"/>
          </a:xfrm>
          <a:prstGeom prst="roundRect">
            <a:avLst>
              <a:gd name="adj" fmla="val 15005"/>
            </a:avLst>
          </a:prstGeom>
          <a:solidFill>
            <a:schemeClr val="accent3"/>
          </a:solidFill>
          <a:ln/>
        </p:spPr>
        <p:txBody>
          <a:bodyPr/>
          <a:lstStyle/>
          <a:p>
            <a:endParaRPr lang="en-US"/>
          </a:p>
        </p:txBody>
      </p:sp>
      <p:sp>
        <p:nvSpPr>
          <p:cNvPr id="20" name="Text 8">
            <a:extLst>
              <a:ext uri="{FF2B5EF4-FFF2-40B4-BE49-F238E27FC236}">
                <a16:creationId xmlns:a16="http://schemas.microsoft.com/office/drawing/2014/main" id="{CF191AE3-12CC-F509-C6EC-B1B62E1AC50D}"/>
              </a:ext>
            </a:extLst>
          </p:cNvPr>
          <p:cNvSpPr/>
          <p:nvPr/>
        </p:nvSpPr>
        <p:spPr>
          <a:xfrm>
            <a:off x="8483319" y="3201425"/>
            <a:ext cx="3594381" cy="669608"/>
          </a:xfrm>
          <a:prstGeom prst="rect">
            <a:avLst/>
          </a:prstGeom>
          <a:noFill/>
          <a:ln/>
        </p:spPr>
        <p:txBody>
          <a:bodyPr wrap="square" lIns="0" tIns="0" rIns="0" bIns="0" rtlCol="0" anchor="t"/>
          <a:lstStyle/>
          <a:p>
            <a:pPr marL="0" indent="0" algn="l">
              <a:lnSpc>
                <a:spcPts val="2600"/>
              </a:lnSpc>
              <a:buNone/>
            </a:pPr>
            <a:r>
              <a:rPr lang="en-US" sz="2000">
                <a:solidFill>
                  <a:srgbClr val="383838"/>
                </a:solidFill>
                <a:latin typeface="Arial" panose="020B0604020202020204" pitchFamily="34" charset="0"/>
                <a:ea typeface="PT Serif" pitchFamily="34" charset="-122"/>
                <a:cs typeface="Arial" panose="020B0604020202020204" pitchFamily="34" charset="0"/>
              </a:rPr>
              <a:t>Strategic Matching Can Help Flatten Cash Flows when Possible</a:t>
            </a:r>
            <a:endParaRPr lang="en-US" sz="2000">
              <a:latin typeface="Arial" panose="020B0604020202020204" pitchFamily="34" charset="0"/>
              <a:cs typeface="Arial" panose="020B0604020202020204" pitchFamily="34" charset="0"/>
            </a:endParaRPr>
          </a:p>
        </p:txBody>
      </p:sp>
      <p:sp>
        <p:nvSpPr>
          <p:cNvPr id="21" name="Text 9">
            <a:extLst>
              <a:ext uri="{FF2B5EF4-FFF2-40B4-BE49-F238E27FC236}">
                <a16:creationId xmlns:a16="http://schemas.microsoft.com/office/drawing/2014/main" id="{8125D671-F492-A979-CA6E-F817A02CE037}"/>
              </a:ext>
            </a:extLst>
          </p:cNvPr>
          <p:cNvSpPr/>
          <p:nvPr/>
        </p:nvSpPr>
        <p:spPr>
          <a:xfrm>
            <a:off x="8483319" y="4196606"/>
            <a:ext cx="3488667" cy="980123"/>
          </a:xfrm>
          <a:prstGeom prst="rect">
            <a:avLst/>
          </a:prstGeom>
          <a:noFill/>
          <a:ln/>
        </p:spPr>
        <p:txBody>
          <a:bodyPr wrap="square" lIns="0" tIns="0" rIns="0" bIns="0" rtlCol="0" anchor="t"/>
          <a:lstStyle/>
          <a:p>
            <a:pPr marL="0" indent="0" algn="l">
              <a:lnSpc>
                <a:spcPts val="2550"/>
              </a:lnSpc>
              <a:buNone/>
            </a:pPr>
            <a:r>
              <a:rPr lang="en-US" sz="1400">
                <a:solidFill>
                  <a:srgbClr val="383838"/>
                </a:solidFill>
                <a:latin typeface="Arial" panose="020B0604020202020204" pitchFamily="34" charset="0"/>
                <a:ea typeface="DM Sans" pitchFamily="34" charset="-122"/>
                <a:cs typeface="Arial" panose="020B0604020202020204" pitchFamily="34" charset="0"/>
              </a:rPr>
              <a:t>Align investment maturities with payment obligations with reserve funds when applicable</a:t>
            </a:r>
            <a:endParaRPr lang="en-US" sz="140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2DAE3FC-3BEF-A919-39C1-710A96D206BE}"/>
              </a:ext>
            </a:extLst>
          </p:cNvPr>
          <p:cNvSpPr>
            <a:spLocks noGrp="1"/>
          </p:cNvSpPr>
          <p:nvPr>
            <p:ph type="sldNum" sz="quarter" idx="4"/>
          </p:nvPr>
        </p:nvSpPr>
        <p:spPr/>
        <p:txBody>
          <a:bodyPr/>
          <a:lstStyle/>
          <a:p>
            <a:fld id="{5FE82902-ECBF-483F-8390-43E8C5ADA234}" type="slidenum">
              <a:rPr lang="en-US" smtClean="0"/>
              <a:pPr/>
              <a:t>48</a:t>
            </a:fld>
            <a:endParaRPr lang="en-US"/>
          </a:p>
        </p:txBody>
      </p:sp>
      <p:sp>
        <p:nvSpPr>
          <p:cNvPr id="2" name="TextBox 1">
            <a:extLst>
              <a:ext uri="{FF2B5EF4-FFF2-40B4-BE49-F238E27FC236}">
                <a16:creationId xmlns:a16="http://schemas.microsoft.com/office/drawing/2014/main" id="{89F076E8-82FB-D1B9-41F9-E84A2EE682E4}"/>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44992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6F382-C321-0779-D27A-8D86303595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B4A9E5F-AF4C-D6FB-95E9-7AB53EBF0978}"/>
              </a:ext>
            </a:extLst>
          </p:cNvPr>
          <p:cNvSpPr>
            <a:spLocks noGrp="1"/>
          </p:cNvSpPr>
          <p:nvPr>
            <p:ph type="title"/>
          </p:nvPr>
        </p:nvSpPr>
        <p:spPr>
          <a:xfrm>
            <a:off x="411478" y="2671893"/>
            <a:ext cx="10914407" cy="1498060"/>
          </a:xfrm>
        </p:spPr>
        <p:txBody>
          <a:bodyPr/>
          <a:lstStyle/>
          <a:p>
            <a:r>
              <a:rPr lang="en-US"/>
              <a:t>Investment Strategy Risk/Return Analysis</a:t>
            </a:r>
          </a:p>
        </p:txBody>
      </p:sp>
      <p:sp>
        <p:nvSpPr>
          <p:cNvPr id="2" name="TextBox 1">
            <a:extLst>
              <a:ext uri="{FF2B5EF4-FFF2-40B4-BE49-F238E27FC236}">
                <a16:creationId xmlns:a16="http://schemas.microsoft.com/office/drawing/2014/main" id="{95AB5EC4-37F4-AC9B-1CCB-249BEF445765}"/>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646134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2D479-EE36-CC89-170D-A1B4C01D01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67D96D-8D17-DFEF-6591-52DF3B7DE80A}"/>
              </a:ext>
            </a:extLst>
          </p:cNvPr>
          <p:cNvSpPr>
            <a:spLocks noGrp="1"/>
          </p:cNvSpPr>
          <p:nvPr>
            <p:ph type="title"/>
          </p:nvPr>
        </p:nvSpPr>
        <p:spPr>
          <a:xfrm>
            <a:off x="411478" y="2671893"/>
            <a:ext cx="9980297" cy="1498060"/>
          </a:xfrm>
        </p:spPr>
        <p:txBody>
          <a:bodyPr>
            <a:noAutofit/>
          </a:bodyPr>
          <a:lstStyle/>
          <a:p>
            <a:r>
              <a:rPr lang="en-US" sz="3600">
                <a:solidFill>
                  <a:schemeClr val="bg1"/>
                </a:solidFill>
              </a:rPr>
              <a:t>INVESTMENT programs and policies</a:t>
            </a:r>
          </a:p>
        </p:txBody>
      </p:sp>
      <p:sp>
        <p:nvSpPr>
          <p:cNvPr id="3" name="TextBox 2">
            <a:extLst>
              <a:ext uri="{FF2B5EF4-FFF2-40B4-BE49-F238E27FC236}">
                <a16:creationId xmlns:a16="http://schemas.microsoft.com/office/drawing/2014/main" id="{8A5156ED-F8EE-5683-D926-10D463C18F1D}"/>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478577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EB6E835-5604-CEA4-08E2-FA0B45A711C1}"/>
              </a:ext>
            </a:extLst>
          </p:cNvPr>
          <p:cNvGrpSpPr/>
          <p:nvPr/>
        </p:nvGrpSpPr>
        <p:grpSpPr>
          <a:xfrm>
            <a:off x="775360" y="1455539"/>
            <a:ext cx="11622709" cy="3946922"/>
            <a:chOff x="236093" y="1636551"/>
            <a:chExt cx="12397556" cy="4210050"/>
          </a:xfrm>
        </p:grpSpPr>
        <p:sp>
          <p:nvSpPr>
            <p:cNvPr id="7" name="Rectangle 6">
              <a:extLst>
                <a:ext uri="{FF2B5EF4-FFF2-40B4-BE49-F238E27FC236}">
                  <a16:creationId xmlns:a16="http://schemas.microsoft.com/office/drawing/2014/main" id="{B6F54C48-0023-AB41-529D-E7B0C81875BB}"/>
                </a:ext>
              </a:extLst>
            </p:cNvPr>
            <p:cNvSpPr/>
            <p:nvPr/>
          </p:nvSpPr>
          <p:spPr>
            <a:xfrm>
              <a:off x="2316739" y="1750416"/>
              <a:ext cx="790575" cy="3276600"/>
            </a:xfrm>
            <a:prstGeom prst="rect">
              <a:avLst/>
            </a:prstGeom>
            <a:gradFill>
              <a:gsLst>
                <a:gs pos="0">
                  <a:schemeClr val="bg1"/>
                </a:gs>
                <a:gs pos="100000">
                  <a:schemeClr val="accent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8" name="Rectangle 7">
              <a:extLst>
                <a:ext uri="{FF2B5EF4-FFF2-40B4-BE49-F238E27FC236}">
                  <a16:creationId xmlns:a16="http://schemas.microsoft.com/office/drawing/2014/main" id="{E15EE1F0-04DB-E143-370D-E2D3487F35A8}"/>
                </a:ext>
              </a:extLst>
            </p:cNvPr>
            <p:cNvSpPr/>
            <p:nvPr/>
          </p:nvSpPr>
          <p:spPr>
            <a:xfrm>
              <a:off x="5043680" y="1750416"/>
              <a:ext cx="790575" cy="3276600"/>
            </a:xfrm>
            <a:prstGeom prst="rect">
              <a:avLst/>
            </a:prstGeom>
            <a:gradFill>
              <a:gsLst>
                <a:gs pos="0">
                  <a:schemeClr val="bg1"/>
                </a:gs>
                <a:gs pos="100000">
                  <a:schemeClr val="accent4"/>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9" name="Rectangle 8">
              <a:extLst>
                <a:ext uri="{FF2B5EF4-FFF2-40B4-BE49-F238E27FC236}">
                  <a16:creationId xmlns:a16="http://schemas.microsoft.com/office/drawing/2014/main" id="{F50B90B3-8004-9C63-32CA-229B4BD4F93A}"/>
                </a:ext>
              </a:extLst>
            </p:cNvPr>
            <p:cNvSpPr/>
            <p:nvPr/>
          </p:nvSpPr>
          <p:spPr>
            <a:xfrm>
              <a:off x="7770621" y="1750416"/>
              <a:ext cx="790575" cy="3276600"/>
            </a:xfrm>
            <a:prstGeom prst="rect">
              <a:avLst/>
            </a:prstGeom>
            <a:gradFill>
              <a:gsLst>
                <a:gs pos="0">
                  <a:schemeClr val="bg1"/>
                </a:gs>
                <a:gs pos="100000">
                  <a:schemeClr val="accent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sp>
          <p:nvSpPr>
            <p:cNvPr id="10" name="Rectangle 9">
              <a:extLst>
                <a:ext uri="{FF2B5EF4-FFF2-40B4-BE49-F238E27FC236}">
                  <a16:creationId xmlns:a16="http://schemas.microsoft.com/office/drawing/2014/main" id="{EDD69BAB-61A7-875E-EE1B-E77FD11FBD8C}"/>
                </a:ext>
              </a:extLst>
            </p:cNvPr>
            <p:cNvSpPr/>
            <p:nvPr/>
          </p:nvSpPr>
          <p:spPr>
            <a:xfrm>
              <a:off x="10497561" y="1750416"/>
              <a:ext cx="790575" cy="3276600"/>
            </a:xfrm>
            <a:prstGeom prst="rect">
              <a:avLst/>
            </a:prstGeom>
            <a:gradFill>
              <a:gsLst>
                <a:gs pos="0">
                  <a:schemeClr val="bg1"/>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aphicFrame>
          <p:nvGraphicFramePr>
            <p:cNvPr id="11" name="Chart 10">
              <a:extLst>
                <a:ext uri="{FF2B5EF4-FFF2-40B4-BE49-F238E27FC236}">
                  <a16:creationId xmlns:a16="http://schemas.microsoft.com/office/drawing/2014/main" id="{1E188036-A523-02BD-95B0-9FBF0D22831A}"/>
                </a:ext>
              </a:extLst>
            </p:cNvPr>
            <p:cNvGraphicFramePr>
              <a:graphicFrameLocks/>
            </p:cNvGraphicFramePr>
            <p:nvPr>
              <p:extLst>
                <p:ext uri="{D42A27DB-BD31-4B8C-83A1-F6EECF244321}">
                  <p14:modId xmlns:p14="http://schemas.microsoft.com/office/powerpoint/2010/main" val="4141117427"/>
                </p:ext>
              </p:extLst>
            </p:nvPr>
          </p:nvGraphicFramePr>
          <p:xfrm>
            <a:off x="236093" y="1636551"/>
            <a:ext cx="12397556" cy="421005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C8CD06F3-EB98-A7CC-DE10-AD96E1399E11}"/>
                </a:ext>
              </a:extLst>
            </p:cNvPr>
            <p:cNvSpPr/>
            <p:nvPr/>
          </p:nvSpPr>
          <p:spPr>
            <a:xfrm>
              <a:off x="1480302" y="4268386"/>
              <a:ext cx="1758413" cy="314001"/>
            </a:xfrm>
            <a:prstGeom prst="rect">
              <a:avLst/>
            </a:prstGeom>
          </p:spPr>
          <p:txBody>
            <a:bodyPr wrap="square">
              <a:spAutoFit/>
            </a:bodyPr>
            <a:lstStyle/>
            <a:p>
              <a:r>
                <a:rPr lang="en-US" sz="1313" kern="0">
                  <a:solidFill>
                    <a:schemeClr val="tx2"/>
                  </a:solidFill>
                  <a:latin typeface="Arial" panose="020B0604020202020204" pitchFamily="34" charset="0"/>
                  <a:cs typeface="Arial" panose="020B0604020202020204" pitchFamily="34" charset="0"/>
                </a:rPr>
                <a:t>LGIP </a:t>
              </a:r>
              <a:endParaRPr lang="en-US" sz="2625">
                <a:solidFill>
                  <a:schemeClr val="tx2"/>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B657ABB0-215C-BDE3-AFFD-3AA359F2DC00}"/>
                </a:ext>
              </a:extLst>
            </p:cNvPr>
            <p:cNvCxnSpPr/>
            <p:nvPr/>
          </p:nvCxnSpPr>
          <p:spPr>
            <a:xfrm>
              <a:off x="689403" y="4576163"/>
              <a:ext cx="1847088" cy="0"/>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E6F14EE-1FC0-8CA9-AAC8-6C9367AC8BE8}"/>
                </a:ext>
              </a:extLst>
            </p:cNvPr>
            <p:cNvCxnSpPr>
              <a:cxnSpLocks/>
            </p:cNvCxnSpPr>
            <p:nvPr/>
          </p:nvCxnSpPr>
          <p:spPr>
            <a:xfrm>
              <a:off x="3514725" y="3737963"/>
              <a:ext cx="1850058" cy="0"/>
            </a:xfrm>
            <a:prstGeom prst="line">
              <a:avLst/>
            </a:prstGeom>
            <a:ln w="15875">
              <a:solidFill>
                <a:schemeClr val="accent4"/>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92922E0-70FD-FED4-2D7B-D7027A89C964}"/>
                </a:ext>
              </a:extLst>
            </p:cNvPr>
            <p:cNvSpPr/>
            <p:nvPr/>
          </p:nvSpPr>
          <p:spPr>
            <a:xfrm>
              <a:off x="3439684" y="3432661"/>
              <a:ext cx="1758413" cy="314001"/>
            </a:xfrm>
            <a:prstGeom prst="rect">
              <a:avLst/>
            </a:prstGeom>
          </p:spPr>
          <p:txBody>
            <a:bodyPr wrap="square">
              <a:spAutoFit/>
            </a:bodyPr>
            <a:lstStyle/>
            <a:p>
              <a:r>
                <a:rPr lang="en-US" sz="1313" kern="0">
                  <a:solidFill>
                    <a:schemeClr val="accent4"/>
                  </a:solidFill>
                  <a:latin typeface="Arial" panose="020B0604020202020204" pitchFamily="34" charset="0"/>
                  <a:cs typeface="Arial" panose="020B0604020202020204" pitchFamily="34" charset="0"/>
                </a:rPr>
                <a:t>Enhanced Cash </a:t>
              </a:r>
              <a:endParaRPr lang="en-US" sz="2625">
                <a:solidFill>
                  <a:schemeClr val="accent4"/>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14F7780D-071C-B151-61BD-548A8951F564}"/>
                </a:ext>
              </a:extLst>
            </p:cNvPr>
            <p:cNvCxnSpPr>
              <a:cxnSpLocks/>
            </p:cNvCxnSpPr>
            <p:nvPr/>
          </p:nvCxnSpPr>
          <p:spPr>
            <a:xfrm>
              <a:off x="6252205" y="3252188"/>
              <a:ext cx="1850058" cy="0"/>
            </a:xfrm>
            <a:prstGeom prst="line">
              <a:avLst/>
            </a:prstGeom>
            <a:ln w="15875">
              <a:solidFill>
                <a:schemeClr val="accent6"/>
              </a:solidFill>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2B203FBD-B663-1A72-18E5-A30D1EA1941B}"/>
                </a:ext>
              </a:extLst>
            </p:cNvPr>
            <p:cNvSpPr/>
            <p:nvPr userDrawn="1"/>
          </p:nvSpPr>
          <p:spPr>
            <a:xfrm>
              <a:off x="6177164" y="2946886"/>
              <a:ext cx="1758413" cy="314001"/>
            </a:xfrm>
            <a:prstGeom prst="rect">
              <a:avLst/>
            </a:prstGeom>
            <a:ln>
              <a:noFill/>
            </a:ln>
          </p:spPr>
          <p:txBody>
            <a:bodyPr wrap="square">
              <a:spAutoFit/>
            </a:bodyPr>
            <a:lstStyle/>
            <a:p>
              <a:r>
                <a:rPr lang="en-US" sz="1313" kern="0">
                  <a:solidFill>
                    <a:schemeClr val="accent6"/>
                  </a:solidFill>
                  <a:latin typeface="Arial" panose="020B0604020202020204" pitchFamily="34" charset="0"/>
                  <a:cs typeface="Arial" panose="020B0604020202020204" pitchFamily="34" charset="0"/>
                </a:rPr>
                <a:t>0-3 Year </a:t>
              </a:r>
              <a:endParaRPr lang="en-US" sz="2625">
                <a:solidFill>
                  <a:schemeClr val="accent6"/>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E0C73824-5B0C-BED5-77FD-32AC2763EF34}"/>
                </a:ext>
              </a:extLst>
            </p:cNvPr>
            <p:cNvCxnSpPr>
              <a:cxnSpLocks/>
            </p:cNvCxnSpPr>
            <p:nvPr/>
          </p:nvCxnSpPr>
          <p:spPr>
            <a:xfrm>
              <a:off x="9038422" y="2133953"/>
              <a:ext cx="1850058"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AC22BDC9-E034-6575-20E5-009D127911BE}"/>
                </a:ext>
              </a:extLst>
            </p:cNvPr>
            <p:cNvSpPr/>
            <p:nvPr/>
          </p:nvSpPr>
          <p:spPr>
            <a:xfrm>
              <a:off x="8963381" y="1828651"/>
              <a:ext cx="1758413" cy="314001"/>
            </a:xfrm>
            <a:prstGeom prst="rect">
              <a:avLst/>
            </a:prstGeom>
          </p:spPr>
          <p:txBody>
            <a:bodyPr wrap="square">
              <a:spAutoFit/>
            </a:bodyPr>
            <a:lstStyle/>
            <a:p>
              <a:r>
                <a:rPr lang="en-US" sz="1313" kern="0">
                  <a:solidFill>
                    <a:schemeClr val="accent2"/>
                  </a:solidFill>
                  <a:latin typeface="Arial" panose="020B0604020202020204" pitchFamily="34" charset="0"/>
                  <a:cs typeface="Arial" panose="020B0604020202020204" pitchFamily="34" charset="0"/>
                </a:rPr>
                <a:t>0-5 Year </a:t>
              </a:r>
              <a:endParaRPr lang="en-US" sz="2625">
                <a:solidFill>
                  <a:schemeClr val="accent2"/>
                </a:solidFill>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96C52D6F-D32E-3D3F-9D1E-AA94314320E4}"/>
              </a:ext>
            </a:extLst>
          </p:cNvPr>
          <p:cNvSpPr/>
          <p:nvPr/>
        </p:nvSpPr>
        <p:spPr>
          <a:xfrm>
            <a:off x="775360" y="887713"/>
            <a:ext cx="8903862" cy="438582"/>
          </a:xfrm>
          <a:prstGeom prst="rect">
            <a:avLst/>
          </a:prstGeom>
        </p:spPr>
        <p:txBody>
          <a:bodyPr wrap="square">
            <a:spAutoFit/>
          </a:bodyPr>
          <a:lstStyle/>
          <a:p>
            <a:pPr lvl="0" defTabSz="334514">
              <a:spcBef>
                <a:spcPts val="0"/>
              </a:spcBef>
            </a:pPr>
            <a:r>
              <a:rPr lang="en-US" sz="2250">
                <a:solidFill>
                  <a:schemeClr val="tx1"/>
                </a:solidFill>
                <a:latin typeface="Arial" panose="020B0604020202020204" pitchFamily="34" charset="0"/>
                <a:cs typeface="Arial" panose="020B0604020202020204" pitchFamily="34" charset="0"/>
              </a:rPr>
              <a:t>Based upon your specific goals and cash needs</a:t>
            </a:r>
          </a:p>
        </p:txBody>
      </p:sp>
      <p:grpSp>
        <p:nvGrpSpPr>
          <p:cNvPr id="21" name="Group 20">
            <a:extLst>
              <a:ext uri="{FF2B5EF4-FFF2-40B4-BE49-F238E27FC236}">
                <a16:creationId xmlns:a16="http://schemas.microsoft.com/office/drawing/2014/main" id="{A61A5478-E324-17E3-B52E-45771415E15F}"/>
              </a:ext>
            </a:extLst>
          </p:cNvPr>
          <p:cNvGrpSpPr/>
          <p:nvPr/>
        </p:nvGrpSpPr>
        <p:grpSpPr>
          <a:xfrm>
            <a:off x="3189532" y="5040795"/>
            <a:ext cx="2057400" cy="1026244"/>
            <a:chOff x="1918963" y="5581653"/>
            <a:chExt cx="2194560" cy="1094661"/>
          </a:xfrm>
        </p:grpSpPr>
        <p:grpSp>
          <p:nvGrpSpPr>
            <p:cNvPr id="22" name="Group 21">
              <a:extLst>
                <a:ext uri="{FF2B5EF4-FFF2-40B4-BE49-F238E27FC236}">
                  <a16:creationId xmlns:a16="http://schemas.microsoft.com/office/drawing/2014/main" id="{A39704EB-D7FC-E093-4427-27630D0038BA}"/>
                </a:ext>
              </a:extLst>
            </p:cNvPr>
            <p:cNvGrpSpPr/>
            <p:nvPr/>
          </p:nvGrpSpPr>
          <p:grpSpPr>
            <a:xfrm>
              <a:off x="1918963" y="5581653"/>
              <a:ext cx="2194560" cy="818330"/>
              <a:chOff x="1918963" y="5581653"/>
              <a:chExt cx="2194560" cy="818330"/>
            </a:xfrm>
          </p:grpSpPr>
          <p:sp>
            <p:nvSpPr>
              <p:cNvPr id="25" name="Rectangle: Rounded Corners 24">
                <a:extLst>
                  <a:ext uri="{FF2B5EF4-FFF2-40B4-BE49-F238E27FC236}">
                    <a16:creationId xmlns:a16="http://schemas.microsoft.com/office/drawing/2014/main" id="{F1D8BE94-4724-A945-13A0-471C1D88D272}"/>
                  </a:ext>
                </a:extLst>
              </p:cNvPr>
              <p:cNvSpPr/>
              <p:nvPr/>
            </p:nvSpPr>
            <p:spPr>
              <a:xfrm>
                <a:off x="1918963" y="5581653"/>
                <a:ext cx="2194560" cy="818330"/>
              </a:xfrm>
              <a:prstGeom prst="roundRect">
                <a:avLst/>
              </a:prstGeom>
              <a:gradFill>
                <a:gsLst>
                  <a:gs pos="0">
                    <a:srgbClr val="E7E6E6"/>
                  </a:gs>
                  <a:gs pos="100000">
                    <a:sysClr val="window" lastClr="FFFFFF"/>
                  </a:gs>
                </a:gsLst>
                <a:lin ang="16200000" scaled="0"/>
              </a:gradFill>
              <a:ln w="12700" cap="flat" cmpd="sng" algn="ctr">
                <a:noFill/>
                <a:prstDash val="solid"/>
                <a:miter lim="800000"/>
              </a:ln>
              <a:effectLst>
                <a:outerShdw blurRad="254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28625" eaLnBrk="1" fontAlgn="auto" latinLnBrk="0" hangingPunct="1">
                  <a:lnSpc>
                    <a:spcPct val="100000"/>
                  </a:lnSpc>
                  <a:spcBef>
                    <a:spcPts val="0"/>
                  </a:spcBef>
                  <a:spcAft>
                    <a:spcPts val="0"/>
                  </a:spcAft>
                  <a:buClrTx/>
                  <a:buSzTx/>
                  <a:buFontTx/>
                  <a:buNone/>
                  <a:tabLst/>
                  <a:defRPr/>
                </a:pPr>
                <a:endParaRPr kumimoji="0" lang="en-US" sz="1688"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1115786B-DADB-A443-16BB-20AE0DF9D041}"/>
                  </a:ext>
                </a:extLst>
              </p:cNvPr>
              <p:cNvCxnSpPr/>
              <p:nvPr/>
            </p:nvCxnSpPr>
            <p:spPr>
              <a:xfrm>
                <a:off x="2092699" y="6009358"/>
                <a:ext cx="1847088" cy="0"/>
              </a:xfrm>
              <a:prstGeom prst="line">
                <a:avLst/>
              </a:prstGeom>
              <a:solidFill>
                <a:srgbClr val="002A4A"/>
              </a:solidFill>
              <a:ln w="15875">
                <a:solidFill>
                  <a:srgbClr val="002A4A"/>
                </a:solidFill>
              </a:ln>
            </p:spPr>
            <p:style>
              <a:lnRef idx="2">
                <a:schemeClr val="accent1"/>
              </a:lnRef>
              <a:fillRef idx="0">
                <a:schemeClr val="accent1"/>
              </a:fillRef>
              <a:effectRef idx="1">
                <a:schemeClr val="accent1"/>
              </a:effectRef>
              <a:fontRef idx="minor">
                <a:schemeClr val="tx1"/>
              </a:fontRef>
            </p:style>
          </p:cxnSp>
          <p:sp>
            <p:nvSpPr>
              <p:cNvPr id="27" name="Isosceles Triangle 26">
                <a:extLst>
                  <a:ext uri="{FF2B5EF4-FFF2-40B4-BE49-F238E27FC236}">
                    <a16:creationId xmlns:a16="http://schemas.microsoft.com/office/drawing/2014/main" id="{695AFC33-7106-D911-2CF6-2B2C3D7BE5F4}"/>
                  </a:ext>
                </a:extLst>
              </p:cNvPr>
              <p:cNvSpPr/>
              <p:nvPr/>
            </p:nvSpPr>
            <p:spPr>
              <a:xfrm rot="10800000">
                <a:off x="2950033" y="6009358"/>
                <a:ext cx="132420" cy="114156"/>
              </a:xfrm>
              <a:prstGeom prst="triangle">
                <a:avLst/>
              </a:prstGeom>
              <a:solidFill>
                <a:srgbClr val="002A4A"/>
              </a:solidFill>
              <a:ln>
                <a:solidFill>
                  <a:srgbClr val="00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23" name="Rectangle 22">
              <a:extLst>
                <a:ext uri="{FF2B5EF4-FFF2-40B4-BE49-F238E27FC236}">
                  <a16:creationId xmlns:a16="http://schemas.microsoft.com/office/drawing/2014/main" id="{2B1DC338-C4CF-5D19-6D2C-B1A60A80AF71}"/>
                </a:ext>
              </a:extLst>
            </p:cNvPr>
            <p:cNvSpPr/>
            <p:nvPr/>
          </p:nvSpPr>
          <p:spPr>
            <a:xfrm>
              <a:off x="2480062" y="6085382"/>
              <a:ext cx="1092995" cy="590932"/>
            </a:xfrm>
            <a:prstGeom prst="rect">
              <a:avLst/>
            </a:prstGeom>
          </p:spPr>
          <p:txBody>
            <a:bodyPr wrap="square">
              <a:spAutoFit/>
            </a:bodyPr>
            <a:lstStyle/>
            <a:p>
              <a:pPr algn="ctr"/>
              <a:r>
                <a:rPr lang="en-US" sz="1500" kern="0">
                  <a:latin typeface="Arial" panose="020B0604020202020204" pitchFamily="34" charset="0"/>
                  <a:cs typeface="Arial" panose="020B0604020202020204" pitchFamily="34" charset="0"/>
                </a:rPr>
                <a:t>0-3 Years</a:t>
              </a:r>
            </a:p>
          </p:txBody>
        </p:sp>
        <p:sp>
          <p:nvSpPr>
            <p:cNvPr id="24" name="Rectangle 23">
              <a:extLst>
                <a:ext uri="{FF2B5EF4-FFF2-40B4-BE49-F238E27FC236}">
                  <a16:creationId xmlns:a16="http://schemas.microsoft.com/office/drawing/2014/main" id="{BB5E414A-90B4-6A60-407E-649C98FAC7DA}"/>
                </a:ext>
              </a:extLst>
            </p:cNvPr>
            <p:cNvSpPr/>
            <p:nvPr/>
          </p:nvSpPr>
          <p:spPr>
            <a:xfrm>
              <a:off x="1918963" y="5650711"/>
              <a:ext cx="2194560" cy="344710"/>
            </a:xfrm>
            <a:prstGeom prst="rect">
              <a:avLst/>
            </a:prstGeom>
          </p:spPr>
          <p:txBody>
            <a:bodyPr wrap="square">
              <a:spAutoFit/>
            </a:bodyPr>
            <a:lstStyle/>
            <a:p>
              <a:pPr algn="ctr"/>
              <a:r>
                <a:rPr lang="en-US" sz="1500" b="1" kern="0">
                  <a:solidFill>
                    <a:schemeClr val="tx1"/>
                  </a:solidFill>
                  <a:latin typeface="Arial" panose="020B0604020202020204" pitchFamily="34" charset="0"/>
                  <a:cs typeface="Arial" panose="020B0604020202020204" pitchFamily="34" charset="0"/>
                </a:rPr>
                <a:t>Short Duration </a:t>
              </a:r>
            </a:p>
          </p:txBody>
        </p:sp>
      </p:grpSp>
      <p:grpSp>
        <p:nvGrpSpPr>
          <p:cNvPr id="28" name="Group 27">
            <a:extLst>
              <a:ext uri="{FF2B5EF4-FFF2-40B4-BE49-F238E27FC236}">
                <a16:creationId xmlns:a16="http://schemas.microsoft.com/office/drawing/2014/main" id="{0C106ED6-EDC8-1B2E-598D-0AED1AA421EB}"/>
              </a:ext>
            </a:extLst>
          </p:cNvPr>
          <p:cNvGrpSpPr/>
          <p:nvPr/>
        </p:nvGrpSpPr>
        <p:grpSpPr>
          <a:xfrm>
            <a:off x="5465958" y="5040795"/>
            <a:ext cx="2057400" cy="1026244"/>
            <a:chOff x="1918963" y="5581653"/>
            <a:chExt cx="2194560" cy="1094661"/>
          </a:xfrm>
        </p:grpSpPr>
        <p:grpSp>
          <p:nvGrpSpPr>
            <p:cNvPr id="29" name="Group 28">
              <a:extLst>
                <a:ext uri="{FF2B5EF4-FFF2-40B4-BE49-F238E27FC236}">
                  <a16:creationId xmlns:a16="http://schemas.microsoft.com/office/drawing/2014/main" id="{9EA58E37-2996-6869-C81D-49290EA7F3F9}"/>
                </a:ext>
              </a:extLst>
            </p:cNvPr>
            <p:cNvGrpSpPr/>
            <p:nvPr/>
          </p:nvGrpSpPr>
          <p:grpSpPr>
            <a:xfrm>
              <a:off x="1918963" y="5581653"/>
              <a:ext cx="2194560" cy="818330"/>
              <a:chOff x="1918963" y="5581653"/>
              <a:chExt cx="2194560" cy="818330"/>
            </a:xfrm>
          </p:grpSpPr>
          <p:sp>
            <p:nvSpPr>
              <p:cNvPr id="32" name="Rectangle: Rounded Corners 31">
                <a:extLst>
                  <a:ext uri="{FF2B5EF4-FFF2-40B4-BE49-F238E27FC236}">
                    <a16:creationId xmlns:a16="http://schemas.microsoft.com/office/drawing/2014/main" id="{474977C9-475C-FA4C-0F7B-7529B9607724}"/>
                  </a:ext>
                </a:extLst>
              </p:cNvPr>
              <p:cNvSpPr/>
              <p:nvPr/>
            </p:nvSpPr>
            <p:spPr>
              <a:xfrm>
                <a:off x="1918963" y="5581653"/>
                <a:ext cx="2194560" cy="818330"/>
              </a:xfrm>
              <a:prstGeom prst="roundRect">
                <a:avLst/>
              </a:prstGeom>
              <a:gradFill>
                <a:gsLst>
                  <a:gs pos="0">
                    <a:srgbClr val="E7E6E6"/>
                  </a:gs>
                  <a:gs pos="100000">
                    <a:sysClr val="window" lastClr="FFFFFF"/>
                  </a:gs>
                </a:gsLst>
                <a:lin ang="16200000" scaled="0"/>
              </a:gradFill>
              <a:ln w="12700" cap="flat" cmpd="sng" algn="ctr">
                <a:noFill/>
                <a:prstDash val="solid"/>
                <a:miter lim="800000"/>
              </a:ln>
              <a:effectLst>
                <a:outerShdw blurRad="254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28625" eaLnBrk="1" fontAlgn="auto" latinLnBrk="0" hangingPunct="1">
                  <a:lnSpc>
                    <a:spcPct val="100000"/>
                  </a:lnSpc>
                  <a:spcBef>
                    <a:spcPts val="0"/>
                  </a:spcBef>
                  <a:spcAft>
                    <a:spcPts val="0"/>
                  </a:spcAft>
                  <a:buClrTx/>
                  <a:buSzTx/>
                  <a:buFontTx/>
                  <a:buNone/>
                  <a:tabLst/>
                  <a:defRPr/>
                </a:pPr>
                <a:endParaRPr kumimoji="0" lang="en-US" sz="1688"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7C34DB4F-AC11-9F4E-638B-C2DB33C54B2E}"/>
                  </a:ext>
                </a:extLst>
              </p:cNvPr>
              <p:cNvCxnSpPr/>
              <p:nvPr/>
            </p:nvCxnSpPr>
            <p:spPr>
              <a:xfrm>
                <a:off x="2092699" y="6009358"/>
                <a:ext cx="1847088" cy="0"/>
              </a:xfrm>
              <a:prstGeom prst="line">
                <a:avLst/>
              </a:prstGeom>
              <a:solidFill>
                <a:srgbClr val="002A4A"/>
              </a:solidFill>
              <a:ln w="15875">
                <a:solidFill>
                  <a:srgbClr val="002A4A"/>
                </a:solidFill>
              </a:ln>
            </p:spPr>
            <p:style>
              <a:lnRef idx="2">
                <a:schemeClr val="accent1"/>
              </a:lnRef>
              <a:fillRef idx="0">
                <a:schemeClr val="accent1"/>
              </a:fillRef>
              <a:effectRef idx="1">
                <a:schemeClr val="accent1"/>
              </a:effectRef>
              <a:fontRef idx="minor">
                <a:schemeClr val="tx1"/>
              </a:fontRef>
            </p:style>
          </p:cxnSp>
          <p:sp>
            <p:nvSpPr>
              <p:cNvPr id="34" name="Isosceles Triangle 33">
                <a:extLst>
                  <a:ext uri="{FF2B5EF4-FFF2-40B4-BE49-F238E27FC236}">
                    <a16:creationId xmlns:a16="http://schemas.microsoft.com/office/drawing/2014/main" id="{5682B54F-AA0C-40EE-54DA-5A8C682E67CF}"/>
                  </a:ext>
                </a:extLst>
              </p:cNvPr>
              <p:cNvSpPr/>
              <p:nvPr/>
            </p:nvSpPr>
            <p:spPr>
              <a:xfrm rot="10800000">
                <a:off x="2950033" y="6009358"/>
                <a:ext cx="132420" cy="114156"/>
              </a:xfrm>
              <a:prstGeom prst="triangle">
                <a:avLst/>
              </a:prstGeom>
              <a:solidFill>
                <a:srgbClr val="002A4A"/>
              </a:solidFill>
              <a:ln>
                <a:solidFill>
                  <a:srgbClr val="00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30" name="Rectangle 29">
              <a:extLst>
                <a:ext uri="{FF2B5EF4-FFF2-40B4-BE49-F238E27FC236}">
                  <a16:creationId xmlns:a16="http://schemas.microsoft.com/office/drawing/2014/main" id="{FD9F4B3F-B521-D328-0500-7FF653CE11B0}"/>
                </a:ext>
              </a:extLst>
            </p:cNvPr>
            <p:cNvSpPr/>
            <p:nvPr/>
          </p:nvSpPr>
          <p:spPr>
            <a:xfrm>
              <a:off x="2480062" y="6085382"/>
              <a:ext cx="1092995" cy="590932"/>
            </a:xfrm>
            <a:prstGeom prst="rect">
              <a:avLst/>
            </a:prstGeom>
          </p:spPr>
          <p:txBody>
            <a:bodyPr wrap="square">
              <a:spAutoFit/>
            </a:bodyPr>
            <a:lstStyle/>
            <a:p>
              <a:pPr algn="ctr"/>
              <a:r>
                <a:rPr lang="en-US" sz="1500" kern="0">
                  <a:latin typeface="Arial" panose="020B0604020202020204" pitchFamily="34" charset="0"/>
                  <a:cs typeface="Arial" panose="020B0604020202020204" pitchFamily="34" charset="0"/>
                </a:rPr>
                <a:t>1-3 Years</a:t>
              </a:r>
            </a:p>
          </p:txBody>
        </p:sp>
        <p:sp>
          <p:nvSpPr>
            <p:cNvPr id="31" name="Rectangle 30">
              <a:extLst>
                <a:ext uri="{FF2B5EF4-FFF2-40B4-BE49-F238E27FC236}">
                  <a16:creationId xmlns:a16="http://schemas.microsoft.com/office/drawing/2014/main" id="{504A3005-CCB4-5561-BAB0-3EB1ADAB8C47}"/>
                </a:ext>
              </a:extLst>
            </p:cNvPr>
            <p:cNvSpPr/>
            <p:nvPr/>
          </p:nvSpPr>
          <p:spPr>
            <a:xfrm>
              <a:off x="1918963" y="5650711"/>
              <a:ext cx="2194560" cy="344710"/>
            </a:xfrm>
            <a:prstGeom prst="rect">
              <a:avLst/>
            </a:prstGeom>
          </p:spPr>
          <p:txBody>
            <a:bodyPr wrap="square">
              <a:spAutoFit/>
            </a:bodyPr>
            <a:lstStyle/>
            <a:p>
              <a:pPr algn="ctr"/>
              <a:r>
                <a:rPr lang="en-US" sz="1500" b="1" kern="0">
                  <a:solidFill>
                    <a:schemeClr val="tx1"/>
                  </a:solidFill>
                  <a:latin typeface="Arial" panose="020B0604020202020204" pitchFamily="34" charset="0"/>
                  <a:cs typeface="Arial" panose="020B0604020202020204" pitchFamily="34" charset="0"/>
                </a:rPr>
                <a:t>Short Duration </a:t>
              </a:r>
            </a:p>
          </p:txBody>
        </p:sp>
      </p:grpSp>
      <p:grpSp>
        <p:nvGrpSpPr>
          <p:cNvPr id="35" name="Group 34">
            <a:extLst>
              <a:ext uri="{FF2B5EF4-FFF2-40B4-BE49-F238E27FC236}">
                <a16:creationId xmlns:a16="http://schemas.microsoft.com/office/drawing/2014/main" id="{1B6A7F88-5BEF-B53E-34C7-3D0CD8E34259}"/>
              </a:ext>
            </a:extLst>
          </p:cNvPr>
          <p:cNvGrpSpPr/>
          <p:nvPr/>
        </p:nvGrpSpPr>
        <p:grpSpPr>
          <a:xfrm>
            <a:off x="7679097" y="5040795"/>
            <a:ext cx="2183971" cy="1026244"/>
            <a:chOff x="1851457" y="5581653"/>
            <a:chExt cx="2329569" cy="1094661"/>
          </a:xfrm>
        </p:grpSpPr>
        <p:grpSp>
          <p:nvGrpSpPr>
            <p:cNvPr id="36" name="Group 35">
              <a:extLst>
                <a:ext uri="{FF2B5EF4-FFF2-40B4-BE49-F238E27FC236}">
                  <a16:creationId xmlns:a16="http://schemas.microsoft.com/office/drawing/2014/main" id="{C5E8D33A-C58C-EEC2-6E5E-07E1FB8B6DD4}"/>
                </a:ext>
              </a:extLst>
            </p:cNvPr>
            <p:cNvGrpSpPr/>
            <p:nvPr/>
          </p:nvGrpSpPr>
          <p:grpSpPr>
            <a:xfrm>
              <a:off x="1918963" y="5581653"/>
              <a:ext cx="2194560" cy="818330"/>
              <a:chOff x="1918963" y="5581653"/>
              <a:chExt cx="2194560" cy="818330"/>
            </a:xfrm>
          </p:grpSpPr>
          <p:sp>
            <p:nvSpPr>
              <p:cNvPr id="39" name="Rectangle: Rounded Corners 38">
                <a:extLst>
                  <a:ext uri="{FF2B5EF4-FFF2-40B4-BE49-F238E27FC236}">
                    <a16:creationId xmlns:a16="http://schemas.microsoft.com/office/drawing/2014/main" id="{23ECF05C-8156-2DEA-DAFF-479E460905E9}"/>
                  </a:ext>
                </a:extLst>
              </p:cNvPr>
              <p:cNvSpPr/>
              <p:nvPr/>
            </p:nvSpPr>
            <p:spPr>
              <a:xfrm>
                <a:off x="1918963" y="5581653"/>
                <a:ext cx="2194560" cy="818330"/>
              </a:xfrm>
              <a:prstGeom prst="roundRect">
                <a:avLst/>
              </a:prstGeom>
              <a:gradFill>
                <a:gsLst>
                  <a:gs pos="0">
                    <a:srgbClr val="E7E6E6"/>
                  </a:gs>
                  <a:gs pos="100000">
                    <a:sysClr val="window" lastClr="FFFFFF"/>
                  </a:gs>
                </a:gsLst>
                <a:lin ang="16200000" scaled="0"/>
              </a:gradFill>
              <a:ln w="12700" cap="flat" cmpd="sng" algn="ctr">
                <a:noFill/>
                <a:prstDash val="solid"/>
                <a:miter lim="800000"/>
              </a:ln>
              <a:effectLst>
                <a:outerShdw blurRad="254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28625" eaLnBrk="1" fontAlgn="auto" latinLnBrk="0" hangingPunct="1">
                  <a:lnSpc>
                    <a:spcPct val="100000"/>
                  </a:lnSpc>
                  <a:spcBef>
                    <a:spcPts val="0"/>
                  </a:spcBef>
                  <a:spcAft>
                    <a:spcPts val="0"/>
                  </a:spcAft>
                  <a:buClrTx/>
                  <a:buSzTx/>
                  <a:buFontTx/>
                  <a:buNone/>
                  <a:tabLst/>
                  <a:defRPr/>
                </a:pPr>
                <a:endParaRPr kumimoji="0" lang="en-US" sz="1688"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0" name="Straight Connector 39">
                <a:extLst>
                  <a:ext uri="{FF2B5EF4-FFF2-40B4-BE49-F238E27FC236}">
                    <a16:creationId xmlns:a16="http://schemas.microsoft.com/office/drawing/2014/main" id="{4534C5C4-1466-09AE-4B63-F73F499B10F5}"/>
                  </a:ext>
                </a:extLst>
              </p:cNvPr>
              <p:cNvCxnSpPr/>
              <p:nvPr/>
            </p:nvCxnSpPr>
            <p:spPr>
              <a:xfrm>
                <a:off x="2092699" y="6009358"/>
                <a:ext cx="1847088" cy="0"/>
              </a:xfrm>
              <a:prstGeom prst="line">
                <a:avLst/>
              </a:prstGeom>
              <a:solidFill>
                <a:srgbClr val="002A4A"/>
              </a:solidFill>
              <a:ln w="15875">
                <a:solidFill>
                  <a:srgbClr val="002A4A"/>
                </a:solidFill>
              </a:ln>
            </p:spPr>
            <p:style>
              <a:lnRef idx="2">
                <a:schemeClr val="accent1"/>
              </a:lnRef>
              <a:fillRef idx="0">
                <a:schemeClr val="accent1"/>
              </a:fillRef>
              <a:effectRef idx="1">
                <a:schemeClr val="accent1"/>
              </a:effectRef>
              <a:fontRef idx="minor">
                <a:schemeClr val="tx1"/>
              </a:fontRef>
            </p:style>
          </p:cxnSp>
          <p:sp>
            <p:nvSpPr>
              <p:cNvPr id="41" name="Isosceles Triangle 40">
                <a:extLst>
                  <a:ext uri="{FF2B5EF4-FFF2-40B4-BE49-F238E27FC236}">
                    <a16:creationId xmlns:a16="http://schemas.microsoft.com/office/drawing/2014/main" id="{96F39010-C8B3-2F14-7729-ED7A0E74B935}"/>
                  </a:ext>
                </a:extLst>
              </p:cNvPr>
              <p:cNvSpPr/>
              <p:nvPr/>
            </p:nvSpPr>
            <p:spPr>
              <a:xfrm rot="10800000">
                <a:off x="2950033" y="6009358"/>
                <a:ext cx="132420" cy="114156"/>
              </a:xfrm>
              <a:prstGeom prst="triangle">
                <a:avLst/>
              </a:prstGeom>
              <a:solidFill>
                <a:srgbClr val="002A4A"/>
              </a:solidFill>
              <a:ln>
                <a:solidFill>
                  <a:srgbClr val="00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37" name="Rectangle 36">
              <a:extLst>
                <a:ext uri="{FF2B5EF4-FFF2-40B4-BE49-F238E27FC236}">
                  <a16:creationId xmlns:a16="http://schemas.microsoft.com/office/drawing/2014/main" id="{D8E253DA-7381-4CFE-D2AE-CDE346066BE4}"/>
                </a:ext>
              </a:extLst>
            </p:cNvPr>
            <p:cNvSpPr/>
            <p:nvPr/>
          </p:nvSpPr>
          <p:spPr>
            <a:xfrm>
              <a:off x="2480062" y="6085382"/>
              <a:ext cx="1092995" cy="590932"/>
            </a:xfrm>
            <a:prstGeom prst="rect">
              <a:avLst/>
            </a:prstGeom>
          </p:spPr>
          <p:txBody>
            <a:bodyPr wrap="square">
              <a:spAutoFit/>
            </a:bodyPr>
            <a:lstStyle/>
            <a:p>
              <a:pPr algn="ctr"/>
              <a:r>
                <a:rPr lang="en-US" sz="1500" kern="0">
                  <a:latin typeface="Arial" panose="020B0604020202020204" pitchFamily="34" charset="0"/>
                  <a:cs typeface="Arial" panose="020B0604020202020204" pitchFamily="34" charset="0"/>
                </a:rPr>
                <a:t>0-5 Years</a:t>
              </a:r>
            </a:p>
          </p:txBody>
        </p:sp>
        <p:sp>
          <p:nvSpPr>
            <p:cNvPr id="38" name="Rectangle 37">
              <a:extLst>
                <a:ext uri="{FF2B5EF4-FFF2-40B4-BE49-F238E27FC236}">
                  <a16:creationId xmlns:a16="http://schemas.microsoft.com/office/drawing/2014/main" id="{B19EC3D0-152A-E23E-D854-B186F7E4180F}"/>
                </a:ext>
              </a:extLst>
            </p:cNvPr>
            <p:cNvSpPr/>
            <p:nvPr/>
          </p:nvSpPr>
          <p:spPr>
            <a:xfrm>
              <a:off x="1851457" y="5650711"/>
              <a:ext cx="2329569" cy="344710"/>
            </a:xfrm>
            <a:prstGeom prst="rect">
              <a:avLst/>
            </a:prstGeom>
          </p:spPr>
          <p:txBody>
            <a:bodyPr wrap="square">
              <a:spAutoFit/>
            </a:bodyPr>
            <a:lstStyle/>
            <a:p>
              <a:pPr algn="ctr"/>
              <a:r>
                <a:rPr lang="en-US" sz="1500" b="1" kern="0">
                  <a:solidFill>
                    <a:schemeClr val="tx1"/>
                  </a:solidFill>
                  <a:latin typeface="Arial" panose="020B0604020202020204" pitchFamily="34" charset="0"/>
                  <a:cs typeface="Arial" panose="020B0604020202020204" pitchFamily="34" charset="0"/>
                </a:rPr>
                <a:t>Intermediate Duration </a:t>
              </a:r>
            </a:p>
          </p:txBody>
        </p:sp>
      </p:grpSp>
      <p:grpSp>
        <p:nvGrpSpPr>
          <p:cNvPr id="42" name="Group 41">
            <a:extLst>
              <a:ext uri="{FF2B5EF4-FFF2-40B4-BE49-F238E27FC236}">
                <a16:creationId xmlns:a16="http://schemas.microsoft.com/office/drawing/2014/main" id="{BF4B4194-4B3B-A230-C2AD-9B92FECA18BB}"/>
              </a:ext>
            </a:extLst>
          </p:cNvPr>
          <p:cNvGrpSpPr/>
          <p:nvPr/>
        </p:nvGrpSpPr>
        <p:grpSpPr>
          <a:xfrm>
            <a:off x="9955523" y="5040795"/>
            <a:ext cx="2183971" cy="1026244"/>
            <a:chOff x="1851457" y="5581653"/>
            <a:chExt cx="2329569" cy="1094661"/>
          </a:xfrm>
        </p:grpSpPr>
        <p:grpSp>
          <p:nvGrpSpPr>
            <p:cNvPr id="43" name="Group 42">
              <a:extLst>
                <a:ext uri="{FF2B5EF4-FFF2-40B4-BE49-F238E27FC236}">
                  <a16:creationId xmlns:a16="http://schemas.microsoft.com/office/drawing/2014/main" id="{8AAAE67E-6499-AF25-D1B5-62A8A732B30A}"/>
                </a:ext>
              </a:extLst>
            </p:cNvPr>
            <p:cNvGrpSpPr/>
            <p:nvPr/>
          </p:nvGrpSpPr>
          <p:grpSpPr>
            <a:xfrm>
              <a:off x="1918963" y="5581653"/>
              <a:ext cx="2194560" cy="818330"/>
              <a:chOff x="1918963" y="5581653"/>
              <a:chExt cx="2194560" cy="818330"/>
            </a:xfrm>
          </p:grpSpPr>
          <p:sp>
            <p:nvSpPr>
              <p:cNvPr id="46" name="Rectangle: Rounded Corners 45">
                <a:extLst>
                  <a:ext uri="{FF2B5EF4-FFF2-40B4-BE49-F238E27FC236}">
                    <a16:creationId xmlns:a16="http://schemas.microsoft.com/office/drawing/2014/main" id="{3E1D1AAF-812E-B6A8-266C-4A14205B5613}"/>
                  </a:ext>
                </a:extLst>
              </p:cNvPr>
              <p:cNvSpPr/>
              <p:nvPr/>
            </p:nvSpPr>
            <p:spPr>
              <a:xfrm>
                <a:off x="1918963" y="5581653"/>
                <a:ext cx="2194560" cy="818330"/>
              </a:xfrm>
              <a:prstGeom prst="roundRect">
                <a:avLst/>
              </a:prstGeom>
              <a:gradFill>
                <a:gsLst>
                  <a:gs pos="0">
                    <a:srgbClr val="E7E6E6"/>
                  </a:gs>
                  <a:gs pos="100000">
                    <a:sysClr val="window" lastClr="FFFFFF"/>
                  </a:gs>
                </a:gsLst>
                <a:lin ang="16200000" scaled="0"/>
              </a:gradFill>
              <a:ln w="12700" cap="flat" cmpd="sng" algn="ctr">
                <a:noFill/>
                <a:prstDash val="solid"/>
                <a:miter lim="800000"/>
              </a:ln>
              <a:effectLst>
                <a:outerShdw blurRad="254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28625" eaLnBrk="1" fontAlgn="auto" latinLnBrk="0" hangingPunct="1">
                  <a:lnSpc>
                    <a:spcPct val="100000"/>
                  </a:lnSpc>
                  <a:spcBef>
                    <a:spcPts val="0"/>
                  </a:spcBef>
                  <a:spcAft>
                    <a:spcPts val="0"/>
                  </a:spcAft>
                  <a:buClrTx/>
                  <a:buSzTx/>
                  <a:buFontTx/>
                  <a:buNone/>
                  <a:tabLst/>
                  <a:defRPr/>
                </a:pPr>
                <a:endParaRPr kumimoji="0" lang="en-US" sz="1688"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5CDA1EFD-9A42-C1A4-63C8-ACE206C4DE79}"/>
                  </a:ext>
                </a:extLst>
              </p:cNvPr>
              <p:cNvCxnSpPr/>
              <p:nvPr/>
            </p:nvCxnSpPr>
            <p:spPr>
              <a:xfrm>
                <a:off x="2092699" y="6009358"/>
                <a:ext cx="1847088" cy="0"/>
              </a:xfrm>
              <a:prstGeom prst="line">
                <a:avLst/>
              </a:prstGeom>
              <a:solidFill>
                <a:srgbClr val="002A4A"/>
              </a:solidFill>
              <a:ln w="15875">
                <a:solidFill>
                  <a:srgbClr val="002A4A"/>
                </a:solidFill>
              </a:ln>
            </p:spPr>
            <p:style>
              <a:lnRef idx="2">
                <a:schemeClr val="accent1"/>
              </a:lnRef>
              <a:fillRef idx="0">
                <a:schemeClr val="accent1"/>
              </a:fillRef>
              <a:effectRef idx="1">
                <a:schemeClr val="accent1"/>
              </a:effectRef>
              <a:fontRef idx="minor">
                <a:schemeClr val="tx1"/>
              </a:fontRef>
            </p:style>
          </p:cxnSp>
          <p:sp>
            <p:nvSpPr>
              <p:cNvPr id="48" name="Isosceles Triangle 47">
                <a:extLst>
                  <a:ext uri="{FF2B5EF4-FFF2-40B4-BE49-F238E27FC236}">
                    <a16:creationId xmlns:a16="http://schemas.microsoft.com/office/drawing/2014/main" id="{C1AA900A-CBFE-502B-03A7-12A469081C10}"/>
                  </a:ext>
                </a:extLst>
              </p:cNvPr>
              <p:cNvSpPr/>
              <p:nvPr/>
            </p:nvSpPr>
            <p:spPr>
              <a:xfrm rot="10800000">
                <a:off x="2950033" y="6009358"/>
                <a:ext cx="132420" cy="114156"/>
              </a:xfrm>
              <a:prstGeom prst="triangle">
                <a:avLst/>
              </a:prstGeom>
              <a:solidFill>
                <a:srgbClr val="002A4A"/>
              </a:solidFill>
              <a:ln>
                <a:solidFill>
                  <a:srgbClr val="00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a:t>a</a:t>
                </a:r>
              </a:p>
            </p:txBody>
          </p:sp>
        </p:grpSp>
        <p:sp>
          <p:nvSpPr>
            <p:cNvPr id="44" name="Rectangle 43">
              <a:extLst>
                <a:ext uri="{FF2B5EF4-FFF2-40B4-BE49-F238E27FC236}">
                  <a16:creationId xmlns:a16="http://schemas.microsoft.com/office/drawing/2014/main" id="{68185628-6474-91F6-E7EF-4D75AA2269D7}"/>
                </a:ext>
              </a:extLst>
            </p:cNvPr>
            <p:cNvSpPr/>
            <p:nvPr/>
          </p:nvSpPr>
          <p:spPr>
            <a:xfrm>
              <a:off x="2480062" y="6085382"/>
              <a:ext cx="1092995" cy="590932"/>
            </a:xfrm>
            <a:prstGeom prst="rect">
              <a:avLst/>
            </a:prstGeom>
          </p:spPr>
          <p:txBody>
            <a:bodyPr wrap="square">
              <a:spAutoFit/>
            </a:bodyPr>
            <a:lstStyle/>
            <a:p>
              <a:pPr algn="ctr"/>
              <a:r>
                <a:rPr lang="en-US" sz="1500" kern="0">
                  <a:latin typeface="Arial" panose="020B0604020202020204" pitchFamily="34" charset="0"/>
                  <a:cs typeface="Arial" panose="020B0604020202020204" pitchFamily="34" charset="0"/>
                </a:rPr>
                <a:t>1-5 Years</a:t>
              </a:r>
            </a:p>
          </p:txBody>
        </p:sp>
        <p:sp>
          <p:nvSpPr>
            <p:cNvPr id="45" name="Rectangle 44">
              <a:extLst>
                <a:ext uri="{FF2B5EF4-FFF2-40B4-BE49-F238E27FC236}">
                  <a16:creationId xmlns:a16="http://schemas.microsoft.com/office/drawing/2014/main" id="{E40377AB-CDB6-F455-F1E4-7762CE7164DF}"/>
                </a:ext>
              </a:extLst>
            </p:cNvPr>
            <p:cNvSpPr/>
            <p:nvPr/>
          </p:nvSpPr>
          <p:spPr>
            <a:xfrm>
              <a:off x="1851457" y="5650711"/>
              <a:ext cx="2329569" cy="344710"/>
            </a:xfrm>
            <a:prstGeom prst="rect">
              <a:avLst/>
            </a:prstGeom>
          </p:spPr>
          <p:txBody>
            <a:bodyPr wrap="square">
              <a:spAutoFit/>
            </a:bodyPr>
            <a:lstStyle/>
            <a:p>
              <a:pPr algn="ctr"/>
              <a:r>
                <a:rPr lang="en-US" sz="1500" b="1" kern="0">
                  <a:solidFill>
                    <a:schemeClr val="tx1"/>
                  </a:solidFill>
                  <a:latin typeface="Arial" panose="020B0604020202020204" pitchFamily="34" charset="0"/>
                  <a:cs typeface="Arial" panose="020B0604020202020204" pitchFamily="34" charset="0"/>
                </a:rPr>
                <a:t>Intermediate Duration </a:t>
              </a:r>
            </a:p>
          </p:txBody>
        </p:sp>
      </p:grpSp>
      <p:grpSp>
        <p:nvGrpSpPr>
          <p:cNvPr id="49" name="Group 48">
            <a:extLst>
              <a:ext uri="{FF2B5EF4-FFF2-40B4-BE49-F238E27FC236}">
                <a16:creationId xmlns:a16="http://schemas.microsoft.com/office/drawing/2014/main" id="{966B8BCE-5493-3DD9-E056-4194F697A9BE}"/>
              </a:ext>
            </a:extLst>
          </p:cNvPr>
          <p:cNvGrpSpPr/>
          <p:nvPr/>
        </p:nvGrpSpPr>
        <p:grpSpPr>
          <a:xfrm>
            <a:off x="913106" y="5040795"/>
            <a:ext cx="2057400" cy="1026244"/>
            <a:chOff x="1918963" y="5581653"/>
            <a:chExt cx="2194560" cy="1094661"/>
          </a:xfrm>
        </p:grpSpPr>
        <p:grpSp>
          <p:nvGrpSpPr>
            <p:cNvPr id="50" name="Group 49">
              <a:extLst>
                <a:ext uri="{FF2B5EF4-FFF2-40B4-BE49-F238E27FC236}">
                  <a16:creationId xmlns:a16="http://schemas.microsoft.com/office/drawing/2014/main" id="{760168E3-00A2-ADA9-377B-0333A8E156F6}"/>
                </a:ext>
              </a:extLst>
            </p:cNvPr>
            <p:cNvGrpSpPr/>
            <p:nvPr/>
          </p:nvGrpSpPr>
          <p:grpSpPr>
            <a:xfrm>
              <a:off x="1918963" y="5581653"/>
              <a:ext cx="2194560" cy="818330"/>
              <a:chOff x="1918963" y="5581653"/>
              <a:chExt cx="2194560" cy="818330"/>
            </a:xfrm>
          </p:grpSpPr>
          <p:sp>
            <p:nvSpPr>
              <p:cNvPr id="53" name="Rectangle: Rounded Corners 52">
                <a:extLst>
                  <a:ext uri="{FF2B5EF4-FFF2-40B4-BE49-F238E27FC236}">
                    <a16:creationId xmlns:a16="http://schemas.microsoft.com/office/drawing/2014/main" id="{4ED65F41-C21D-A938-9804-450E08C10DF9}"/>
                  </a:ext>
                </a:extLst>
              </p:cNvPr>
              <p:cNvSpPr/>
              <p:nvPr/>
            </p:nvSpPr>
            <p:spPr>
              <a:xfrm>
                <a:off x="1918963" y="5581653"/>
                <a:ext cx="2194560" cy="818330"/>
              </a:xfrm>
              <a:prstGeom prst="roundRect">
                <a:avLst/>
              </a:prstGeom>
              <a:gradFill>
                <a:gsLst>
                  <a:gs pos="0">
                    <a:srgbClr val="E7E6E6"/>
                  </a:gs>
                  <a:gs pos="100000">
                    <a:sysClr val="window" lastClr="FFFFFF"/>
                  </a:gs>
                </a:gsLst>
                <a:lin ang="16200000" scaled="0"/>
              </a:gradFill>
              <a:ln w="12700" cap="flat" cmpd="sng" algn="ctr">
                <a:noFill/>
                <a:prstDash val="solid"/>
                <a:miter lim="800000"/>
              </a:ln>
              <a:effectLst>
                <a:outerShdw blurRad="254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28625" eaLnBrk="1" fontAlgn="auto" latinLnBrk="0" hangingPunct="1">
                  <a:lnSpc>
                    <a:spcPct val="100000"/>
                  </a:lnSpc>
                  <a:spcBef>
                    <a:spcPts val="0"/>
                  </a:spcBef>
                  <a:spcAft>
                    <a:spcPts val="0"/>
                  </a:spcAft>
                  <a:buClrTx/>
                  <a:buSzTx/>
                  <a:buFontTx/>
                  <a:buNone/>
                  <a:tabLst/>
                  <a:defRPr/>
                </a:pPr>
                <a:endParaRPr kumimoji="0" lang="en-US" sz="1688"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8A959A93-1ECA-DE8F-89DC-3A4ADC7853C1}"/>
                  </a:ext>
                </a:extLst>
              </p:cNvPr>
              <p:cNvCxnSpPr/>
              <p:nvPr/>
            </p:nvCxnSpPr>
            <p:spPr>
              <a:xfrm>
                <a:off x="2092699" y="6009358"/>
                <a:ext cx="1847088" cy="0"/>
              </a:xfrm>
              <a:prstGeom prst="line">
                <a:avLst/>
              </a:prstGeom>
              <a:ln w="15875">
                <a:solidFill>
                  <a:srgbClr val="002A4A"/>
                </a:solidFill>
              </a:ln>
            </p:spPr>
            <p:style>
              <a:lnRef idx="2">
                <a:schemeClr val="accent1"/>
              </a:lnRef>
              <a:fillRef idx="0">
                <a:schemeClr val="accent1"/>
              </a:fillRef>
              <a:effectRef idx="1">
                <a:schemeClr val="accent1"/>
              </a:effectRef>
              <a:fontRef idx="minor">
                <a:schemeClr val="tx1"/>
              </a:fontRef>
            </p:style>
          </p:cxnSp>
          <p:sp>
            <p:nvSpPr>
              <p:cNvPr id="55" name="Isosceles Triangle 54">
                <a:extLst>
                  <a:ext uri="{FF2B5EF4-FFF2-40B4-BE49-F238E27FC236}">
                    <a16:creationId xmlns:a16="http://schemas.microsoft.com/office/drawing/2014/main" id="{BB4BA42B-CEBE-CB1B-8DBD-EC9AEAF604FB}"/>
                  </a:ext>
                </a:extLst>
              </p:cNvPr>
              <p:cNvSpPr/>
              <p:nvPr/>
            </p:nvSpPr>
            <p:spPr>
              <a:xfrm rot="10800000">
                <a:off x="2950033" y="6009358"/>
                <a:ext cx="132420" cy="114156"/>
              </a:xfrm>
              <a:prstGeom prst="triangle">
                <a:avLst/>
              </a:prstGeom>
              <a:solidFill>
                <a:srgbClr val="002A4A"/>
              </a:solidFill>
              <a:ln>
                <a:solidFill>
                  <a:srgbClr val="002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a:p>
            </p:txBody>
          </p:sp>
        </p:grpSp>
        <p:sp>
          <p:nvSpPr>
            <p:cNvPr id="51" name="Rectangle 50">
              <a:extLst>
                <a:ext uri="{FF2B5EF4-FFF2-40B4-BE49-F238E27FC236}">
                  <a16:creationId xmlns:a16="http://schemas.microsoft.com/office/drawing/2014/main" id="{37964E55-737C-72A6-5C6D-F577C8A2A2DF}"/>
                </a:ext>
              </a:extLst>
            </p:cNvPr>
            <p:cNvSpPr/>
            <p:nvPr/>
          </p:nvSpPr>
          <p:spPr>
            <a:xfrm>
              <a:off x="2474596" y="6085382"/>
              <a:ext cx="1103925" cy="590932"/>
            </a:xfrm>
            <a:prstGeom prst="rect">
              <a:avLst/>
            </a:prstGeom>
          </p:spPr>
          <p:txBody>
            <a:bodyPr wrap="square">
              <a:spAutoFit/>
            </a:bodyPr>
            <a:lstStyle/>
            <a:p>
              <a:pPr algn="ctr"/>
              <a:r>
                <a:rPr lang="en-US" sz="1500" kern="0">
                  <a:latin typeface="Arial" panose="020B0604020202020204" pitchFamily="34" charset="0"/>
                  <a:cs typeface="Arial" panose="020B0604020202020204" pitchFamily="34" charset="0"/>
                </a:rPr>
                <a:t>0-2 Years </a:t>
              </a:r>
            </a:p>
          </p:txBody>
        </p:sp>
        <p:sp>
          <p:nvSpPr>
            <p:cNvPr id="52" name="Rectangle 51">
              <a:extLst>
                <a:ext uri="{FF2B5EF4-FFF2-40B4-BE49-F238E27FC236}">
                  <a16:creationId xmlns:a16="http://schemas.microsoft.com/office/drawing/2014/main" id="{9814F35F-08A5-B779-0133-947242B1C434}"/>
                </a:ext>
              </a:extLst>
            </p:cNvPr>
            <p:cNvSpPr/>
            <p:nvPr/>
          </p:nvSpPr>
          <p:spPr>
            <a:xfrm>
              <a:off x="1918963" y="5650711"/>
              <a:ext cx="2194560" cy="344710"/>
            </a:xfrm>
            <a:prstGeom prst="rect">
              <a:avLst/>
            </a:prstGeom>
          </p:spPr>
          <p:txBody>
            <a:bodyPr wrap="square">
              <a:spAutoFit/>
            </a:bodyPr>
            <a:lstStyle/>
            <a:p>
              <a:pPr algn="ctr"/>
              <a:r>
                <a:rPr lang="en-US" sz="1500" b="1" kern="0">
                  <a:solidFill>
                    <a:schemeClr val="tx1"/>
                  </a:solidFill>
                  <a:latin typeface="Arial" panose="020B0604020202020204" pitchFamily="34" charset="0"/>
                  <a:cs typeface="Arial" panose="020B0604020202020204" pitchFamily="34" charset="0"/>
                </a:rPr>
                <a:t>Enhanced Cash </a:t>
              </a:r>
            </a:p>
          </p:txBody>
        </p:sp>
      </p:grpSp>
      <p:sp>
        <p:nvSpPr>
          <p:cNvPr id="57" name="Rectangle 56">
            <a:extLst>
              <a:ext uri="{FF2B5EF4-FFF2-40B4-BE49-F238E27FC236}">
                <a16:creationId xmlns:a16="http://schemas.microsoft.com/office/drawing/2014/main" id="{A0FC526C-27C9-FD19-9B76-29D9D5470E7A}"/>
              </a:ext>
            </a:extLst>
          </p:cNvPr>
          <p:cNvSpPr/>
          <p:nvPr/>
        </p:nvSpPr>
        <p:spPr>
          <a:xfrm>
            <a:off x="1075984" y="5877019"/>
            <a:ext cx="10837349" cy="568232"/>
          </a:xfrm>
          <a:prstGeom prst="rect">
            <a:avLst/>
          </a:prstGeom>
        </p:spPr>
        <p:txBody>
          <a:bodyPr wrap="square">
            <a:spAutoFit/>
          </a:bodyPr>
          <a:lstStyle/>
          <a:p>
            <a:pPr marL="0" marR="0" lvl="0" indent="0" algn="ctr" defTabSz="428615" rtl="0" eaLnBrk="1" fontAlgn="auto" latinLnBrk="0" hangingPunct="1">
              <a:lnSpc>
                <a:spcPct val="100000"/>
              </a:lnSpc>
              <a:spcBef>
                <a:spcPts val="0"/>
              </a:spcBef>
              <a:spcAft>
                <a:spcPts val="0"/>
              </a:spcAft>
              <a:buClrTx/>
              <a:buSzTx/>
              <a:buFontTx/>
              <a:buNone/>
              <a:tabLst/>
              <a:defRPr/>
            </a:pPr>
            <a:r>
              <a:rPr lang="en-US" sz="1031">
                <a:solidFill>
                  <a:schemeClr val="tx1">
                    <a:lumMod val="50000"/>
                  </a:schemeClr>
                </a:solidFill>
                <a:latin typeface="Arial" panose="020B0604020202020204" pitchFamily="34" charset="0"/>
                <a:cs typeface="Arial" panose="020B0604020202020204" pitchFamily="34" charset="0"/>
              </a:rPr>
              <a:t>For illustration only. Not intended to present an actual cash flow scenario and returns are not tied to the performance of any of our investment strategies. In this scenario, information displayed is intended to show that the further out the yield the investment, there is a potential increase in yield. Information should not be used to make an investment decision. </a:t>
            </a:r>
            <a:endParaRPr lang="en-US" sz="1031">
              <a:solidFill>
                <a:srgbClr val="403F42"/>
              </a:solidFill>
              <a:latin typeface="Arial" panose="020B0604020202020204" pitchFamily="34" charset="0"/>
              <a:cs typeface="Arial" panose="020B0604020202020204" pitchFamily="34" charset="0"/>
            </a:endParaRPr>
          </a:p>
          <a:p>
            <a:pPr marL="116422" indent="0" algn="just">
              <a:buSzPct val="75000"/>
              <a:buFont typeface="Arial" charset="0"/>
              <a:buNone/>
              <a:defRPr/>
            </a:pPr>
            <a:endParaRPr lang="en-US" sz="1031">
              <a:solidFill>
                <a:schemeClr val="tx1">
                  <a:lumMod val="50000"/>
                </a:schemeClr>
              </a:solidFill>
              <a:latin typeface="Arial" panose="020B0604020202020204" pitchFamily="34" charset="0"/>
              <a:cs typeface="Arial" panose="020B0604020202020204" pitchFamily="34" charset="0"/>
            </a:endParaRPr>
          </a:p>
        </p:txBody>
      </p:sp>
      <p:sp>
        <p:nvSpPr>
          <p:cNvPr id="58" name="Title 3">
            <a:extLst>
              <a:ext uri="{FF2B5EF4-FFF2-40B4-BE49-F238E27FC236}">
                <a16:creationId xmlns:a16="http://schemas.microsoft.com/office/drawing/2014/main" id="{45832F43-0677-46B3-F989-769CA1F1A30D}"/>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BUILDING YOUR INVESTMENT STRATEGY</a:t>
            </a:r>
          </a:p>
        </p:txBody>
      </p:sp>
      <p:sp>
        <p:nvSpPr>
          <p:cNvPr id="59" name="TextBox 58">
            <a:extLst>
              <a:ext uri="{FF2B5EF4-FFF2-40B4-BE49-F238E27FC236}">
                <a16:creationId xmlns:a16="http://schemas.microsoft.com/office/drawing/2014/main" id="{7D2D485D-655A-8EA4-D0F9-9BB8BBAB0EAE}"/>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60" name="Slide Number Placeholder 59">
            <a:extLst>
              <a:ext uri="{FF2B5EF4-FFF2-40B4-BE49-F238E27FC236}">
                <a16:creationId xmlns:a16="http://schemas.microsoft.com/office/drawing/2014/main" id="{B6C54DCA-3663-BD56-C3A0-B0AC809ACF00}"/>
              </a:ext>
            </a:extLst>
          </p:cNvPr>
          <p:cNvSpPr>
            <a:spLocks noGrp="1"/>
          </p:cNvSpPr>
          <p:nvPr>
            <p:ph type="sldNum" sz="quarter" idx="4"/>
          </p:nvPr>
        </p:nvSpPr>
        <p:spPr/>
        <p:txBody>
          <a:bodyPr/>
          <a:lstStyle/>
          <a:p>
            <a:fld id="{5FE82902-ECBF-483F-8390-43E8C5ADA234}" type="slidenum">
              <a:rPr lang="en-US" smtClean="0"/>
              <a:pPr/>
              <a:t>50</a:t>
            </a:fld>
            <a:endParaRPr lang="en-US"/>
          </a:p>
        </p:txBody>
      </p:sp>
    </p:spTree>
    <p:custDataLst>
      <p:tags r:id="rId1"/>
    </p:custDataLst>
    <p:extLst>
      <p:ext uri="{BB962C8B-B14F-4D97-AF65-F5344CB8AC3E}">
        <p14:creationId xmlns:p14="http://schemas.microsoft.com/office/powerpoint/2010/main" val="1004525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AE214-FA13-A0EB-7A7D-6DE75C60C167}"/>
              </a:ext>
            </a:extLst>
          </p:cNvPr>
          <p:cNvSpPr txBox="1"/>
          <p:nvPr/>
        </p:nvSpPr>
        <p:spPr>
          <a:xfrm>
            <a:off x="604518" y="6600943"/>
            <a:ext cx="2965997" cy="222240"/>
          </a:xfrm>
          <a:prstGeom prst="rect">
            <a:avLst/>
          </a:prstGeom>
          <a:noFill/>
        </p:spPr>
        <p:txBody>
          <a:bodyPr wrap="square" rtlCol="0">
            <a:spAutoFit/>
          </a:bodyPr>
          <a:lstStyle/>
          <a:p>
            <a:pPr defTabSz="453099" fontAlgn="base">
              <a:spcBef>
                <a:spcPct val="0"/>
              </a:spcBef>
              <a:spcAft>
                <a:spcPct val="0"/>
              </a:spcAft>
            </a:pPr>
            <a:r>
              <a:rPr lang="en-US" sz="844">
                <a:solidFill>
                  <a:srgbClr val="403F42"/>
                </a:solidFill>
                <a:latin typeface="Arial" charset="0"/>
                <a:ea typeface="ＭＳ Ｐゴシック" charset="0"/>
              </a:rPr>
              <a:t>Source: Bloomberg &amp; Public Trust Advisors, LLC </a:t>
            </a:r>
          </a:p>
        </p:txBody>
      </p:sp>
      <p:sp>
        <p:nvSpPr>
          <p:cNvPr id="5" name="TextBox 4">
            <a:extLst>
              <a:ext uri="{FF2B5EF4-FFF2-40B4-BE49-F238E27FC236}">
                <a16:creationId xmlns:a16="http://schemas.microsoft.com/office/drawing/2014/main" id="{0CC41A62-2E37-7430-3C99-2BE10BFE27F5}"/>
              </a:ext>
            </a:extLst>
          </p:cNvPr>
          <p:cNvSpPr txBox="1"/>
          <p:nvPr>
            <p:custDataLst>
              <p:tags r:id="rId2"/>
            </p:custDataLst>
          </p:nvPr>
        </p:nvSpPr>
        <p:spPr>
          <a:xfrm>
            <a:off x="2794192" y="658895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9" name="Title 3">
            <a:extLst>
              <a:ext uri="{FF2B5EF4-FFF2-40B4-BE49-F238E27FC236}">
                <a16:creationId xmlns:a16="http://schemas.microsoft.com/office/drawing/2014/main" id="{9CC09337-233F-FDEC-8E15-FA51639C63B4}"/>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HISTORICAL RISK AND RETURN</a:t>
            </a:r>
          </a:p>
        </p:txBody>
      </p:sp>
      <p:pic>
        <p:nvPicPr>
          <p:cNvPr id="14" name="Picture 13">
            <a:extLst>
              <a:ext uri="{FF2B5EF4-FFF2-40B4-BE49-F238E27FC236}">
                <a16:creationId xmlns:a16="http://schemas.microsoft.com/office/drawing/2014/main" id="{C2405724-2851-853E-A5FB-A4CE234E6857}"/>
              </a:ext>
            </a:extLst>
          </p:cNvPr>
          <p:cNvPicPr>
            <a:picLocks noChangeAspect="1"/>
          </p:cNvPicPr>
          <p:nvPr/>
        </p:nvPicPr>
        <p:blipFill>
          <a:blip r:embed="rId4"/>
          <a:stretch>
            <a:fillRect/>
          </a:stretch>
        </p:blipFill>
        <p:spPr>
          <a:xfrm>
            <a:off x="1390650" y="878799"/>
            <a:ext cx="9410700" cy="3124200"/>
          </a:xfrm>
          <a:prstGeom prst="rect">
            <a:avLst/>
          </a:prstGeom>
        </p:spPr>
      </p:pic>
      <p:pic>
        <p:nvPicPr>
          <p:cNvPr id="20" name="Picture 19">
            <a:extLst>
              <a:ext uri="{FF2B5EF4-FFF2-40B4-BE49-F238E27FC236}">
                <a16:creationId xmlns:a16="http://schemas.microsoft.com/office/drawing/2014/main" id="{83712758-D731-8EB3-0B89-8F073D0976D4}"/>
              </a:ext>
            </a:extLst>
          </p:cNvPr>
          <p:cNvPicPr>
            <a:picLocks noChangeAspect="1"/>
          </p:cNvPicPr>
          <p:nvPr/>
        </p:nvPicPr>
        <p:blipFill>
          <a:blip r:embed="rId5"/>
          <a:stretch>
            <a:fillRect/>
          </a:stretch>
        </p:blipFill>
        <p:spPr>
          <a:xfrm>
            <a:off x="2598634" y="4091536"/>
            <a:ext cx="6994732" cy="2320035"/>
          </a:xfrm>
          <a:prstGeom prst="rect">
            <a:avLst/>
          </a:prstGeom>
        </p:spPr>
      </p:pic>
      <p:sp>
        <p:nvSpPr>
          <p:cNvPr id="21" name="Slide Number Placeholder 20">
            <a:extLst>
              <a:ext uri="{FF2B5EF4-FFF2-40B4-BE49-F238E27FC236}">
                <a16:creationId xmlns:a16="http://schemas.microsoft.com/office/drawing/2014/main" id="{1B1289EC-7A6D-20E7-7D98-2FE19BC65061}"/>
              </a:ext>
            </a:extLst>
          </p:cNvPr>
          <p:cNvSpPr>
            <a:spLocks noGrp="1"/>
          </p:cNvSpPr>
          <p:nvPr>
            <p:ph type="sldNum" sz="quarter" idx="4"/>
          </p:nvPr>
        </p:nvSpPr>
        <p:spPr/>
        <p:txBody>
          <a:bodyPr/>
          <a:lstStyle/>
          <a:p>
            <a:fld id="{5FE82902-ECBF-483F-8390-43E8C5ADA234}" type="slidenum">
              <a:rPr lang="en-US" smtClean="0"/>
              <a:pPr/>
              <a:t>51</a:t>
            </a:fld>
            <a:endParaRPr lang="en-US"/>
          </a:p>
        </p:txBody>
      </p:sp>
    </p:spTree>
    <p:custDataLst>
      <p:tags r:id="rId1"/>
    </p:custDataLst>
    <p:extLst>
      <p:ext uri="{BB962C8B-B14F-4D97-AF65-F5344CB8AC3E}">
        <p14:creationId xmlns:p14="http://schemas.microsoft.com/office/powerpoint/2010/main" val="942276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59D0D94-17E0-2F2B-0A51-0B01591965EF}"/>
              </a:ext>
            </a:extLst>
          </p:cNvPr>
          <p:cNvSpPr>
            <a:spLocks noGrp="1"/>
          </p:cNvSpPr>
          <p:nvPr>
            <p:ph type="sldNum" sz="quarter" idx="4"/>
          </p:nvPr>
        </p:nvSpPr>
        <p:spPr/>
        <p:txBody>
          <a:bodyPr/>
          <a:lstStyle/>
          <a:p>
            <a:fld id="{2E9F7E63-0103-43A8-A277-0E1F8158C81C}" type="slidenum">
              <a:rPr lang="en-US" smtClean="0"/>
              <a:pPr/>
              <a:t>52</a:t>
            </a:fld>
            <a:endParaRPr lang="en-US"/>
          </a:p>
        </p:txBody>
      </p:sp>
      <p:sp>
        <p:nvSpPr>
          <p:cNvPr id="6" name="Isosceles Triangle 5">
            <a:extLst>
              <a:ext uri="{FF2B5EF4-FFF2-40B4-BE49-F238E27FC236}">
                <a16:creationId xmlns:a16="http://schemas.microsoft.com/office/drawing/2014/main" id="{DAEAD1B0-27E5-4F1C-BF7C-F673757E3C64}"/>
              </a:ext>
            </a:extLst>
          </p:cNvPr>
          <p:cNvSpPr/>
          <p:nvPr/>
        </p:nvSpPr>
        <p:spPr>
          <a:xfrm>
            <a:off x="5032844" y="3563471"/>
            <a:ext cx="1764927" cy="1731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8"/>
            <a:endParaRPr lang="en-US" sz="1688">
              <a:solidFill>
                <a:srgbClr val="FFFFFF"/>
              </a:solidFill>
              <a:latin typeface="Gill Sans MT"/>
            </a:endParaRPr>
          </a:p>
        </p:txBody>
      </p:sp>
      <p:cxnSp>
        <p:nvCxnSpPr>
          <p:cNvPr id="8" name="Straight Connector 7">
            <a:extLst>
              <a:ext uri="{FF2B5EF4-FFF2-40B4-BE49-F238E27FC236}">
                <a16:creationId xmlns:a16="http://schemas.microsoft.com/office/drawing/2014/main" id="{0CAC4EFE-129E-4742-9965-930245F3E4F6}"/>
              </a:ext>
            </a:extLst>
          </p:cNvPr>
          <p:cNvCxnSpPr/>
          <p:nvPr/>
        </p:nvCxnSpPr>
        <p:spPr>
          <a:xfrm>
            <a:off x="2856096" y="3538256"/>
            <a:ext cx="6521824" cy="0"/>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E959B1D0-B534-4B56-90AF-DE73DF9E88D5}"/>
              </a:ext>
            </a:extLst>
          </p:cNvPr>
          <p:cNvSpPr txBox="1"/>
          <p:nvPr/>
        </p:nvSpPr>
        <p:spPr>
          <a:xfrm>
            <a:off x="2808390" y="2730343"/>
            <a:ext cx="1033743" cy="611834"/>
          </a:xfrm>
          <a:prstGeom prst="rect">
            <a:avLst/>
          </a:prstGeom>
          <a:noFill/>
        </p:spPr>
        <p:txBody>
          <a:bodyPr wrap="square" rtlCol="0">
            <a:spAutoFit/>
          </a:bodyPr>
          <a:lstStyle/>
          <a:p>
            <a:pPr defTabSz="914428"/>
            <a:r>
              <a:rPr lang="en-US" sz="1688">
                <a:latin typeface="Arial" panose="020B0604020202020204" pitchFamily="34" charset="0"/>
                <a:ea typeface="ＭＳ Ｐゴシック" charset="0"/>
                <a:cs typeface="Arial" panose="020B0604020202020204" pitchFamily="34" charset="0"/>
              </a:rPr>
              <a:t>Bond Prices</a:t>
            </a:r>
          </a:p>
        </p:txBody>
      </p:sp>
      <p:sp>
        <p:nvSpPr>
          <p:cNvPr id="12" name="TextBox 11">
            <a:extLst>
              <a:ext uri="{FF2B5EF4-FFF2-40B4-BE49-F238E27FC236}">
                <a16:creationId xmlns:a16="http://schemas.microsoft.com/office/drawing/2014/main" id="{0F56E065-77C6-44E4-9938-DD673996250E}"/>
              </a:ext>
            </a:extLst>
          </p:cNvPr>
          <p:cNvSpPr txBox="1"/>
          <p:nvPr/>
        </p:nvSpPr>
        <p:spPr>
          <a:xfrm>
            <a:off x="8192902" y="2730343"/>
            <a:ext cx="1232728" cy="611834"/>
          </a:xfrm>
          <a:prstGeom prst="rect">
            <a:avLst/>
          </a:prstGeom>
          <a:noFill/>
        </p:spPr>
        <p:txBody>
          <a:bodyPr wrap="square" rtlCol="0">
            <a:spAutoFit/>
          </a:bodyPr>
          <a:lstStyle/>
          <a:p>
            <a:pPr algn="ctr" defTabSz="914428"/>
            <a:r>
              <a:rPr lang="en-US" sz="1688">
                <a:latin typeface="Arial" panose="020B0604020202020204" pitchFamily="34" charset="0"/>
                <a:ea typeface="ＭＳ Ｐゴシック" charset="0"/>
                <a:cs typeface="Arial" panose="020B0604020202020204" pitchFamily="34" charset="0"/>
              </a:rPr>
              <a:t>Interest Rates</a:t>
            </a:r>
          </a:p>
        </p:txBody>
      </p:sp>
      <p:sp>
        <p:nvSpPr>
          <p:cNvPr id="14" name="Title 3">
            <a:extLst>
              <a:ext uri="{FF2B5EF4-FFF2-40B4-BE49-F238E27FC236}">
                <a16:creationId xmlns:a16="http://schemas.microsoft.com/office/drawing/2014/main" id="{B74F135F-ACAA-BC45-A6D2-AA2A0BFD7560}"/>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BOND PRICES AND CHANGES IN INTEREST RATES</a:t>
            </a:r>
          </a:p>
        </p:txBody>
      </p:sp>
      <p:sp>
        <p:nvSpPr>
          <p:cNvPr id="15" name="TextBox 14">
            <a:extLst>
              <a:ext uri="{FF2B5EF4-FFF2-40B4-BE49-F238E27FC236}">
                <a16:creationId xmlns:a16="http://schemas.microsoft.com/office/drawing/2014/main" id="{77A3CD58-7EE6-C439-6C05-287FDD4D219A}"/>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3400773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ED5CFC5-465D-C792-5FC8-6333FBDEB592}"/>
              </a:ext>
            </a:extLst>
          </p:cNvPr>
          <p:cNvSpPr>
            <a:spLocks noGrp="1"/>
          </p:cNvSpPr>
          <p:nvPr>
            <p:ph type="sldNum" sz="quarter" idx="4"/>
          </p:nvPr>
        </p:nvSpPr>
        <p:spPr/>
        <p:txBody>
          <a:bodyPr/>
          <a:lstStyle/>
          <a:p>
            <a:fld id="{2E9F7E63-0103-43A8-A277-0E1F8158C81C}" type="slidenum">
              <a:rPr lang="en-US" smtClean="0"/>
              <a:pPr/>
              <a:t>53</a:t>
            </a:fld>
            <a:endParaRPr lang="en-US"/>
          </a:p>
        </p:txBody>
      </p:sp>
      <p:sp>
        <p:nvSpPr>
          <p:cNvPr id="6" name="Isosceles Triangle 5">
            <a:extLst>
              <a:ext uri="{FF2B5EF4-FFF2-40B4-BE49-F238E27FC236}">
                <a16:creationId xmlns:a16="http://schemas.microsoft.com/office/drawing/2014/main" id="{DAEAD1B0-27E5-4F1C-BF7C-F673757E3C64}"/>
              </a:ext>
            </a:extLst>
          </p:cNvPr>
          <p:cNvSpPr/>
          <p:nvPr/>
        </p:nvSpPr>
        <p:spPr>
          <a:xfrm>
            <a:off x="5032844" y="3563471"/>
            <a:ext cx="1764927" cy="1731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8"/>
            <a:endParaRPr lang="en-US" sz="1688">
              <a:solidFill>
                <a:srgbClr val="FFFFFF"/>
              </a:solidFill>
              <a:latin typeface="Gill Sans MT"/>
            </a:endParaRPr>
          </a:p>
        </p:txBody>
      </p:sp>
      <p:cxnSp>
        <p:nvCxnSpPr>
          <p:cNvPr id="8" name="Straight Connector 7">
            <a:extLst>
              <a:ext uri="{FF2B5EF4-FFF2-40B4-BE49-F238E27FC236}">
                <a16:creationId xmlns:a16="http://schemas.microsoft.com/office/drawing/2014/main" id="{0CAC4EFE-129E-4742-9965-930245F3E4F6}"/>
              </a:ext>
            </a:extLst>
          </p:cNvPr>
          <p:cNvCxnSpPr>
            <a:cxnSpLocks/>
          </p:cNvCxnSpPr>
          <p:nvPr/>
        </p:nvCxnSpPr>
        <p:spPr>
          <a:xfrm>
            <a:off x="3284726" y="2100558"/>
            <a:ext cx="5824257" cy="3194223"/>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E959B1D0-B534-4B56-90AF-DE73DF9E88D5}"/>
              </a:ext>
            </a:extLst>
          </p:cNvPr>
          <p:cNvSpPr txBox="1"/>
          <p:nvPr/>
        </p:nvSpPr>
        <p:spPr>
          <a:xfrm>
            <a:off x="2498915" y="2473054"/>
            <a:ext cx="1033743" cy="871585"/>
          </a:xfrm>
          <a:prstGeom prst="rect">
            <a:avLst/>
          </a:prstGeom>
          <a:noFill/>
        </p:spPr>
        <p:txBody>
          <a:bodyPr wrap="square" rtlCol="0">
            <a:spAutoFit/>
          </a:bodyPr>
          <a:lstStyle/>
          <a:p>
            <a:pPr defTabSz="914428"/>
            <a:r>
              <a:rPr lang="en-US" sz="1688">
                <a:latin typeface="Arial" panose="020B0604020202020204" pitchFamily="34" charset="0"/>
                <a:ea typeface="ＭＳ Ｐゴシック" charset="0"/>
                <a:cs typeface="Arial" panose="020B0604020202020204" pitchFamily="34" charset="0"/>
              </a:rPr>
              <a:t>Bond Prices</a:t>
            </a:r>
          </a:p>
          <a:p>
            <a:pPr defTabSz="914428"/>
            <a:r>
              <a:rPr lang="en-US" sz="1688">
                <a:latin typeface="Arial" panose="020B0604020202020204" pitchFamily="34" charset="0"/>
                <a:ea typeface="ＭＳ Ｐゴシック" charset="0"/>
                <a:cs typeface="Arial" panose="020B0604020202020204" pitchFamily="34" charset="0"/>
              </a:rPr>
              <a:t>Rise</a:t>
            </a:r>
          </a:p>
        </p:txBody>
      </p:sp>
      <p:sp>
        <p:nvSpPr>
          <p:cNvPr id="12" name="TextBox 11">
            <a:extLst>
              <a:ext uri="{FF2B5EF4-FFF2-40B4-BE49-F238E27FC236}">
                <a16:creationId xmlns:a16="http://schemas.microsoft.com/office/drawing/2014/main" id="{0F56E065-77C6-44E4-9938-DD673996250E}"/>
              </a:ext>
            </a:extLst>
          </p:cNvPr>
          <p:cNvSpPr txBox="1"/>
          <p:nvPr/>
        </p:nvSpPr>
        <p:spPr>
          <a:xfrm>
            <a:off x="8145192" y="3697668"/>
            <a:ext cx="1232728" cy="871585"/>
          </a:xfrm>
          <a:prstGeom prst="rect">
            <a:avLst/>
          </a:prstGeom>
          <a:noFill/>
        </p:spPr>
        <p:txBody>
          <a:bodyPr wrap="square" rtlCol="0">
            <a:spAutoFit/>
          </a:bodyPr>
          <a:lstStyle/>
          <a:p>
            <a:pPr algn="ctr" defTabSz="914428"/>
            <a:r>
              <a:rPr lang="en-US" sz="1688">
                <a:latin typeface="Arial" panose="020B0604020202020204" pitchFamily="34" charset="0"/>
                <a:ea typeface="ＭＳ Ｐゴシック" charset="0"/>
                <a:cs typeface="Arial" panose="020B0604020202020204" pitchFamily="34" charset="0"/>
              </a:rPr>
              <a:t>Interest Rates Decline</a:t>
            </a:r>
          </a:p>
        </p:txBody>
      </p:sp>
      <p:sp>
        <p:nvSpPr>
          <p:cNvPr id="3" name="Title 3">
            <a:extLst>
              <a:ext uri="{FF2B5EF4-FFF2-40B4-BE49-F238E27FC236}">
                <a16:creationId xmlns:a16="http://schemas.microsoft.com/office/drawing/2014/main" id="{5DBFF54E-BF94-FCD4-03EA-BCB603345EA4}"/>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BOND PRICES AND CHANGES IN INTEREST RATES</a:t>
            </a:r>
          </a:p>
        </p:txBody>
      </p:sp>
      <p:sp>
        <p:nvSpPr>
          <p:cNvPr id="4" name="TextBox 3">
            <a:extLst>
              <a:ext uri="{FF2B5EF4-FFF2-40B4-BE49-F238E27FC236}">
                <a16:creationId xmlns:a16="http://schemas.microsoft.com/office/drawing/2014/main" id="{AAEE4991-0B19-B157-B0F1-871222F5113D}"/>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8876231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C78F4BA-1E70-D39A-77C2-7AC3A417C977}"/>
              </a:ext>
            </a:extLst>
          </p:cNvPr>
          <p:cNvSpPr>
            <a:spLocks noGrp="1"/>
          </p:cNvSpPr>
          <p:nvPr>
            <p:ph type="sldNum" sz="quarter" idx="4"/>
          </p:nvPr>
        </p:nvSpPr>
        <p:spPr/>
        <p:txBody>
          <a:bodyPr/>
          <a:lstStyle/>
          <a:p>
            <a:fld id="{2E9F7E63-0103-43A8-A277-0E1F8158C81C}" type="slidenum">
              <a:rPr lang="en-US" smtClean="0"/>
              <a:pPr/>
              <a:t>54</a:t>
            </a:fld>
            <a:endParaRPr lang="en-US"/>
          </a:p>
        </p:txBody>
      </p:sp>
      <p:sp>
        <p:nvSpPr>
          <p:cNvPr id="6" name="Isosceles Triangle 5">
            <a:extLst>
              <a:ext uri="{FF2B5EF4-FFF2-40B4-BE49-F238E27FC236}">
                <a16:creationId xmlns:a16="http://schemas.microsoft.com/office/drawing/2014/main" id="{DAEAD1B0-27E5-4F1C-BF7C-F673757E3C64}"/>
              </a:ext>
            </a:extLst>
          </p:cNvPr>
          <p:cNvSpPr/>
          <p:nvPr/>
        </p:nvSpPr>
        <p:spPr>
          <a:xfrm>
            <a:off x="5032844" y="3563471"/>
            <a:ext cx="1764927" cy="17313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8"/>
            <a:endParaRPr lang="en-US" sz="1688">
              <a:solidFill>
                <a:srgbClr val="FFFFFF"/>
              </a:solidFill>
              <a:latin typeface="Gill Sans MT"/>
            </a:endParaRPr>
          </a:p>
        </p:txBody>
      </p:sp>
      <p:cxnSp>
        <p:nvCxnSpPr>
          <p:cNvPr id="8" name="Straight Connector 7">
            <a:extLst>
              <a:ext uri="{FF2B5EF4-FFF2-40B4-BE49-F238E27FC236}">
                <a16:creationId xmlns:a16="http://schemas.microsoft.com/office/drawing/2014/main" id="{0CAC4EFE-129E-4742-9965-930245F3E4F6}"/>
              </a:ext>
            </a:extLst>
          </p:cNvPr>
          <p:cNvCxnSpPr>
            <a:cxnSpLocks/>
          </p:cNvCxnSpPr>
          <p:nvPr/>
        </p:nvCxnSpPr>
        <p:spPr>
          <a:xfrm flipV="1">
            <a:off x="2898122" y="1857376"/>
            <a:ext cx="5908302" cy="3437405"/>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E959B1D0-B534-4B56-90AF-DE73DF9E88D5}"/>
              </a:ext>
            </a:extLst>
          </p:cNvPr>
          <p:cNvSpPr txBox="1"/>
          <p:nvPr/>
        </p:nvSpPr>
        <p:spPr>
          <a:xfrm>
            <a:off x="2652734" y="3563471"/>
            <a:ext cx="1465687" cy="611834"/>
          </a:xfrm>
          <a:prstGeom prst="rect">
            <a:avLst/>
          </a:prstGeom>
          <a:noFill/>
        </p:spPr>
        <p:txBody>
          <a:bodyPr wrap="square" rtlCol="0">
            <a:spAutoFit/>
          </a:bodyPr>
          <a:lstStyle/>
          <a:p>
            <a:pPr defTabSz="914428"/>
            <a:r>
              <a:rPr lang="en-US" sz="1688">
                <a:latin typeface="Arial" panose="020B0604020202020204" pitchFamily="34" charset="0"/>
                <a:ea typeface="ＭＳ Ｐゴシック" charset="0"/>
                <a:cs typeface="Arial" panose="020B0604020202020204" pitchFamily="34" charset="0"/>
              </a:rPr>
              <a:t>Bond Prices</a:t>
            </a:r>
          </a:p>
          <a:p>
            <a:pPr defTabSz="914428"/>
            <a:r>
              <a:rPr lang="en-US" sz="1688">
                <a:latin typeface="Arial" panose="020B0604020202020204" pitchFamily="34" charset="0"/>
                <a:ea typeface="ＭＳ Ｐゴシック" charset="0"/>
                <a:cs typeface="Arial" panose="020B0604020202020204" pitchFamily="34" charset="0"/>
              </a:rPr>
              <a:t>Decrease</a:t>
            </a:r>
          </a:p>
        </p:txBody>
      </p:sp>
      <p:sp>
        <p:nvSpPr>
          <p:cNvPr id="12" name="TextBox 11">
            <a:extLst>
              <a:ext uri="{FF2B5EF4-FFF2-40B4-BE49-F238E27FC236}">
                <a16:creationId xmlns:a16="http://schemas.microsoft.com/office/drawing/2014/main" id="{0F56E065-77C6-44E4-9938-DD673996250E}"/>
              </a:ext>
            </a:extLst>
          </p:cNvPr>
          <p:cNvSpPr txBox="1"/>
          <p:nvPr/>
        </p:nvSpPr>
        <p:spPr>
          <a:xfrm>
            <a:off x="7819084" y="2366377"/>
            <a:ext cx="1382348" cy="871585"/>
          </a:xfrm>
          <a:prstGeom prst="rect">
            <a:avLst/>
          </a:prstGeom>
          <a:noFill/>
        </p:spPr>
        <p:txBody>
          <a:bodyPr wrap="square" rtlCol="0">
            <a:spAutoFit/>
          </a:bodyPr>
          <a:lstStyle/>
          <a:p>
            <a:pPr algn="ctr" defTabSz="914428"/>
            <a:r>
              <a:rPr lang="en-US" sz="1688">
                <a:latin typeface="Arial" panose="020B0604020202020204" pitchFamily="34" charset="0"/>
                <a:ea typeface="ＭＳ Ｐゴシック" charset="0"/>
                <a:cs typeface="Arial" panose="020B0604020202020204" pitchFamily="34" charset="0"/>
              </a:rPr>
              <a:t>Interest Rates</a:t>
            </a:r>
          </a:p>
          <a:p>
            <a:pPr algn="ctr" defTabSz="914428"/>
            <a:r>
              <a:rPr lang="en-US" sz="1688">
                <a:latin typeface="Arial" panose="020B0604020202020204" pitchFamily="34" charset="0"/>
                <a:ea typeface="ＭＳ Ｐゴシック" charset="0"/>
                <a:cs typeface="Arial" panose="020B0604020202020204" pitchFamily="34" charset="0"/>
              </a:rPr>
              <a:t>Increase</a:t>
            </a:r>
          </a:p>
        </p:txBody>
      </p:sp>
      <p:sp>
        <p:nvSpPr>
          <p:cNvPr id="3" name="Title 3">
            <a:extLst>
              <a:ext uri="{FF2B5EF4-FFF2-40B4-BE49-F238E27FC236}">
                <a16:creationId xmlns:a16="http://schemas.microsoft.com/office/drawing/2014/main" id="{CD01129D-CE87-0CEC-4222-491D72211A08}"/>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BOND PRICES AND CHANGES IN INTEREST RATES</a:t>
            </a:r>
          </a:p>
        </p:txBody>
      </p:sp>
      <p:sp>
        <p:nvSpPr>
          <p:cNvPr id="5" name="TextBox 4">
            <a:extLst>
              <a:ext uri="{FF2B5EF4-FFF2-40B4-BE49-F238E27FC236}">
                <a16:creationId xmlns:a16="http://schemas.microsoft.com/office/drawing/2014/main" id="{D67257F2-F1FD-26A2-211A-2FD3A19276E0}"/>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985129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294CF-1409-D41A-B415-82D55ACD9448}"/>
              </a:ext>
            </a:extLst>
          </p:cNvPr>
          <p:cNvSpPr>
            <a:spLocks noGrp="1"/>
          </p:cNvSpPr>
          <p:nvPr>
            <p:ph type="title"/>
          </p:nvPr>
        </p:nvSpPr>
        <p:spPr/>
        <p:txBody>
          <a:bodyPr>
            <a:normAutofit fontScale="90000"/>
          </a:bodyPr>
          <a:lstStyle/>
          <a:p>
            <a:r>
              <a:rPr lang="en-US"/>
              <a:t>KEY INVESTMENT PROGRAM DECISIONS</a:t>
            </a:r>
            <a:br>
              <a:rPr lang="en-US"/>
            </a:br>
            <a:endParaRPr lang="en-US"/>
          </a:p>
        </p:txBody>
      </p:sp>
      <p:sp>
        <p:nvSpPr>
          <p:cNvPr id="7" name="Content Placeholder 6">
            <a:extLst>
              <a:ext uri="{FF2B5EF4-FFF2-40B4-BE49-F238E27FC236}">
                <a16:creationId xmlns:a16="http://schemas.microsoft.com/office/drawing/2014/main" id="{3DCA430A-34BA-96B0-9A8E-82D1CD9DAAEE}"/>
              </a:ext>
            </a:extLst>
          </p:cNvPr>
          <p:cNvSpPr>
            <a:spLocks noGrp="1"/>
          </p:cNvSpPr>
          <p:nvPr>
            <p:ph idx="1"/>
          </p:nvPr>
        </p:nvSpPr>
        <p:spPr>
          <a:xfrm>
            <a:off x="766763" y="904875"/>
            <a:ext cx="11366980" cy="5695949"/>
          </a:xfrm>
        </p:spPr>
        <p:txBody>
          <a:bodyPr>
            <a:noAutofit/>
          </a:bodyPr>
          <a:lstStyle/>
          <a:p>
            <a:pPr>
              <a:lnSpc>
                <a:spcPct val="120000"/>
              </a:lnSpc>
              <a:spcBef>
                <a:spcPts val="0"/>
              </a:spcBef>
            </a:pPr>
            <a:r>
              <a:rPr lang="en-US" sz="1600"/>
              <a:t>Maintain an Updated Investment Policy</a:t>
            </a:r>
          </a:p>
          <a:p>
            <a:pPr>
              <a:lnSpc>
                <a:spcPct val="120000"/>
              </a:lnSpc>
              <a:spcBef>
                <a:spcPts val="0"/>
              </a:spcBef>
            </a:pPr>
            <a:endParaRPr lang="en-US" sz="1600"/>
          </a:p>
          <a:p>
            <a:pPr>
              <a:lnSpc>
                <a:spcPct val="120000"/>
              </a:lnSpc>
              <a:spcBef>
                <a:spcPts val="0"/>
              </a:spcBef>
            </a:pPr>
            <a:r>
              <a:rPr lang="en-US" sz="1600"/>
              <a:t>Perform a Thorough Cash Flow Analysis</a:t>
            </a:r>
          </a:p>
          <a:p>
            <a:pPr>
              <a:lnSpc>
                <a:spcPct val="120000"/>
              </a:lnSpc>
              <a:spcBef>
                <a:spcPts val="0"/>
              </a:spcBef>
            </a:pPr>
            <a:endParaRPr lang="en-US" sz="1600"/>
          </a:p>
          <a:p>
            <a:pPr>
              <a:lnSpc>
                <a:spcPct val="120000"/>
              </a:lnSpc>
              <a:spcBef>
                <a:spcPts val="0"/>
              </a:spcBef>
            </a:pPr>
            <a:r>
              <a:rPr lang="en-US" sz="1600"/>
              <a:t>Determine Appropriate Risk Tolerance For Your Entity</a:t>
            </a:r>
          </a:p>
          <a:p>
            <a:pPr>
              <a:lnSpc>
                <a:spcPct val="120000"/>
              </a:lnSpc>
              <a:spcBef>
                <a:spcPts val="0"/>
              </a:spcBef>
            </a:pPr>
            <a:endParaRPr lang="en-US" sz="1600"/>
          </a:p>
          <a:p>
            <a:pPr>
              <a:lnSpc>
                <a:spcPct val="120000"/>
              </a:lnSpc>
              <a:spcBef>
                <a:spcPts val="0"/>
              </a:spcBef>
            </a:pPr>
            <a:r>
              <a:rPr lang="en-US" sz="1600"/>
              <a:t>Determine Appropriate Portfolio Sizing For Liquidity and Core Portfolios</a:t>
            </a:r>
          </a:p>
          <a:p>
            <a:pPr>
              <a:lnSpc>
                <a:spcPct val="120000"/>
              </a:lnSpc>
              <a:spcBef>
                <a:spcPts val="0"/>
              </a:spcBef>
            </a:pPr>
            <a:endParaRPr lang="en-US" sz="1600"/>
          </a:p>
          <a:p>
            <a:pPr>
              <a:lnSpc>
                <a:spcPct val="120000"/>
              </a:lnSpc>
              <a:spcBef>
                <a:spcPts val="0"/>
              </a:spcBef>
            </a:pPr>
            <a:r>
              <a:rPr lang="en-US" sz="1600"/>
              <a:t>Evaluate Market Conditions and Economic Data </a:t>
            </a:r>
          </a:p>
          <a:p>
            <a:pPr>
              <a:lnSpc>
                <a:spcPct val="120000"/>
              </a:lnSpc>
              <a:spcBef>
                <a:spcPts val="0"/>
              </a:spcBef>
            </a:pPr>
            <a:endParaRPr lang="en-US" sz="1600"/>
          </a:p>
          <a:p>
            <a:pPr>
              <a:lnSpc>
                <a:spcPct val="120000"/>
              </a:lnSpc>
              <a:spcBef>
                <a:spcPts val="0"/>
              </a:spcBef>
            </a:pPr>
            <a:r>
              <a:rPr lang="en-US" sz="1600"/>
              <a:t>Consider Historical Perspective and the Current Environment</a:t>
            </a:r>
          </a:p>
          <a:p>
            <a:pPr>
              <a:lnSpc>
                <a:spcPct val="120000"/>
              </a:lnSpc>
              <a:spcBef>
                <a:spcPts val="0"/>
              </a:spcBef>
            </a:pPr>
            <a:endParaRPr lang="en-US" sz="1600"/>
          </a:p>
          <a:p>
            <a:pPr>
              <a:lnSpc>
                <a:spcPct val="120000"/>
              </a:lnSpc>
              <a:spcBef>
                <a:spcPts val="0"/>
              </a:spcBef>
            </a:pPr>
            <a:r>
              <a:rPr lang="en-US" sz="1600"/>
              <a:t>Understand Benefits (Enhanced Earnings, Dynamic Management Approach) and Risks involved with various Investment Strategies (Liquidity, Reinvestment, Credit)</a:t>
            </a:r>
          </a:p>
          <a:p>
            <a:pPr>
              <a:lnSpc>
                <a:spcPct val="120000"/>
              </a:lnSpc>
              <a:spcBef>
                <a:spcPts val="0"/>
              </a:spcBef>
            </a:pPr>
            <a:endParaRPr lang="en-US" sz="1600"/>
          </a:p>
          <a:p>
            <a:pPr>
              <a:lnSpc>
                <a:spcPct val="120000"/>
              </a:lnSpc>
              <a:spcBef>
                <a:spcPts val="0"/>
              </a:spcBef>
            </a:pPr>
            <a:r>
              <a:rPr lang="en-US" sz="1600"/>
              <a:t>Assess the Relative Value of Your Investment Options</a:t>
            </a:r>
          </a:p>
          <a:p>
            <a:pPr>
              <a:lnSpc>
                <a:spcPct val="120000"/>
              </a:lnSpc>
              <a:spcBef>
                <a:spcPts val="0"/>
              </a:spcBef>
            </a:pPr>
            <a:endParaRPr lang="en-US" sz="1600"/>
          </a:p>
          <a:p>
            <a:pPr>
              <a:lnSpc>
                <a:spcPct val="120000"/>
              </a:lnSpc>
              <a:spcBef>
                <a:spcPts val="0"/>
              </a:spcBef>
            </a:pPr>
            <a:r>
              <a:rPr lang="en-US" sz="1600"/>
              <a:t>Implement an Active and/or Passive Strategy for Core and Liquidity Funds based on Investment Management Goals and Objectives</a:t>
            </a:r>
          </a:p>
          <a:p>
            <a:pPr>
              <a:lnSpc>
                <a:spcPct val="120000"/>
              </a:lnSpc>
              <a:spcBef>
                <a:spcPts val="0"/>
              </a:spcBef>
            </a:pPr>
            <a:endParaRPr lang="en-US" sz="1600"/>
          </a:p>
          <a:p>
            <a:pPr>
              <a:lnSpc>
                <a:spcPct val="120000"/>
              </a:lnSpc>
              <a:spcBef>
                <a:spcPts val="0"/>
              </a:spcBef>
            </a:pPr>
            <a:endParaRPr lang="en-US" sz="1600"/>
          </a:p>
        </p:txBody>
      </p:sp>
      <p:sp>
        <p:nvSpPr>
          <p:cNvPr id="8" name="TextBox 7">
            <a:extLst>
              <a:ext uri="{FF2B5EF4-FFF2-40B4-BE49-F238E27FC236}">
                <a16:creationId xmlns:a16="http://schemas.microsoft.com/office/drawing/2014/main" id="{D47FA13C-AD7E-A732-D9BC-C0F817F227EF}"/>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
        <p:nvSpPr>
          <p:cNvPr id="9" name="Slide Number Placeholder 8">
            <a:extLst>
              <a:ext uri="{FF2B5EF4-FFF2-40B4-BE49-F238E27FC236}">
                <a16:creationId xmlns:a16="http://schemas.microsoft.com/office/drawing/2014/main" id="{0EC45732-838E-8710-30ED-2B58567EBEFA}"/>
              </a:ext>
            </a:extLst>
          </p:cNvPr>
          <p:cNvSpPr>
            <a:spLocks noGrp="1"/>
          </p:cNvSpPr>
          <p:nvPr>
            <p:ph type="sldNum" sz="quarter" idx="4"/>
          </p:nvPr>
        </p:nvSpPr>
        <p:spPr/>
        <p:txBody>
          <a:bodyPr/>
          <a:lstStyle/>
          <a:p>
            <a:fld id="{5FE82902-ECBF-483F-8390-43E8C5ADA234}" type="slidenum">
              <a:rPr lang="en-US" smtClean="0"/>
              <a:pPr/>
              <a:t>55</a:t>
            </a:fld>
            <a:endParaRPr lang="en-US"/>
          </a:p>
        </p:txBody>
      </p:sp>
    </p:spTree>
    <p:custDataLst>
      <p:tags r:id="rId1"/>
    </p:custDataLst>
    <p:extLst>
      <p:ext uri="{BB962C8B-B14F-4D97-AF65-F5344CB8AC3E}">
        <p14:creationId xmlns:p14="http://schemas.microsoft.com/office/powerpoint/2010/main" val="44670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06569-E6F0-4A50-47A3-A845312948CA}"/>
              </a:ext>
            </a:extLst>
          </p:cNvPr>
          <p:cNvSpPr>
            <a:spLocks noGrp="1"/>
          </p:cNvSpPr>
          <p:nvPr>
            <p:ph type="title"/>
          </p:nvPr>
        </p:nvSpPr>
        <p:spPr/>
        <p:txBody>
          <a:bodyPr/>
          <a:lstStyle/>
          <a:p>
            <a:r>
              <a:rPr lang="en-US"/>
              <a:t>ECONOMY UPDATE </a:t>
            </a:r>
          </a:p>
        </p:txBody>
      </p:sp>
      <p:sp>
        <p:nvSpPr>
          <p:cNvPr id="4" name="TextBox 3">
            <a:extLst>
              <a:ext uri="{FF2B5EF4-FFF2-40B4-BE49-F238E27FC236}">
                <a16:creationId xmlns:a16="http://schemas.microsoft.com/office/drawing/2014/main" id="{B731E9D1-1A36-9594-7357-57C49BFDC44C}"/>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1083197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1A7BDC-DE37-B048-1B61-DDF5523EBA1F}"/>
              </a:ext>
            </a:extLst>
          </p:cNvPr>
          <p:cNvSpPr>
            <a:spLocks noGrp="1"/>
          </p:cNvSpPr>
          <p:nvPr>
            <p:ph type="sldNum" sz="quarter" idx="4"/>
          </p:nvPr>
        </p:nvSpPr>
        <p:spPr/>
        <p:txBody>
          <a:bodyPr/>
          <a:lstStyle/>
          <a:p>
            <a:fld id="{2E9F7E63-0103-43A8-A277-0E1F8158C81C}" type="slidenum">
              <a:rPr lang="en-US" smtClean="0"/>
              <a:pPr/>
              <a:t>57</a:t>
            </a:fld>
            <a:endParaRPr lang="en-US"/>
          </a:p>
        </p:txBody>
      </p:sp>
      <p:sp>
        <p:nvSpPr>
          <p:cNvPr id="14" name="Text Placeholder 13">
            <a:extLst>
              <a:ext uri="{FF2B5EF4-FFF2-40B4-BE49-F238E27FC236}">
                <a16:creationId xmlns:a16="http://schemas.microsoft.com/office/drawing/2014/main" id="{6CD112A0-2074-4E76-BB44-6295A373470E}"/>
              </a:ext>
            </a:extLst>
          </p:cNvPr>
          <p:cNvSpPr>
            <a:spLocks noGrp="1"/>
          </p:cNvSpPr>
          <p:nvPr>
            <p:ph type="body" sz="quarter" idx="4294967295"/>
          </p:nvPr>
        </p:nvSpPr>
        <p:spPr>
          <a:xfrm>
            <a:off x="647172" y="6088133"/>
            <a:ext cx="2978150" cy="274637"/>
          </a:xfrm>
        </p:spPr>
        <p:txBody>
          <a:bodyPr>
            <a:noAutofit/>
          </a:bodyPr>
          <a:lstStyle/>
          <a:p>
            <a:endParaRPr lang="en-US" sz="900"/>
          </a:p>
          <a:p>
            <a:r>
              <a:rPr lang="en-US" sz="900"/>
              <a:t>Source: Federal Reserve, Bloomberg</a:t>
            </a:r>
          </a:p>
          <a:p>
            <a:r>
              <a:rPr lang="en-US" sz="900"/>
              <a:t>Data as of: 06/30/2025</a:t>
            </a:r>
          </a:p>
          <a:p>
            <a:endParaRPr lang="en-US" sz="1000">
              <a:latin typeface="+mj-lt"/>
            </a:endParaRPr>
          </a:p>
        </p:txBody>
      </p:sp>
      <p:sp>
        <p:nvSpPr>
          <p:cNvPr id="12" name="TextBox 4">
            <a:extLst>
              <a:ext uri="{FF2B5EF4-FFF2-40B4-BE49-F238E27FC236}">
                <a16:creationId xmlns:a16="http://schemas.microsoft.com/office/drawing/2014/main" id="{E97A6933-B08B-1C18-BDB1-D02839F0EB3C}"/>
              </a:ext>
            </a:extLst>
          </p:cNvPr>
          <p:cNvSpPr txBox="1">
            <a:spLocks noChangeArrowheads="1"/>
          </p:cNvSpPr>
          <p:nvPr/>
        </p:nvSpPr>
        <p:spPr bwMode="auto">
          <a:xfrm>
            <a:off x="650539" y="5527153"/>
            <a:ext cx="10830922" cy="885499"/>
          </a:xfrm>
          <a:prstGeom prst="rect">
            <a:avLst/>
          </a:prstGeom>
          <a:noFill/>
          <a:ln w="9525">
            <a:noFill/>
            <a:miter lim="800000"/>
            <a:headEnd/>
            <a:tailEnd/>
          </a:ln>
        </p:spPr>
        <p:txBody>
          <a:bodyPr wrap="square">
            <a:spAutoFit/>
          </a:bodyPr>
          <a:lstStyle/>
          <a:p>
            <a:pPr marL="0" lvl="2" algn="ctr">
              <a:buSzPct val="75000"/>
            </a:pPr>
            <a:r>
              <a:rPr lang="en-US" sz="1031">
                <a:latin typeface="Arial" panose="020B0604020202020204" pitchFamily="34" charset="0"/>
                <a:cs typeface="Arial" panose="020B0604020202020204" pitchFamily="34" charset="0"/>
              </a:rPr>
              <a:t>Following 100 basis points (1.00%) of rate cuts in the final four months of 2024, the Fed voted to keep policy rates unchanged for a fourth consecutive meeting in June. At the press conference, Chair Powell noted the Fed expects greater clarity over the summer, particularly regarding the inflationary effects of tariffs and the resilience of the labor market. He emphasized that these developments will be key in shaping the committee’s confidence around when, or whether, to resume easing policy. The Fed’s updated economic projections pointed to slower growth and higher year-end inflation relative to March forecasts.</a:t>
            </a:r>
            <a:endParaRPr lang="en-US" sz="1031" i="1">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89DDAF8A-3122-E080-D3DF-5D35877C6456}"/>
              </a:ext>
            </a:extLst>
          </p:cNvPr>
          <p:cNvCxnSpPr>
            <a:cxnSpLocks/>
          </p:cNvCxnSpPr>
          <p:nvPr/>
        </p:nvCxnSpPr>
        <p:spPr>
          <a:xfrm>
            <a:off x="1877241"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630B6EE-06BD-ED98-688C-888D13EABA74}"/>
              </a:ext>
            </a:extLst>
          </p:cNvPr>
          <p:cNvPicPr>
            <a:picLocks noChangeAspect="1"/>
          </p:cNvPicPr>
          <p:nvPr/>
        </p:nvPicPr>
        <p:blipFill>
          <a:blip r:embed="rId5"/>
          <a:stretch>
            <a:fillRect/>
          </a:stretch>
        </p:blipFill>
        <p:spPr>
          <a:xfrm>
            <a:off x="2015092" y="1094272"/>
            <a:ext cx="8143875" cy="4494838"/>
          </a:xfrm>
          <a:prstGeom prst="rect">
            <a:avLst/>
          </a:prstGeom>
        </p:spPr>
      </p:pic>
      <p:sp>
        <p:nvSpPr>
          <p:cNvPr id="3" name="Title 3">
            <a:extLst>
              <a:ext uri="{FF2B5EF4-FFF2-40B4-BE49-F238E27FC236}">
                <a16:creationId xmlns:a16="http://schemas.microsoft.com/office/drawing/2014/main" id="{6BF4C1DE-73D6-A97C-ED22-AE7287D21646}"/>
              </a:ext>
            </a:extLst>
          </p:cNvPr>
          <p:cNvSpPr txBox="1">
            <a:spLocks/>
          </p:cNvSpPr>
          <p:nvPr/>
        </p:nvSpPr>
        <p:spPr>
          <a:xfrm>
            <a:off x="775360" y="446428"/>
            <a:ext cx="11111840" cy="718984"/>
          </a:xfrm>
          <a:prstGeom prst="rect">
            <a:avLst/>
          </a:prstGeom>
        </p:spPr>
        <p:txBody>
          <a:bodyPr>
            <a:normAutofit fontScale="90000" lnSpcReduction="10000"/>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a:t>MONETARY POLICY: FED HOLDS RATES STEADY AND SLOWS BALANCE SHEET RUNOFF AMID RISING UNCERTAINTY</a:t>
            </a:r>
          </a:p>
        </p:txBody>
      </p:sp>
      <p:sp>
        <p:nvSpPr>
          <p:cNvPr id="8" name="TextBox 7">
            <a:extLst>
              <a:ext uri="{FF2B5EF4-FFF2-40B4-BE49-F238E27FC236}">
                <a16:creationId xmlns:a16="http://schemas.microsoft.com/office/drawing/2014/main" id="{C6B8E405-52D9-5B7E-4E7F-37FDC95FBF27}"/>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897409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B227-C49B-4CE1-3F9F-B0FDD6C1885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AB8D68F-5BC8-2054-4380-F884C426E719}"/>
              </a:ext>
            </a:extLst>
          </p:cNvPr>
          <p:cNvSpPr>
            <a:spLocks noGrp="1"/>
          </p:cNvSpPr>
          <p:nvPr>
            <p:ph type="sldNum" sz="quarter" idx="4"/>
          </p:nvPr>
        </p:nvSpPr>
        <p:spPr/>
        <p:txBody>
          <a:bodyPr/>
          <a:lstStyle/>
          <a:p>
            <a:fld id="{2E9F7E63-0103-43A8-A277-0E1F8158C81C}" type="slidenum">
              <a:rPr lang="en-US" smtClean="0"/>
              <a:pPr/>
              <a:t>58</a:t>
            </a:fld>
            <a:endParaRPr lang="en-US"/>
          </a:p>
        </p:txBody>
      </p:sp>
      <p:sp>
        <p:nvSpPr>
          <p:cNvPr id="14" name="Text Placeholder 13">
            <a:extLst>
              <a:ext uri="{FF2B5EF4-FFF2-40B4-BE49-F238E27FC236}">
                <a16:creationId xmlns:a16="http://schemas.microsoft.com/office/drawing/2014/main" id="{D5DE1F9B-613B-D5E0-8CC3-FC7E4BB41BEF}"/>
              </a:ext>
            </a:extLst>
          </p:cNvPr>
          <p:cNvSpPr>
            <a:spLocks noGrp="1"/>
          </p:cNvSpPr>
          <p:nvPr>
            <p:ph type="body" sz="quarter" idx="4294967295"/>
          </p:nvPr>
        </p:nvSpPr>
        <p:spPr>
          <a:xfrm>
            <a:off x="642010" y="6035025"/>
            <a:ext cx="2978150" cy="274637"/>
          </a:xfrm>
        </p:spPr>
        <p:txBody>
          <a:bodyPr>
            <a:noAutofit/>
          </a:bodyPr>
          <a:lstStyle/>
          <a:p>
            <a:endParaRPr lang="en-US" sz="900"/>
          </a:p>
          <a:p>
            <a:r>
              <a:rPr lang="en-US" sz="900"/>
              <a:t>Source: Bloomberg</a:t>
            </a:r>
          </a:p>
          <a:p>
            <a:r>
              <a:rPr lang="en-US" sz="900"/>
              <a:t>Data as of:  06/30/2025</a:t>
            </a:r>
          </a:p>
          <a:p>
            <a:endParaRPr lang="en-US" sz="1000">
              <a:latin typeface="+mj-lt"/>
            </a:endParaRPr>
          </a:p>
        </p:txBody>
      </p:sp>
      <p:sp>
        <p:nvSpPr>
          <p:cNvPr id="11" name="TextBox 4">
            <a:extLst>
              <a:ext uri="{FF2B5EF4-FFF2-40B4-BE49-F238E27FC236}">
                <a16:creationId xmlns:a16="http://schemas.microsoft.com/office/drawing/2014/main" id="{825BEC68-7300-1442-4F47-F7D839EFFCC9}"/>
              </a:ext>
            </a:extLst>
          </p:cNvPr>
          <p:cNvSpPr txBox="1">
            <a:spLocks noChangeArrowheads="1"/>
          </p:cNvSpPr>
          <p:nvPr/>
        </p:nvSpPr>
        <p:spPr bwMode="auto">
          <a:xfrm>
            <a:off x="754218" y="5553814"/>
            <a:ext cx="10669279" cy="589970"/>
          </a:xfrm>
          <a:prstGeom prst="rect">
            <a:avLst/>
          </a:prstGeom>
          <a:noFill/>
          <a:ln w="9525">
            <a:noFill/>
            <a:miter lim="800000"/>
            <a:headEnd/>
            <a:tailEnd/>
          </a:ln>
        </p:spPr>
        <p:txBody>
          <a:bodyPr wrap="square">
            <a:spAutoFit/>
          </a:bodyPr>
          <a:lstStyle/>
          <a:p>
            <a:pPr marL="0" lvl="2" algn="ctr">
              <a:spcAft>
                <a:spcPts val="563"/>
              </a:spcAft>
              <a:buSzPct val="75000"/>
            </a:pPr>
            <a:r>
              <a:rPr lang="en-US" sz="1078">
                <a:latin typeface="Arial" panose="020B0604020202020204" pitchFamily="34" charset="0"/>
                <a:cs typeface="Arial" panose="020B0604020202020204" pitchFamily="34" charset="0"/>
              </a:rPr>
              <a:t>Market expectations for additional Fed rate cuts accelerated in Q1 2025 amid escalating trade tensions, with participants pricing in three additional 25 basis point cuts by year-end. However, a more constructive tone in U.S.–China negotiations and resilient inflation data helped push back the expected timing of cuts in 2025. Futures now imply a more gradual path this year, but a slightly steeper pace of cuts in 2026 relative to end-Q1 projections, reflecting evolving views on growth, inflation, and policy risks.</a:t>
            </a:r>
          </a:p>
        </p:txBody>
      </p:sp>
      <p:cxnSp>
        <p:nvCxnSpPr>
          <p:cNvPr id="8" name="Straight Connector 7">
            <a:extLst>
              <a:ext uri="{FF2B5EF4-FFF2-40B4-BE49-F238E27FC236}">
                <a16:creationId xmlns:a16="http://schemas.microsoft.com/office/drawing/2014/main" id="{8CDEBE88-E811-90EF-FC7F-C3F6FCBA7285}"/>
              </a:ext>
            </a:extLst>
          </p:cNvPr>
          <p:cNvCxnSpPr>
            <a:cxnSpLocks/>
          </p:cNvCxnSpPr>
          <p:nvPr/>
        </p:nvCxnSpPr>
        <p:spPr>
          <a:xfrm>
            <a:off x="1877241"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BC68B852-5CE3-4686-611B-9D7531208B20}"/>
              </a:ext>
            </a:extLst>
          </p:cNvPr>
          <p:cNvPicPr>
            <a:picLocks noChangeAspect="1"/>
          </p:cNvPicPr>
          <p:nvPr/>
        </p:nvPicPr>
        <p:blipFill>
          <a:blip r:embed="rId5"/>
          <a:stretch>
            <a:fillRect/>
          </a:stretch>
        </p:blipFill>
        <p:spPr>
          <a:xfrm>
            <a:off x="1984397" y="1152528"/>
            <a:ext cx="8143875" cy="4329597"/>
          </a:xfrm>
          <a:prstGeom prst="rect">
            <a:avLst/>
          </a:prstGeom>
        </p:spPr>
      </p:pic>
      <p:sp>
        <p:nvSpPr>
          <p:cNvPr id="2" name="Title 3">
            <a:extLst>
              <a:ext uri="{FF2B5EF4-FFF2-40B4-BE49-F238E27FC236}">
                <a16:creationId xmlns:a16="http://schemas.microsoft.com/office/drawing/2014/main" id="{505CB10F-71B8-9C74-5532-9903765CF45A}"/>
              </a:ext>
            </a:extLst>
          </p:cNvPr>
          <p:cNvSpPr txBox="1">
            <a:spLocks/>
          </p:cNvSpPr>
          <p:nvPr/>
        </p:nvSpPr>
        <p:spPr>
          <a:xfrm>
            <a:off x="754218" y="397700"/>
            <a:ext cx="11111840" cy="718984"/>
          </a:xfrm>
          <a:prstGeom prst="rect">
            <a:avLst/>
          </a:prstGeom>
        </p:spPr>
        <p:txBody>
          <a:bodyPr>
            <a:normAutofit fontScale="90000"/>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2000"/>
              <a:t>MONETARY POLICY: </a:t>
            </a:r>
            <a:br>
              <a:rPr lang="en-US" sz="2000"/>
            </a:br>
            <a:r>
              <a:rPr lang="en-US" sz="2000"/>
              <a:t>RATE CUT EXPECTATIONS EASE AMIDST UNCERTAIN GROWTH AND INFLATION OUTLOOK</a:t>
            </a:r>
          </a:p>
        </p:txBody>
      </p:sp>
      <p:sp>
        <p:nvSpPr>
          <p:cNvPr id="3" name="TextBox 2">
            <a:extLst>
              <a:ext uri="{FF2B5EF4-FFF2-40B4-BE49-F238E27FC236}">
                <a16:creationId xmlns:a16="http://schemas.microsoft.com/office/drawing/2014/main" id="{7635EB97-D6D9-3953-CA3D-F83A363DE174}"/>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2018567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70DCCB-F333-7BE4-9FEA-7ACBFA5D0DAD}"/>
              </a:ext>
            </a:extLst>
          </p:cNvPr>
          <p:cNvSpPr>
            <a:spLocks noGrp="1"/>
          </p:cNvSpPr>
          <p:nvPr>
            <p:ph type="sldNum" sz="quarter" idx="4"/>
          </p:nvPr>
        </p:nvSpPr>
        <p:spPr/>
        <p:txBody>
          <a:bodyPr/>
          <a:lstStyle/>
          <a:p>
            <a:fld id="{2E9F7E63-0103-43A8-A277-0E1F8158C81C}" type="slidenum">
              <a:rPr lang="en-US" sz="1050" smtClean="0"/>
              <a:pPr/>
              <a:t>59</a:t>
            </a:fld>
            <a:endParaRPr lang="en-US" sz="1050"/>
          </a:p>
        </p:txBody>
      </p:sp>
      <p:sp>
        <p:nvSpPr>
          <p:cNvPr id="14" name="Text Placeholder 13">
            <a:extLst>
              <a:ext uri="{FF2B5EF4-FFF2-40B4-BE49-F238E27FC236}">
                <a16:creationId xmlns:a16="http://schemas.microsoft.com/office/drawing/2014/main" id="{6CD112A0-2074-4E76-BB44-6295A373470E}"/>
              </a:ext>
            </a:extLst>
          </p:cNvPr>
          <p:cNvSpPr>
            <a:spLocks noGrp="1"/>
          </p:cNvSpPr>
          <p:nvPr>
            <p:ph type="body" sz="quarter" idx="4294967295"/>
          </p:nvPr>
        </p:nvSpPr>
        <p:spPr>
          <a:xfrm>
            <a:off x="609600" y="6004455"/>
            <a:ext cx="4033838" cy="276225"/>
          </a:xfrm>
        </p:spPr>
        <p:txBody>
          <a:bodyPr>
            <a:noAutofit/>
          </a:bodyPr>
          <a:lstStyle/>
          <a:p>
            <a:endParaRPr lang="en-US" sz="700"/>
          </a:p>
          <a:p>
            <a:r>
              <a:rPr lang="en-US" sz="700"/>
              <a:t>Source: Bloomberg</a:t>
            </a:r>
          </a:p>
          <a:p>
            <a:r>
              <a:rPr lang="en-US" sz="700"/>
              <a:t>Data as of:  06/30/2025</a:t>
            </a:r>
          </a:p>
          <a:p>
            <a:endParaRPr lang="en-US" sz="700">
              <a:latin typeface="+mj-lt"/>
            </a:endParaRPr>
          </a:p>
        </p:txBody>
      </p:sp>
      <p:sp>
        <p:nvSpPr>
          <p:cNvPr id="11" name="TextBox 4">
            <a:extLst>
              <a:ext uri="{FF2B5EF4-FFF2-40B4-BE49-F238E27FC236}">
                <a16:creationId xmlns:a16="http://schemas.microsoft.com/office/drawing/2014/main" id="{389F55A3-1F5F-4E3A-971A-E410CC4F9321}"/>
              </a:ext>
            </a:extLst>
          </p:cNvPr>
          <p:cNvSpPr txBox="1">
            <a:spLocks noChangeArrowheads="1"/>
          </p:cNvSpPr>
          <p:nvPr/>
        </p:nvSpPr>
        <p:spPr bwMode="auto">
          <a:xfrm>
            <a:off x="729900" y="5553814"/>
            <a:ext cx="10637902" cy="646331"/>
          </a:xfrm>
          <a:prstGeom prst="rect">
            <a:avLst/>
          </a:prstGeom>
          <a:noFill/>
          <a:ln w="9525">
            <a:noFill/>
            <a:miter lim="800000"/>
            <a:headEnd/>
            <a:tailEnd/>
          </a:ln>
        </p:spPr>
        <p:txBody>
          <a:bodyPr wrap="square">
            <a:spAutoFit/>
          </a:bodyPr>
          <a:lstStyle/>
          <a:p>
            <a:pPr marL="0" lvl="2" algn="ctr">
              <a:spcAft>
                <a:spcPts val="563"/>
              </a:spcAft>
              <a:buSzPct val="75000"/>
            </a:pPr>
            <a:r>
              <a:rPr lang="en-US" sz="900">
                <a:latin typeface="Arial" panose="020B0604020202020204" pitchFamily="34" charset="0"/>
                <a:cs typeface="Arial" panose="020B0604020202020204" pitchFamily="34" charset="0"/>
              </a:rPr>
              <a:t>The U.S. Treasury yield curve steepened further in Q2 2025 as long-term yields rose and shorter-term rates declined. These moves reflect market expectations for further Fed rate cuts over the next year alongside growing term premium pressures. Persistent fiscal imbalances and elevated deficits contributed to higher long-end yields despite uncertainties around trade policy, growth, and inflation. As a result, the 2/10-year Treasury yield spread widened to 0.51% at quarter-end from 0.32% at the end of Q1, highlighting market sensitivity to both monetary policy expectations and fiscal dynamics as drivers of curve shape.</a:t>
            </a:r>
          </a:p>
        </p:txBody>
      </p:sp>
      <p:cxnSp>
        <p:nvCxnSpPr>
          <p:cNvPr id="8" name="Straight Connector 7">
            <a:extLst>
              <a:ext uri="{FF2B5EF4-FFF2-40B4-BE49-F238E27FC236}">
                <a16:creationId xmlns:a16="http://schemas.microsoft.com/office/drawing/2014/main" id="{A3E630A5-F4BE-AD3B-2FE0-9570E02D8264}"/>
              </a:ext>
            </a:extLst>
          </p:cNvPr>
          <p:cNvCxnSpPr>
            <a:cxnSpLocks/>
          </p:cNvCxnSpPr>
          <p:nvPr/>
        </p:nvCxnSpPr>
        <p:spPr>
          <a:xfrm>
            <a:off x="1877241"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C3C9AC4-A042-5973-6ED7-CA711E966E67}"/>
              </a:ext>
            </a:extLst>
          </p:cNvPr>
          <p:cNvPicPr>
            <a:picLocks noChangeAspect="1"/>
          </p:cNvPicPr>
          <p:nvPr/>
        </p:nvPicPr>
        <p:blipFill>
          <a:blip r:embed="rId4"/>
          <a:stretch>
            <a:fillRect/>
          </a:stretch>
        </p:blipFill>
        <p:spPr>
          <a:xfrm>
            <a:off x="1984397" y="1165412"/>
            <a:ext cx="8143875" cy="4290324"/>
          </a:xfrm>
          <a:prstGeom prst="rect">
            <a:avLst/>
          </a:prstGeom>
        </p:spPr>
      </p:pic>
      <p:sp>
        <p:nvSpPr>
          <p:cNvPr id="2" name="Title 3">
            <a:extLst>
              <a:ext uri="{FF2B5EF4-FFF2-40B4-BE49-F238E27FC236}">
                <a16:creationId xmlns:a16="http://schemas.microsoft.com/office/drawing/2014/main" id="{53A3D4C7-6088-490A-86B7-D9ECF2C37D6F}"/>
              </a:ext>
            </a:extLst>
          </p:cNvPr>
          <p:cNvSpPr txBox="1">
            <a:spLocks/>
          </p:cNvSpPr>
          <p:nvPr/>
        </p:nvSpPr>
        <p:spPr>
          <a:xfrm>
            <a:off x="775360" y="446428"/>
            <a:ext cx="11111840" cy="718984"/>
          </a:xfrm>
          <a:prstGeom prst="rect">
            <a:avLst/>
          </a:prstGeom>
        </p:spPr>
        <p:txBody>
          <a:bodyPr>
            <a:normAutofit fontScale="90000"/>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2000"/>
              <a:t>TREASURY MARKET: </a:t>
            </a:r>
            <a:br>
              <a:rPr lang="en-US" sz="2000"/>
            </a:br>
            <a:r>
              <a:rPr lang="en-US" sz="2000"/>
              <a:t>YIELD CURVE STEEPENS AS LONG-TERM RATES RISE OF INFLATION AND FISCAL CONCERNS</a:t>
            </a:r>
          </a:p>
        </p:txBody>
      </p:sp>
      <p:sp>
        <p:nvSpPr>
          <p:cNvPr id="3" name="TextBox 2">
            <a:extLst>
              <a:ext uri="{FF2B5EF4-FFF2-40B4-BE49-F238E27FC236}">
                <a16:creationId xmlns:a16="http://schemas.microsoft.com/office/drawing/2014/main" id="{B4D7999E-877E-A4EE-8DDE-711812E918E6}"/>
              </a:ext>
            </a:extLst>
          </p:cNvPr>
          <p:cNvSpPr txBox="1"/>
          <p:nvPr>
            <p:custDataLst>
              <p:tags r:id="rId2"/>
            </p:custDataLst>
          </p:nvPr>
        </p:nvSpPr>
        <p:spPr>
          <a:xfrm>
            <a:off x="2794192" y="6531803"/>
            <a:ext cx="6585677" cy="215444"/>
          </a:xfrm>
          <a:prstGeom prst="rect">
            <a:avLst/>
          </a:prstGeom>
          <a:noFill/>
        </p:spPr>
        <p:txBody>
          <a:bodyPr vert="horz" rtlCol="0">
            <a:spAutoFit/>
          </a:bodyPr>
          <a:lstStyle/>
          <a:p>
            <a:pPr algn="ctr">
              <a:spcBef>
                <a:spcPts val="1200"/>
              </a:spcBef>
            </a:pPr>
            <a:r>
              <a:rPr lang="en-US" sz="8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321889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201A73-EE8E-9ADA-17E0-5D853B2F6756}"/>
              </a:ext>
            </a:extLst>
          </p:cNvPr>
          <p:cNvSpPr>
            <a:spLocks noGrp="1"/>
          </p:cNvSpPr>
          <p:nvPr>
            <p:ph type="title"/>
          </p:nvPr>
        </p:nvSpPr>
        <p:spPr/>
        <p:txBody>
          <a:bodyPr>
            <a:normAutofit fontScale="90000"/>
          </a:bodyPr>
          <a:lstStyle/>
          <a:p>
            <a:r>
              <a:rPr lang="en-US"/>
              <a:t>The seven habits of highly effective investment programs</a:t>
            </a:r>
          </a:p>
        </p:txBody>
      </p:sp>
      <p:sp>
        <p:nvSpPr>
          <p:cNvPr id="2" name="Text Placeholder 1">
            <a:extLst>
              <a:ext uri="{FF2B5EF4-FFF2-40B4-BE49-F238E27FC236}">
                <a16:creationId xmlns:a16="http://schemas.microsoft.com/office/drawing/2014/main" id="{E677920C-F76B-96EA-E305-F3888ADACE5C}"/>
              </a:ext>
            </a:extLst>
          </p:cNvPr>
          <p:cNvSpPr>
            <a:spLocks noGrp="1"/>
          </p:cNvSpPr>
          <p:nvPr>
            <p:ph idx="1"/>
          </p:nvPr>
        </p:nvSpPr>
        <p:spPr>
          <a:xfrm>
            <a:off x="766762" y="1268574"/>
            <a:ext cx="11105922" cy="4351338"/>
          </a:xfrm>
        </p:spPr>
        <p:txBody>
          <a:bodyPr/>
          <a:lstStyle/>
          <a:p>
            <a:pPr>
              <a:lnSpc>
                <a:spcPct val="130000"/>
              </a:lnSpc>
            </a:pPr>
            <a:r>
              <a:rPr lang="en-US" sz="1600"/>
              <a:t>Have a Comprehensive Plan In Place (Investment Policy)</a:t>
            </a:r>
          </a:p>
          <a:p>
            <a:pPr>
              <a:lnSpc>
                <a:spcPct val="130000"/>
              </a:lnSpc>
            </a:pPr>
            <a:r>
              <a:rPr lang="en-US" sz="1600"/>
              <a:t>Have a Detailed Asset/Liability Matching Model (aka: Cash Flow Model)</a:t>
            </a:r>
          </a:p>
          <a:p>
            <a:pPr>
              <a:lnSpc>
                <a:spcPct val="130000"/>
              </a:lnSpc>
            </a:pPr>
            <a:r>
              <a:rPr lang="en-US" sz="1600"/>
              <a:t>Have a Responsible Amount of Interest Rate Risk and Credit Risk</a:t>
            </a:r>
          </a:p>
          <a:p>
            <a:pPr>
              <a:lnSpc>
                <a:spcPct val="130000"/>
              </a:lnSpc>
            </a:pPr>
            <a:r>
              <a:rPr lang="en-US" sz="1600"/>
              <a:t>Don’t Try to Time the Market (Unrealized vs. Realized Gains and Losses)</a:t>
            </a:r>
          </a:p>
          <a:p>
            <a:pPr>
              <a:lnSpc>
                <a:spcPct val="130000"/>
              </a:lnSpc>
            </a:pPr>
            <a:r>
              <a:rPr lang="en-US" sz="1600"/>
              <a:t>Have an Informed Opinion on Market Conditions </a:t>
            </a:r>
          </a:p>
          <a:p>
            <a:pPr>
              <a:lnSpc>
                <a:spcPct val="130000"/>
              </a:lnSpc>
            </a:pPr>
            <a:r>
              <a:rPr lang="en-US" sz="1600"/>
              <a:t>Benchmark Your Investment Program and Portfolio </a:t>
            </a:r>
          </a:p>
          <a:p>
            <a:pPr>
              <a:lnSpc>
                <a:spcPct val="130000"/>
              </a:lnSpc>
            </a:pPr>
            <a:r>
              <a:rPr lang="en-US" sz="1600"/>
              <a:t>Provide Quality, Timely, Transparent Reporting</a:t>
            </a:r>
          </a:p>
          <a:p>
            <a:pPr>
              <a:lnSpc>
                <a:spcPct val="130000"/>
              </a:lnSpc>
            </a:pPr>
            <a:endParaRPr lang="en-US"/>
          </a:p>
        </p:txBody>
      </p:sp>
      <p:sp>
        <p:nvSpPr>
          <p:cNvPr id="6" name="TextBox 5">
            <a:extLst>
              <a:ext uri="{FF2B5EF4-FFF2-40B4-BE49-F238E27FC236}">
                <a16:creationId xmlns:a16="http://schemas.microsoft.com/office/drawing/2014/main" id="{1FA3C289-92B6-AEB8-F315-FA0E80AAD068}"/>
              </a:ext>
            </a:extLst>
          </p:cNvPr>
          <p:cNvSpPr txBox="1"/>
          <p:nvPr/>
        </p:nvSpPr>
        <p:spPr>
          <a:xfrm>
            <a:off x="1095010" y="4661706"/>
            <a:ext cx="10449427" cy="1174552"/>
          </a:xfrm>
          <a:prstGeom prst="rect">
            <a:avLst/>
          </a:prstGeom>
          <a:noFill/>
        </p:spPr>
        <p:txBody>
          <a:bodyPr wrap="square" rtlCol="0">
            <a:spAutoFit/>
          </a:bodyPr>
          <a:lstStyle/>
          <a:p>
            <a:pPr defTabSz="453099" fontAlgn="base">
              <a:spcBef>
                <a:spcPct val="0"/>
              </a:spcBef>
              <a:spcAft>
                <a:spcPct val="0"/>
              </a:spcAft>
            </a:pPr>
            <a:r>
              <a:rPr lang="en-US" sz="2344" b="1" i="1">
                <a:solidFill>
                  <a:schemeClr val="accent1"/>
                </a:solidFill>
                <a:latin typeface="Arial" panose="020B0604020202020204" pitchFamily="34" charset="0"/>
                <a:ea typeface="ＭＳ Ｐゴシック" charset="0"/>
                <a:cs typeface="Arial" panose="020B0604020202020204" pitchFamily="34" charset="0"/>
              </a:rPr>
              <a:t>The Investment Portfolio is One of the Only Areas of State and Local Governments Where Income Can Be Generated Without Charging Taxes or Fees to the Citizenry.</a:t>
            </a:r>
          </a:p>
        </p:txBody>
      </p:sp>
      <p:pic>
        <p:nvPicPr>
          <p:cNvPr id="7" name="Picture 6">
            <a:extLst>
              <a:ext uri="{FF2B5EF4-FFF2-40B4-BE49-F238E27FC236}">
                <a16:creationId xmlns:a16="http://schemas.microsoft.com/office/drawing/2014/main" id="{78A1379C-6CEB-7B8E-8F4E-55B44625834F}"/>
              </a:ext>
            </a:extLst>
          </p:cNvPr>
          <p:cNvPicPr>
            <a:picLocks noChangeAspect="1"/>
          </p:cNvPicPr>
          <p:nvPr/>
        </p:nvPicPr>
        <p:blipFill>
          <a:blip r:embed="rId4"/>
          <a:stretch>
            <a:fillRect/>
          </a:stretch>
        </p:blipFill>
        <p:spPr>
          <a:xfrm>
            <a:off x="9041585" y="1459170"/>
            <a:ext cx="1589484" cy="2527102"/>
          </a:xfrm>
          <a:prstGeom prst="rect">
            <a:avLst/>
          </a:prstGeom>
        </p:spPr>
      </p:pic>
      <p:sp>
        <p:nvSpPr>
          <p:cNvPr id="12" name="Slide Number Placeholder 11">
            <a:extLst>
              <a:ext uri="{FF2B5EF4-FFF2-40B4-BE49-F238E27FC236}">
                <a16:creationId xmlns:a16="http://schemas.microsoft.com/office/drawing/2014/main" id="{536457C9-D381-D292-F617-8FB73CC1BD0F}"/>
              </a:ext>
            </a:extLst>
          </p:cNvPr>
          <p:cNvSpPr>
            <a:spLocks noGrp="1"/>
          </p:cNvSpPr>
          <p:nvPr>
            <p:ph type="sldNum" sz="quarter" idx="4"/>
          </p:nvPr>
        </p:nvSpPr>
        <p:spPr/>
        <p:txBody>
          <a:bodyPr/>
          <a:lstStyle/>
          <a:p>
            <a:fld id="{5FE82902-ECBF-483F-8390-43E8C5ADA234}" type="slidenum">
              <a:rPr lang="en-US" smtClean="0"/>
              <a:pPr/>
              <a:t>6</a:t>
            </a:fld>
            <a:endParaRPr lang="en-US"/>
          </a:p>
        </p:txBody>
      </p:sp>
      <p:sp>
        <p:nvSpPr>
          <p:cNvPr id="3" name="TextBox 2">
            <a:extLst>
              <a:ext uri="{FF2B5EF4-FFF2-40B4-BE49-F238E27FC236}">
                <a16:creationId xmlns:a16="http://schemas.microsoft.com/office/drawing/2014/main" id="{CB4AC49A-D7E3-B5F6-EFDB-8C0AD38E655F}"/>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0918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85EAC4B-4D33-EE4C-F388-5D2B349C7531}"/>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2000"/>
              <a:t>MARKET BASED PROBABILITY OF A RATE HIKE/CUT</a:t>
            </a:r>
          </a:p>
        </p:txBody>
      </p:sp>
      <p:sp>
        <p:nvSpPr>
          <p:cNvPr id="8" name="Text Placeholder 3">
            <a:extLst>
              <a:ext uri="{FF2B5EF4-FFF2-40B4-BE49-F238E27FC236}">
                <a16:creationId xmlns:a16="http://schemas.microsoft.com/office/drawing/2014/main" id="{578D293F-040C-D5ED-9771-D539C9353A5A}"/>
              </a:ext>
            </a:extLst>
          </p:cNvPr>
          <p:cNvSpPr txBox="1">
            <a:spLocks/>
          </p:cNvSpPr>
          <p:nvPr/>
        </p:nvSpPr>
        <p:spPr>
          <a:xfrm>
            <a:off x="775360" y="5765218"/>
            <a:ext cx="11274457" cy="463979"/>
          </a:xfrm>
          <a:prstGeom prst="rect">
            <a:avLst/>
          </a:prstGeom>
        </p:spPr>
        <p:txBody>
          <a:bodyPr/>
          <a:lstStyle>
            <a:lvl1pPr marL="0" indent="0" algn="l" defTabSz="362480" rtl="0" eaLnBrk="1" fontAlgn="base" hangingPunct="1">
              <a:spcBef>
                <a:spcPct val="20000"/>
              </a:spcBef>
              <a:spcAft>
                <a:spcPct val="0"/>
              </a:spcAft>
              <a:buFontTx/>
              <a:buNone/>
              <a:defRPr lang="en-US" sz="1400" kern="1200" dirty="0" smtClean="0">
                <a:solidFill>
                  <a:schemeClr val="tx1"/>
                </a:solidFill>
                <a:latin typeface="+mn-lt"/>
                <a:ea typeface="ＭＳ Ｐゴシック" pitchFamily="36" charset="-128"/>
                <a:cs typeface="ＭＳ Ｐゴシック" pitchFamily="36" charset="-128"/>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marL="0" marR="0" lvl="0" indent="0" algn="ctr" defTabSz="362480" rtl="0" eaLnBrk="1" fontAlgn="base" latinLnBrk="0" hangingPunct="1">
              <a:lnSpc>
                <a:spcPct val="100000"/>
              </a:lnSpc>
              <a:spcBef>
                <a:spcPct val="20000"/>
              </a:spcBef>
              <a:spcAft>
                <a:spcPct val="0"/>
              </a:spcAft>
              <a:buClrTx/>
              <a:buSzTx/>
              <a:buFontTx/>
              <a:buNone/>
              <a:tabLst/>
              <a:defRPr/>
            </a:pPr>
            <a:r>
              <a:rPr kumimoji="0" lang="en-US" sz="1030" b="0" i="0" u="none" strike="noStrike" kern="1200" cap="none" spc="0" normalizeH="0" baseline="0" noProof="0">
                <a:ln>
                  <a:noFill/>
                </a:ln>
                <a:effectLst/>
                <a:uLnTx/>
                <a:uFillTx/>
                <a:latin typeface="Arial" panose="020B0604020202020204" pitchFamily="34" charset="0"/>
                <a:cs typeface="Arial" panose="020B0604020202020204" pitchFamily="34" charset="0"/>
              </a:rPr>
              <a:t>Each data point along the blue line represents the market-implied overnight rate after the corresponding FOMC meeting date. These rates are implied by the Federal Funds Futures contracts. The grey bars represent the number of 25 basis point rate hikes/cuts that are currently priced in.</a:t>
            </a:r>
          </a:p>
        </p:txBody>
      </p:sp>
      <p:graphicFrame>
        <p:nvGraphicFramePr>
          <p:cNvPr id="9" name="7100b53d-528c-4dba-8cfe-9bb4409e4fa8">
            <a:extLst>
              <a:ext uri="{FF2B5EF4-FFF2-40B4-BE49-F238E27FC236}">
                <a16:creationId xmlns:a16="http://schemas.microsoft.com/office/drawing/2014/main" id="{FE1EBF5D-F0AA-F58A-8306-8016FD358D80}"/>
              </a:ext>
            </a:extLst>
          </p:cNvPr>
          <p:cNvGraphicFramePr>
            <a:graphicFrameLocks/>
          </p:cNvGraphicFramePr>
          <p:nvPr>
            <p:extLst>
              <p:ext uri="{D42A27DB-BD31-4B8C-83A1-F6EECF244321}">
                <p14:modId xmlns:p14="http://schemas.microsoft.com/office/powerpoint/2010/main" val="131540975"/>
              </p:ext>
            </p:extLst>
          </p:nvPr>
        </p:nvGraphicFramePr>
        <p:xfrm>
          <a:off x="1370193" y="798671"/>
          <a:ext cx="9922173" cy="4719298"/>
        </p:xfrm>
        <a:graphic>
          <a:graphicData uri="http://schemas.openxmlformats.org/drawingml/2006/chart">
            <c:chart xmlns:c="http://schemas.openxmlformats.org/drawingml/2006/chart" xmlns:r="http://schemas.openxmlformats.org/officeDocument/2006/relationships" r:id="rId5"/>
          </a:graphicData>
        </a:graphic>
      </p:graphicFrame>
      <p:sp>
        <p:nvSpPr>
          <p:cNvPr id="12" name="5ccebebf-3121-405f-9699-95bd4a93054c">
            <a:extLst>
              <a:ext uri="{FF2B5EF4-FFF2-40B4-BE49-F238E27FC236}">
                <a16:creationId xmlns:a16="http://schemas.microsoft.com/office/drawing/2014/main" id="{A75FB18F-7372-F3D8-874D-E23787640058}"/>
              </a:ext>
            </a:extLst>
          </p:cNvPr>
          <p:cNvSpPr txBox="1">
            <a:spLocks/>
          </p:cNvSpPr>
          <p:nvPr>
            <p:custDataLst>
              <p:tags r:id="rId2"/>
            </p:custDataLst>
          </p:nvPr>
        </p:nvSpPr>
        <p:spPr>
          <a:xfrm>
            <a:off x="579508" y="6476448"/>
            <a:ext cx="6103994" cy="296699"/>
          </a:xfrm>
          <a:prstGeom prst="rect">
            <a:avLst/>
          </a:prstGeom>
        </p:spPr>
        <p:txBody>
          <a:bodyPr lIns="91440" tIns="45720" rIns="91440" bIns="45720" anchor="ctr"/>
          <a:lstStyle>
            <a:lvl1pPr marL="0" indent="0" algn="l" defTabSz="362480" rtl="0" eaLnBrk="1" fontAlgn="base" hangingPunct="1">
              <a:spcBef>
                <a:spcPct val="20000"/>
              </a:spcBef>
              <a:spcAft>
                <a:spcPct val="0"/>
              </a:spcAft>
              <a:buFont typeface="Arial" charset="0"/>
              <a:buNone/>
              <a:defRPr lang="en-US" sz="706" kern="1200" dirty="0">
                <a:solidFill>
                  <a:srgbClr val="6EA7D0"/>
                </a:solidFill>
                <a:latin typeface="Verdana" panose="020B0604030504040204" pitchFamily="34" charset="0"/>
                <a:ea typeface="+mj-ea"/>
                <a:cs typeface="Verdana" panose="020B0604030504040204" pitchFamily="34" charset="0"/>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marL="0" marR="0" lvl="0" indent="0" algn="l" defTabSz="362480" rtl="0" eaLnBrk="1" fontAlgn="base" latinLnBrk="0" hangingPunct="1">
              <a:lnSpc>
                <a:spcPct val="100000"/>
              </a:lnSpc>
              <a:spcBef>
                <a:spcPct val="20000"/>
              </a:spcBef>
              <a:spcAft>
                <a:spcPct val="0"/>
              </a:spcAft>
              <a:buClrTx/>
              <a:buSzTx/>
              <a:buFont typeface="Arial" charset="0"/>
              <a:buNone/>
              <a:tabLst/>
              <a:defRPr/>
            </a:pPr>
            <a:r>
              <a:rPr lang="en-US" sz="800" strike="noStrike" kern="1200" cap="none" spc="0" normalizeH="0" noProof="0">
                <a:ln>
                  <a:noFill/>
                </a:ln>
                <a:solidFill>
                  <a:srgbClr val="403F42"/>
                </a:solidFill>
                <a:effectLst/>
                <a:uLnTx/>
                <a:uFillTx/>
                <a:latin typeface="Arial" panose="020B0604020202020204" pitchFamily="34" charset="0"/>
                <a:ea typeface="Verdana" panose="020B0604030504040204" pitchFamily="34" charset="0"/>
                <a:cs typeface="Arial" panose="020B0604020202020204" pitchFamily="34" charset="0"/>
                <a:sym typeface=""/>
              </a:rPr>
              <a:t>Source: Bloomberg, data as of July 11, 2025 </a:t>
            </a:r>
          </a:p>
        </p:txBody>
      </p:sp>
      <p:sp>
        <p:nvSpPr>
          <p:cNvPr id="3" name="Slide Number Placeholder 2">
            <a:extLst>
              <a:ext uri="{FF2B5EF4-FFF2-40B4-BE49-F238E27FC236}">
                <a16:creationId xmlns:a16="http://schemas.microsoft.com/office/drawing/2014/main" id="{9F326299-65F4-BDDD-601F-9F76D691126F}"/>
              </a:ext>
            </a:extLst>
          </p:cNvPr>
          <p:cNvSpPr>
            <a:spLocks noGrp="1"/>
          </p:cNvSpPr>
          <p:nvPr>
            <p:ph type="sldNum" sz="quarter" idx="4"/>
          </p:nvPr>
        </p:nvSpPr>
        <p:spPr/>
        <p:txBody>
          <a:bodyPr/>
          <a:lstStyle/>
          <a:p>
            <a:fld id="{5FE82902-ECBF-483F-8390-43E8C5ADA234}" type="slidenum">
              <a:rPr lang="en-US" smtClean="0"/>
              <a:pPr/>
              <a:t>60</a:t>
            </a:fld>
            <a:endParaRPr lang="en-US"/>
          </a:p>
        </p:txBody>
      </p:sp>
      <p:cxnSp>
        <p:nvCxnSpPr>
          <p:cNvPr id="2" name="Straight Connector 1">
            <a:extLst>
              <a:ext uri="{FF2B5EF4-FFF2-40B4-BE49-F238E27FC236}">
                <a16:creationId xmlns:a16="http://schemas.microsoft.com/office/drawing/2014/main" id="{F6CB8B6D-E4B2-1DCF-D270-19BD596F6B17}"/>
              </a:ext>
            </a:extLst>
          </p:cNvPr>
          <p:cNvCxnSpPr>
            <a:cxnSpLocks/>
          </p:cNvCxnSpPr>
          <p:nvPr/>
        </p:nvCxnSpPr>
        <p:spPr>
          <a:xfrm>
            <a:off x="2152185"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C2D72F4-9BD8-84A8-CE2C-C20C9E8287B7}"/>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16063203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BC141899-ED50-C02C-356B-A2D8F2A10651}"/>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2000"/>
              <a:t>U.S. TREASURY YIELDS</a:t>
            </a:r>
          </a:p>
        </p:txBody>
      </p:sp>
      <p:sp>
        <p:nvSpPr>
          <p:cNvPr id="8" name="Text Placeholder 5">
            <a:extLst>
              <a:ext uri="{FF2B5EF4-FFF2-40B4-BE49-F238E27FC236}">
                <a16:creationId xmlns:a16="http://schemas.microsoft.com/office/drawing/2014/main" id="{9CBE8A62-6EDA-664B-AC67-C405BA1F9B0B}"/>
              </a:ext>
            </a:extLst>
          </p:cNvPr>
          <p:cNvSpPr txBox="1">
            <a:spLocks/>
          </p:cNvSpPr>
          <p:nvPr/>
        </p:nvSpPr>
        <p:spPr>
          <a:xfrm>
            <a:off x="930017" y="5500535"/>
            <a:ext cx="11312165" cy="643088"/>
          </a:xfrm>
          <a:prstGeom prst="rect">
            <a:avLst/>
          </a:prstGeom>
        </p:spPr>
        <p:txBody>
          <a:bodyPr/>
          <a:lstStyle>
            <a:lvl1pPr marL="0" indent="0" algn="l" defTabSz="362480" rtl="0" eaLnBrk="1" fontAlgn="base" hangingPunct="1">
              <a:spcBef>
                <a:spcPct val="20000"/>
              </a:spcBef>
              <a:spcAft>
                <a:spcPct val="0"/>
              </a:spcAft>
              <a:buFontTx/>
              <a:buNone/>
              <a:defRPr lang="en-US" sz="1400" kern="1200" dirty="0" smtClean="0">
                <a:solidFill>
                  <a:schemeClr val="tx1"/>
                </a:solidFill>
                <a:latin typeface="+mn-lt"/>
                <a:ea typeface="ＭＳ Ｐゴシック" pitchFamily="36" charset="-128"/>
                <a:cs typeface="ＭＳ Ｐゴシック" pitchFamily="36" charset="-128"/>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marL="0" marR="0" lvl="0" indent="0" algn="ctr" defTabSz="362480" rtl="0" eaLnBrk="1" fontAlgn="base" latinLnBrk="0" hangingPunct="1">
              <a:lnSpc>
                <a:spcPct val="100000"/>
              </a:lnSpc>
              <a:spcBef>
                <a:spcPct val="20000"/>
              </a:spcBef>
              <a:spcAft>
                <a:spcPct val="0"/>
              </a:spcAft>
              <a:buClrTx/>
              <a:buSzTx/>
              <a:buFontTx/>
              <a:buNone/>
              <a:tabLst/>
              <a:defRPr/>
            </a:pPr>
            <a:r>
              <a:rPr kumimoji="0" lang="en-US" sz="1030" b="0" i="0" u="none" strike="noStrike" kern="1200" cap="none" spc="0" normalizeH="0" baseline="0" noProof="0">
                <a:ln>
                  <a:noFill/>
                </a:ln>
                <a:solidFill>
                  <a:srgbClr val="403F42"/>
                </a:solidFill>
                <a:effectLst/>
                <a:uLnTx/>
                <a:uFillTx/>
                <a:latin typeface="Arial" panose="020B0604020202020204" pitchFamily="34" charset="0"/>
                <a:cs typeface="Arial" panose="020B0604020202020204" pitchFamily="34" charset="0"/>
              </a:rPr>
              <a:t>The </a:t>
            </a:r>
            <a:r>
              <a:rPr lang="en-US" sz="1030">
                <a:solidFill>
                  <a:srgbClr val="403F42"/>
                </a:solidFill>
                <a:latin typeface="Arial" panose="020B0604020202020204" pitchFamily="34" charset="0"/>
                <a:cs typeface="Arial" panose="020B0604020202020204" pitchFamily="34" charset="0"/>
              </a:rPr>
              <a:t>green</a:t>
            </a:r>
            <a:r>
              <a:rPr kumimoji="0" lang="en-US" sz="1030" b="0" i="0" u="none" strike="noStrike" kern="1200" cap="none" spc="0" normalizeH="0" baseline="0" noProof="0">
                <a:ln>
                  <a:noFill/>
                </a:ln>
                <a:solidFill>
                  <a:srgbClr val="403F42"/>
                </a:solidFill>
                <a:effectLst/>
                <a:uLnTx/>
                <a:uFillTx/>
                <a:latin typeface="Arial" panose="020B0604020202020204" pitchFamily="34" charset="0"/>
                <a:cs typeface="Arial" panose="020B0604020202020204" pitchFamily="34" charset="0"/>
              </a:rPr>
              <a:t> line represents the U.S. Treasury Actives curve at the historical date in the above chart legend. The blue line represents the current U.S. Treasury Actives curve on the date in the above chart legend. The grey bars represents the change in yield between the current and historical curves as measured in basis points. </a:t>
            </a:r>
          </a:p>
        </p:txBody>
      </p:sp>
      <p:graphicFrame>
        <p:nvGraphicFramePr>
          <p:cNvPr id="9" name="0cbf7fec-7546-4ac0-8f95-5f02f408c662">
            <a:extLst>
              <a:ext uri="{FF2B5EF4-FFF2-40B4-BE49-F238E27FC236}">
                <a16:creationId xmlns:a16="http://schemas.microsoft.com/office/drawing/2014/main" id="{9B1EF810-FE00-BEF6-99F6-90934106E880}"/>
              </a:ext>
            </a:extLst>
          </p:cNvPr>
          <p:cNvGraphicFramePr>
            <a:graphicFrameLocks/>
          </p:cNvGraphicFramePr>
          <p:nvPr>
            <p:extLst>
              <p:ext uri="{D42A27DB-BD31-4B8C-83A1-F6EECF244321}">
                <p14:modId xmlns:p14="http://schemas.microsoft.com/office/powerpoint/2010/main" val="1844928639"/>
              </p:ext>
            </p:extLst>
          </p:nvPr>
        </p:nvGraphicFramePr>
        <p:xfrm>
          <a:off x="1845803" y="893822"/>
          <a:ext cx="9480593" cy="4471562"/>
        </p:xfrm>
        <a:graphic>
          <a:graphicData uri="http://schemas.openxmlformats.org/drawingml/2006/chart">
            <c:chart xmlns:c="http://schemas.openxmlformats.org/drawingml/2006/chart" xmlns:r="http://schemas.openxmlformats.org/officeDocument/2006/relationships" r:id="rId5"/>
          </a:graphicData>
        </a:graphic>
      </p:graphicFrame>
      <p:sp>
        <p:nvSpPr>
          <p:cNvPr id="10" name="636abe00-5ff2-43f8-9a87-aca6a711aeac">
            <a:extLst>
              <a:ext uri="{FF2B5EF4-FFF2-40B4-BE49-F238E27FC236}">
                <a16:creationId xmlns:a16="http://schemas.microsoft.com/office/drawing/2014/main" id="{54913471-288B-2652-E679-B5AEC3940EC0}"/>
              </a:ext>
            </a:extLst>
          </p:cNvPr>
          <p:cNvSpPr txBox="1">
            <a:spLocks/>
          </p:cNvSpPr>
          <p:nvPr>
            <p:custDataLst>
              <p:tags r:id="rId2"/>
            </p:custDataLst>
          </p:nvPr>
        </p:nvSpPr>
        <p:spPr>
          <a:xfrm>
            <a:off x="612091" y="6399811"/>
            <a:ext cx="6103994" cy="280709"/>
          </a:xfrm>
          <a:prstGeom prst="rect">
            <a:avLst/>
          </a:prstGeom>
        </p:spPr>
        <p:txBody>
          <a:bodyPr lIns="91440" tIns="45720" rIns="91440" bIns="45720" anchor="ctr"/>
          <a:lstStyle>
            <a:lvl1pPr marL="0" indent="0" algn="l" defTabSz="362480" rtl="0" eaLnBrk="1" fontAlgn="base" hangingPunct="1">
              <a:spcBef>
                <a:spcPct val="20000"/>
              </a:spcBef>
              <a:spcAft>
                <a:spcPct val="0"/>
              </a:spcAft>
              <a:buFont typeface="Arial" charset="0"/>
              <a:buNone/>
              <a:defRPr lang="en-US" sz="706" kern="1200" dirty="0">
                <a:solidFill>
                  <a:srgbClr val="6EA7D0"/>
                </a:solidFill>
                <a:latin typeface="Verdana" panose="020B0604030504040204" pitchFamily="34" charset="0"/>
                <a:ea typeface="+mj-ea"/>
                <a:cs typeface="Verdana" panose="020B0604030504040204" pitchFamily="34" charset="0"/>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marL="0" marR="0" lvl="0" indent="0" algn="l" defTabSz="362480" rtl="0" eaLnBrk="1" fontAlgn="base" latinLnBrk="0" hangingPunct="1">
              <a:lnSpc>
                <a:spcPct val="100000"/>
              </a:lnSpc>
              <a:spcBef>
                <a:spcPct val="20000"/>
              </a:spcBef>
              <a:spcAft>
                <a:spcPct val="0"/>
              </a:spcAft>
              <a:buClrTx/>
              <a:buSzTx/>
              <a:buFont typeface="Arial" charset="0"/>
              <a:buNone/>
              <a:tabLst/>
              <a:defRPr/>
            </a:pPr>
            <a:r>
              <a:rPr lang="en-US" sz="800" strike="noStrike" kern="1200" cap="none" spc="0" normalizeH="0" noProof="0">
                <a:ln>
                  <a:noFill/>
                </a:ln>
                <a:solidFill>
                  <a:srgbClr val="403F42"/>
                </a:solidFill>
                <a:effectLst/>
                <a:uLnTx/>
                <a:uFillTx/>
                <a:latin typeface="Arial" panose="020B0604020202020204" pitchFamily="34" charset="0"/>
                <a:ea typeface="Verdana" panose="020B0604030504040204" pitchFamily="34" charset="0"/>
                <a:cs typeface="Arial" panose="020B0604020202020204" pitchFamily="34" charset="0"/>
                <a:sym typeface=""/>
              </a:rPr>
              <a:t>Source: Bloomberg, data as of July 10, 2025 </a:t>
            </a:r>
          </a:p>
        </p:txBody>
      </p:sp>
      <p:sp>
        <p:nvSpPr>
          <p:cNvPr id="4" name="Slide Number Placeholder 3">
            <a:extLst>
              <a:ext uri="{FF2B5EF4-FFF2-40B4-BE49-F238E27FC236}">
                <a16:creationId xmlns:a16="http://schemas.microsoft.com/office/drawing/2014/main" id="{C032FE7D-294E-AAA3-333F-A8E9898EE97C}"/>
              </a:ext>
            </a:extLst>
          </p:cNvPr>
          <p:cNvSpPr>
            <a:spLocks noGrp="1"/>
          </p:cNvSpPr>
          <p:nvPr>
            <p:ph type="sldNum" sz="quarter" idx="4"/>
          </p:nvPr>
        </p:nvSpPr>
        <p:spPr/>
        <p:txBody>
          <a:bodyPr/>
          <a:lstStyle/>
          <a:p>
            <a:fld id="{5FE82902-ECBF-483F-8390-43E8C5ADA234}" type="slidenum">
              <a:rPr lang="en-US" smtClean="0"/>
              <a:pPr/>
              <a:t>61</a:t>
            </a:fld>
            <a:endParaRPr lang="en-US"/>
          </a:p>
        </p:txBody>
      </p:sp>
      <p:cxnSp>
        <p:nvCxnSpPr>
          <p:cNvPr id="2" name="Straight Connector 1">
            <a:extLst>
              <a:ext uri="{FF2B5EF4-FFF2-40B4-BE49-F238E27FC236}">
                <a16:creationId xmlns:a16="http://schemas.microsoft.com/office/drawing/2014/main" id="{FFF79C6B-CAE5-9C0A-63A0-489EA4C34779}"/>
              </a:ext>
            </a:extLst>
          </p:cNvPr>
          <p:cNvCxnSpPr>
            <a:cxnSpLocks/>
          </p:cNvCxnSpPr>
          <p:nvPr/>
        </p:nvCxnSpPr>
        <p:spPr>
          <a:xfrm>
            <a:off x="2407005"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9AE7B60-DB45-A316-073B-4830461AB451}"/>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012969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8F59BEC0-FB77-33A7-76D3-2C1FBF8B884F}"/>
              </a:ext>
            </a:extLst>
          </p:cNvPr>
          <p:cNvSpPr txBox="1">
            <a:spLocks/>
          </p:cNvSpPr>
          <p:nvPr/>
        </p:nvSpPr>
        <p:spPr>
          <a:xfrm>
            <a:off x="775360" y="446428"/>
            <a:ext cx="11111840" cy="718984"/>
          </a:xfrm>
          <a:prstGeom prst="rect">
            <a:avLst/>
          </a:prstGeom>
        </p:spPr>
        <p:txBody>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2000"/>
              <a:t>U.S. MONEY MARKET CURVES</a:t>
            </a:r>
          </a:p>
        </p:txBody>
      </p:sp>
      <p:sp>
        <p:nvSpPr>
          <p:cNvPr id="8" name="Text Placeholder 5">
            <a:extLst>
              <a:ext uri="{FF2B5EF4-FFF2-40B4-BE49-F238E27FC236}">
                <a16:creationId xmlns:a16="http://schemas.microsoft.com/office/drawing/2014/main" id="{9C08CFBA-8300-5C32-45B4-AA173AA51C56}"/>
              </a:ext>
            </a:extLst>
          </p:cNvPr>
          <p:cNvSpPr txBox="1">
            <a:spLocks/>
          </p:cNvSpPr>
          <p:nvPr/>
        </p:nvSpPr>
        <p:spPr>
          <a:xfrm>
            <a:off x="674050" y="5644182"/>
            <a:ext cx="11302739" cy="624235"/>
          </a:xfrm>
          <a:prstGeom prst="rect">
            <a:avLst/>
          </a:prstGeom>
        </p:spPr>
        <p:txBody>
          <a:bodyPr/>
          <a:lstStyle>
            <a:lvl1pPr marL="0" indent="0" algn="l" defTabSz="362480" rtl="0" eaLnBrk="1" fontAlgn="base" hangingPunct="1">
              <a:spcBef>
                <a:spcPct val="20000"/>
              </a:spcBef>
              <a:spcAft>
                <a:spcPct val="0"/>
              </a:spcAft>
              <a:buFontTx/>
              <a:buNone/>
              <a:defRPr lang="en-US" sz="1400" kern="1200" dirty="0" smtClean="0">
                <a:solidFill>
                  <a:schemeClr val="tx1"/>
                </a:solidFill>
                <a:latin typeface="+mn-lt"/>
                <a:ea typeface="ＭＳ Ｐゴシック" pitchFamily="36" charset="-128"/>
                <a:cs typeface="ＭＳ Ｐゴシック" pitchFamily="36" charset="-128"/>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algn="ctr"/>
            <a:r>
              <a:rPr lang="en-US" sz="1030">
                <a:solidFill>
                  <a:srgbClr val="403F42"/>
                </a:solidFill>
                <a:latin typeface="Arial" panose="020B0604020202020204" pitchFamily="34" charset="0"/>
                <a:cs typeface="Arial" panose="020B0604020202020204" pitchFamily="34" charset="0"/>
              </a:rPr>
              <a:t>The green line represents the current U.S. dollar A-1 CP curve on the date in the above chart title. The blue line represents the current U.S. Treasury bill curve on the date in the above chart title. The grey bars represents the difference in yield between the A-1 CP and T-bill curves as measured in basis points. </a:t>
            </a:r>
          </a:p>
          <a:p>
            <a:pPr marL="0" marR="0" lvl="0" indent="0" algn="just" defTabSz="362480" rtl="0" eaLnBrk="1" fontAlgn="base" latinLnBrk="0" hangingPunct="1">
              <a:lnSpc>
                <a:spcPct val="100000"/>
              </a:lnSpc>
              <a:spcBef>
                <a:spcPct val="20000"/>
              </a:spcBef>
              <a:spcAft>
                <a:spcPct val="0"/>
              </a:spcAft>
              <a:buClrTx/>
              <a:buSzTx/>
              <a:buFontTx/>
              <a:buNone/>
              <a:tabLst/>
              <a:defRPr/>
            </a:pPr>
            <a:endParaRPr kumimoji="0" lang="en-US" sz="1030" b="0" i="0" u="none" strike="noStrike" kern="1200" cap="none" spc="0" normalizeH="0" baseline="0" noProof="0">
              <a:ln>
                <a:noFill/>
              </a:ln>
              <a:solidFill>
                <a:srgbClr val="403F42"/>
              </a:solidFill>
              <a:effectLst/>
              <a:uLnTx/>
              <a:uFillTx/>
              <a:latin typeface="Arial" panose="020B0604020202020204" pitchFamily="34" charset="0"/>
              <a:cs typeface="Arial" panose="020B0604020202020204" pitchFamily="34" charset="0"/>
            </a:endParaRPr>
          </a:p>
        </p:txBody>
      </p:sp>
      <p:graphicFrame>
        <p:nvGraphicFramePr>
          <p:cNvPr id="9" name="cb95752a-9a0b-43ab-b4fe-f2ea7cf98aba">
            <a:extLst>
              <a:ext uri="{FF2B5EF4-FFF2-40B4-BE49-F238E27FC236}">
                <a16:creationId xmlns:a16="http://schemas.microsoft.com/office/drawing/2014/main" id="{E320B85A-799A-06F3-F3C3-1AF7FDC2863A}"/>
              </a:ext>
            </a:extLst>
          </p:cNvPr>
          <p:cNvGraphicFramePr>
            <a:graphicFrameLocks/>
          </p:cNvGraphicFramePr>
          <p:nvPr>
            <p:extLst>
              <p:ext uri="{D42A27DB-BD31-4B8C-83A1-F6EECF244321}">
                <p14:modId xmlns:p14="http://schemas.microsoft.com/office/powerpoint/2010/main" val="4221352034"/>
              </p:ext>
            </p:extLst>
          </p:nvPr>
        </p:nvGraphicFramePr>
        <p:xfrm>
          <a:off x="1513026" y="1165412"/>
          <a:ext cx="9624787" cy="4381239"/>
        </p:xfrm>
        <a:graphic>
          <a:graphicData uri="http://schemas.openxmlformats.org/drawingml/2006/chart">
            <c:chart xmlns:c="http://schemas.openxmlformats.org/drawingml/2006/chart" xmlns:r="http://schemas.openxmlformats.org/officeDocument/2006/relationships" r:id="rId6"/>
          </a:graphicData>
        </a:graphic>
      </p:graphicFrame>
      <p:sp>
        <p:nvSpPr>
          <p:cNvPr id="10" name="00f2682e-61f2-4342-852c-575ed3113618">
            <a:extLst>
              <a:ext uri="{FF2B5EF4-FFF2-40B4-BE49-F238E27FC236}">
                <a16:creationId xmlns:a16="http://schemas.microsoft.com/office/drawing/2014/main" id="{A954DBE7-1243-751A-ED6F-AD0341D8B643}"/>
              </a:ext>
            </a:extLst>
          </p:cNvPr>
          <p:cNvSpPr txBox="1">
            <a:spLocks/>
          </p:cNvSpPr>
          <p:nvPr>
            <p:custDataLst>
              <p:tags r:id="rId2"/>
            </p:custDataLst>
          </p:nvPr>
        </p:nvSpPr>
        <p:spPr>
          <a:xfrm>
            <a:off x="596789" y="6442018"/>
            <a:ext cx="6103994" cy="280709"/>
          </a:xfrm>
          <a:prstGeom prst="rect">
            <a:avLst/>
          </a:prstGeom>
        </p:spPr>
        <p:txBody>
          <a:bodyPr lIns="91440" tIns="45720" rIns="91440" bIns="45720" anchor="ctr"/>
          <a:lstStyle>
            <a:lvl1pPr marL="0" indent="0" algn="l" defTabSz="362480" rtl="0" eaLnBrk="1" fontAlgn="base" hangingPunct="1">
              <a:spcBef>
                <a:spcPct val="20000"/>
              </a:spcBef>
              <a:spcAft>
                <a:spcPct val="0"/>
              </a:spcAft>
              <a:buFont typeface="Arial" charset="0"/>
              <a:buNone/>
              <a:defRPr lang="en-US" sz="706" kern="1200" dirty="0">
                <a:solidFill>
                  <a:srgbClr val="6EA7D0"/>
                </a:solidFill>
                <a:latin typeface="Verdana" panose="020B0604030504040204" pitchFamily="34" charset="0"/>
                <a:ea typeface="+mj-ea"/>
                <a:cs typeface="Verdana" panose="020B0604030504040204" pitchFamily="34" charset="0"/>
              </a:defRPr>
            </a:lvl1pPr>
            <a:lvl2pPr marL="589031" indent="-226550" algn="l" defTabSz="362480" rtl="0" eaLnBrk="1" fontAlgn="base" hangingPunct="1">
              <a:spcBef>
                <a:spcPct val="20000"/>
              </a:spcBef>
              <a:spcAft>
                <a:spcPct val="0"/>
              </a:spcAft>
              <a:buFont typeface="Arial" charset="0"/>
              <a:buChar char="–"/>
              <a:defRPr sz="1875" kern="1200">
                <a:solidFill>
                  <a:srgbClr val="807F83"/>
                </a:solidFill>
                <a:latin typeface="+mn-lt"/>
                <a:ea typeface="ＭＳ Ｐゴシック" pitchFamily="36" charset="-128"/>
                <a:cs typeface="+mn-cs"/>
              </a:defRPr>
            </a:lvl2pPr>
            <a:lvl3pPr marL="906200" indent="-181241" algn="l" defTabSz="362480" rtl="0" eaLnBrk="1" fontAlgn="base" hangingPunct="1">
              <a:spcBef>
                <a:spcPct val="20000"/>
              </a:spcBef>
              <a:spcAft>
                <a:spcPct val="0"/>
              </a:spcAft>
              <a:buFont typeface="Arial" charset="0"/>
              <a:buChar char="•"/>
              <a:defRPr sz="1576" kern="1200">
                <a:solidFill>
                  <a:srgbClr val="807F83"/>
                </a:solidFill>
                <a:latin typeface="+mn-lt"/>
                <a:ea typeface="ＭＳ Ｐゴシック" pitchFamily="36" charset="-128"/>
                <a:cs typeface="+mn-cs"/>
              </a:defRPr>
            </a:lvl3pPr>
            <a:lvl4pPr marL="1268681"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4pPr>
            <a:lvl5pPr marL="1631162" indent="-181241" algn="l" defTabSz="362480" rtl="0" eaLnBrk="1" fontAlgn="base" hangingPunct="1">
              <a:spcBef>
                <a:spcPct val="20000"/>
              </a:spcBef>
              <a:spcAft>
                <a:spcPct val="0"/>
              </a:spcAft>
              <a:buFont typeface="Arial" charset="0"/>
              <a:buChar char="»"/>
              <a:defRPr kern="1200">
                <a:solidFill>
                  <a:srgbClr val="807F83"/>
                </a:solidFill>
                <a:latin typeface="+mn-lt"/>
                <a:ea typeface="ＭＳ Ｐゴシック" pitchFamily="36" charset="-128"/>
                <a:cs typeface="+mn-cs"/>
              </a:defRPr>
            </a:lvl5pPr>
            <a:lvl6pPr marL="1993643" indent="-181241" algn="l" defTabSz="362480" rtl="0" eaLnBrk="1" latinLnBrk="0" hangingPunct="1">
              <a:spcBef>
                <a:spcPct val="20000"/>
              </a:spcBef>
              <a:buFont typeface="Arial"/>
              <a:buChar char="•"/>
              <a:defRPr sz="1576" kern="1200">
                <a:solidFill>
                  <a:schemeClr val="tx1"/>
                </a:solidFill>
                <a:latin typeface="+mn-lt"/>
                <a:ea typeface="+mn-ea"/>
                <a:cs typeface="+mn-cs"/>
              </a:defRPr>
            </a:lvl6pPr>
            <a:lvl7pPr marL="2356122" indent="-181241" algn="l" defTabSz="362480" rtl="0" eaLnBrk="1" latinLnBrk="0" hangingPunct="1">
              <a:spcBef>
                <a:spcPct val="20000"/>
              </a:spcBef>
              <a:buFont typeface="Arial"/>
              <a:buChar char="•"/>
              <a:defRPr sz="1576" kern="1200">
                <a:solidFill>
                  <a:schemeClr val="tx1"/>
                </a:solidFill>
                <a:latin typeface="+mn-lt"/>
                <a:ea typeface="+mn-ea"/>
                <a:cs typeface="+mn-cs"/>
              </a:defRPr>
            </a:lvl7pPr>
            <a:lvl8pPr marL="2718602" indent="-181241" algn="l" defTabSz="362480" rtl="0" eaLnBrk="1" latinLnBrk="0" hangingPunct="1">
              <a:spcBef>
                <a:spcPct val="20000"/>
              </a:spcBef>
              <a:buFont typeface="Arial"/>
              <a:buChar char="•"/>
              <a:defRPr sz="1576" kern="1200">
                <a:solidFill>
                  <a:schemeClr val="tx1"/>
                </a:solidFill>
                <a:latin typeface="+mn-lt"/>
                <a:ea typeface="+mn-ea"/>
                <a:cs typeface="+mn-cs"/>
              </a:defRPr>
            </a:lvl8pPr>
            <a:lvl9pPr marL="3081084" indent="-181241" algn="l" defTabSz="362480" rtl="0" eaLnBrk="1" latinLnBrk="0" hangingPunct="1">
              <a:spcBef>
                <a:spcPct val="20000"/>
              </a:spcBef>
              <a:buFont typeface="Arial"/>
              <a:buChar char="•"/>
              <a:defRPr sz="1576" kern="1200">
                <a:solidFill>
                  <a:schemeClr val="tx1"/>
                </a:solidFill>
                <a:latin typeface="+mn-lt"/>
                <a:ea typeface="+mn-ea"/>
                <a:cs typeface="+mn-cs"/>
              </a:defRPr>
            </a:lvl9pPr>
          </a:lstStyle>
          <a:p>
            <a:pPr marL="0" marR="0" lvl="0" indent="0" algn="l" defTabSz="362480" rtl="0" eaLnBrk="1" fontAlgn="base" latinLnBrk="0" hangingPunct="1">
              <a:lnSpc>
                <a:spcPct val="100000"/>
              </a:lnSpc>
              <a:spcBef>
                <a:spcPct val="20000"/>
              </a:spcBef>
              <a:spcAft>
                <a:spcPct val="0"/>
              </a:spcAft>
              <a:buClrTx/>
              <a:buSzTx/>
              <a:buFont typeface="Arial" charset="0"/>
              <a:buNone/>
              <a:tabLst/>
              <a:defRPr/>
            </a:pPr>
            <a:r>
              <a:rPr lang="en-US" sz="800" strike="noStrike" kern="1200" cap="none" spc="0" normalizeH="0" noProof="0">
                <a:ln>
                  <a:noFill/>
                </a:ln>
                <a:solidFill>
                  <a:srgbClr val="403F42"/>
                </a:solidFill>
                <a:effectLst/>
                <a:uLnTx/>
                <a:uFillTx/>
                <a:latin typeface="Arial" panose="020B0604020202020204" pitchFamily="34" charset="0"/>
                <a:ea typeface="Verdana" panose="020B0604030504040204" pitchFamily="34" charset="0"/>
                <a:cs typeface="Arial" panose="020B0604020202020204" pitchFamily="34" charset="0"/>
                <a:sym typeface=""/>
              </a:rPr>
              <a:t>Source: Bloomberg, data as of July 11, 2025 </a:t>
            </a:r>
          </a:p>
        </p:txBody>
      </p:sp>
      <p:sp>
        <p:nvSpPr>
          <p:cNvPr id="4" name="Slide Number Placeholder 3">
            <a:extLst>
              <a:ext uri="{FF2B5EF4-FFF2-40B4-BE49-F238E27FC236}">
                <a16:creationId xmlns:a16="http://schemas.microsoft.com/office/drawing/2014/main" id="{09A7306C-4313-883F-3CCF-11E384F66B36}"/>
              </a:ext>
            </a:extLst>
          </p:cNvPr>
          <p:cNvSpPr>
            <a:spLocks noGrp="1"/>
          </p:cNvSpPr>
          <p:nvPr>
            <p:ph type="sldNum" sz="quarter" idx="4"/>
          </p:nvPr>
        </p:nvSpPr>
        <p:spPr/>
        <p:txBody>
          <a:bodyPr/>
          <a:lstStyle/>
          <a:p>
            <a:fld id="{5FE82902-ECBF-483F-8390-43E8C5ADA234}" type="slidenum">
              <a:rPr lang="en-US" smtClean="0"/>
              <a:pPr/>
              <a:t>62</a:t>
            </a:fld>
            <a:endParaRPr lang="en-US"/>
          </a:p>
        </p:txBody>
      </p:sp>
      <p:cxnSp>
        <p:nvCxnSpPr>
          <p:cNvPr id="2" name="Straight Connector 1">
            <a:extLst>
              <a:ext uri="{FF2B5EF4-FFF2-40B4-BE49-F238E27FC236}">
                <a16:creationId xmlns:a16="http://schemas.microsoft.com/office/drawing/2014/main" id="{DD5A6792-2279-1447-F631-A7F08C88D7DC}"/>
              </a:ext>
            </a:extLst>
          </p:cNvPr>
          <p:cNvCxnSpPr>
            <a:cxnSpLocks/>
          </p:cNvCxnSpPr>
          <p:nvPr/>
        </p:nvCxnSpPr>
        <p:spPr>
          <a:xfrm>
            <a:off x="2146325" y="5517969"/>
            <a:ext cx="8358188" cy="0"/>
          </a:xfrm>
          <a:prstGeom prst="line">
            <a:avLst/>
          </a:prstGeom>
          <a:ln w="1905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4E909E5-BBC4-E4DE-34BB-356A68557A1F}"/>
              </a:ext>
            </a:extLst>
          </p:cNvPr>
          <p:cNvSpPr txBox="1"/>
          <p:nvPr>
            <p:custDataLst>
              <p:tags r:id="rId3"/>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081975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2231dfd-c9c9-44f8-822e-2ed99011fb57">
            <a:extLst>
              <a:ext uri="{FF2B5EF4-FFF2-40B4-BE49-F238E27FC236}">
                <a16:creationId xmlns:a16="http://schemas.microsoft.com/office/drawing/2014/main" id="{2545BF84-00B3-0C4F-7309-F22D1ADB6E8E}"/>
              </a:ext>
            </a:extLst>
          </p:cNvPr>
          <p:cNvGraphicFramePr>
            <a:graphicFrameLocks noGrp="1"/>
          </p:cNvGraphicFramePr>
          <p:nvPr>
            <p:extLst>
              <p:ext uri="{D42A27DB-BD31-4B8C-83A1-F6EECF244321}">
                <p14:modId xmlns:p14="http://schemas.microsoft.com/office/powerpoint/2010/main" val="2369104270"/>
              </p:ext>
            </p:extLst>
          </p:nvPr>
        </p:nvGraphicFramePr>
        <p:xfrm>
          <a:off x="3607236" y="3112535"/>
          <a:ext cx="5606178" cy="2020939"/>
        </p:xfrm>
        <a:graphic>
          <a:graphicData uri="http://schemas.openxmlformats.org/drawingml/2006/table">
            <a:tbl>
              <a:tblPr firstRow="1" bandRow="1">
                <a:tableStyleId>{2D5ABB26-0587-4C30-8999-92F81FD0307C}</a:tableStyleId>
              </a:tblPr>
              <a:tblGrid>
                <a:gridCol w="520774">
                  <a:extLst>
                    <a:ext uri="{9D8B030D-6E8A-4147-A177-3AD203B41FA5}">
                      <a16:colId xmlns:a16="http://schemas.microsoft.com/office/drawing/2014/main" val="1934294987"/>
                    </a:ext>
                  </a:extLst>
                </a:gridCol>
                <a:gridCol w="5085404">
                  <a:extLst>
                    <a:ext uri="{9D8B030D-6E8A-4147-A177-3AD203B41FA5}">
                      <a16:colId xmlns:a16="http://schemas.microsoft.com/office/drawing/2014/main" val="754054104"/>
                    </a:ext>
                  </a:extLst>
                </a:gridCol>
              </a:tblGrid>
              <a:tr h="496939">
                <a:tc gridSpan="2">
                  <a:txBody>
                    <a:bodyPr/>
                    <a:lstStyle/>
                    <a:p>
                      <a:r>
                        <a:rPr lang="en-US" sz="2400" b="1">
                          <a:solidFill>
                            <a:schemeClr val="bg1"/>
                          </a:solidFill>
                          <a:latin typeface="Arial" panose="020B0604020202020204" pitchFamily="34" charset="0"/>
                          <a:cs typeface="Arial" panose="020B0604020202020204" pitchFamily="34" charset="0"/>
                        </a:rPr>
                        <a:t>Tom Tight </a:t>
                      </a:r>
                    </a:p>
                  </a:txBody>
                  <a:tcPr marL="0" marR="0" anchor="ctr"/>
                </a:tc>
                <a:tc hMerge="1">
                  <a:txBody>
                    <a:bodyPr/>
                    <a:lstStyle/>
                    <a:p>
                      <a:endParaRPr/>
                    </a:p>
                  </a:txBody>
                  <a:tcPr marL="0" marR="0" marT="0" marB="0"/>
                </a:tc>
                <a:extLst>
                  <a:ext uri="{0D108BD9-81ED-4DB2-BD59-A6C34878D82A}">
                    <a16:rowId xmlns:a16="http://schemas.microsoft.com/office/drawing/2014/main" val="10000"/>
                  </a:ext>
                </a:extLst>
              </a:tr>
              <a:tr h="390237">
                <a:tc gridSpan="2">
                  <a:txBody>
                    <a:bodyPr/>
                    <a:lstStyle/>
                    <a:p>
                      <a:r>
                        <a:rPr lang="en-US" sz="2000">
                          <a:solidFill>
                            <a:schemeClr val="bg1"/>
                          </a:solidFill>
                          <a:latin typeface="Arial" panose="020B0604020202020204" pitchFamily="34" charset="0"/>
                          <a:cs typeface="Arial" panose="020B0604020202020204" pitchFamily="34" charset="0"/>
                        </a:rPr>
                        <a:t>Managing Director </a:t>
                      </a:r>
                    </a:p>
                  </a:txBody>
                  <a:tcPr marL="0" marR="0" anchor="ctr"/>
                </a:tc>
                <a:tc hMerge="1">
                  <a:txBody>
                    <a:bodyPr/>
                    <a:lstStyle/>
                    <a:p>
                      <a:endParaRPr/>
                    </a:p>
                  </a:txBody>
                  <a:tcPr marL="0" marR="0" marT="0" marB="0"/>
                </a:tc>
                <a:extLst>
                  <a:ext uri="{0D108BD9-81ED-4DB2-BD59-A6C34878D82A}">
                    <a16:rowId xmlns:a16="http://schemas.microsoft.com/office/drawing/2014/main" val="10001"/>
                  </a:ext>
                </a:extLst>
              </a:tr>
              <a:tr h="390237">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0" marR="0" anchor="ctr"/>
                </a:tc>
                <a:tc hMerge="1">
                  <a:txBody>
                    <a:bodyPr/>
                    <a:lstStyle/>
                    <a:p>
                      <a:endParaRPr lang="en-US"/>
                    </a:p>
                  </a:txBody>
                  <a:tcPr/>
                </a:tc>
                <a:extLst>
                  <a:ext uri="{0D108BD9-81ED-4DB2-BD59-A6C34878D82A}">
                    <a16:rowId xmlns:a16="http://schemas.microsoft.com/office/drawing/2014/main" val="350086445"/>
                  </a:ext>
                </a:extLst>
              </a:tr>
              <a:tr h="354761">
                <a:tc>
                  <a:txBody>
                    <a:bodyPr/>
                    <a:lstStyle/>
                    <a:p>
                      <a:pPr algn="ctr"/>
                      <a:r>
                        <a:rPr lang="en-US" sz="2400" b="1">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US" sz="2400" b="1">
                        <a:solidFill>
                          <a:schemeClr val="bg1"/>
                        </a:solidFill>
                        <a:latin typeface="Arial" panose="020B0604020202020204" pitchFamily="34" charset="0"/>
                        <a:cs typeface="Arial" panose="020B0604020202020204" pitchFamily="34" charset="0"/>
                      </a:endParaRPr>
                    </a:p>
                  </a:txBody>
                  <a:tcPr marT="0" marB="0" anchor="ctr"/>
                </a:tc>
                <a:tc>
                  <a:txBody>
                    <a:bodyPr/>
                    <a:lstStyle/>
                    <a:p>
                      <a:r>
                        <a:rPr lang="en-US" sz="1600">
                          <a:solidFill>
                            <a:schemeClr val="bg1"/>
                          </a:solidFill>
                          <a:latin typeface="Arial" panose="020B0604020202020204" pitchFamily="34" charset="0"/>
                          <a:cs typeface="Arial" panose="020B0604020202020204" pitchFamily="34" charset="0"/>
                        </a:rPr>
                        <a:t>(407) 765-0761</a:t>
                      </a:r>
                    </a:p>
                  </a:txBody>
                  <a:tcPr anchor="ctr"/>
                </a:tc>
                <a:extLst>
                  <a:ext uri="{0D108BD9-81ED-4DB2-BD59-A6C34878D82A}">
                    <a16:rowId xmlns:a16="http://schemas.microsoft.com/office/drawing/2014/main" val="10002"/>
                  </a:ext>
                </a:extLst>
              </a:tr>
              <a:tr h="354761">
                <a:tc>
                  <a:txBody>
                    <a:bodyPr/>
                    <a:lstStyle/>
                    <a:p>
                      <a:pPr algn="ctr"/>
                      <a:r>
                        <a:rPr lang="en-US" sz="2400">
                          <a:solidFill>
                            <a:schemeClr val="bg1"/>
                          </a:solidFill>
                          <a:latin typeface="Arial" panose="020B0604020202020204" pitchFamily="34" charset="0"/>
                          <a:cs typeface="Arial" panose="020B0604020202020204" pitchFamily="34" charset="0"/>
                          <a:sym typeface="Wingdings" panose="05000000000000000000" pitchFamily="2" charset="2"/>
                        </a:rPr>
                        <a:t></a:t>
                      </a:r>
                      <a:endParaRPr lang="en-US" sz="2400">
                        <a:solidFill>
                          <a:schemeClr val="bg1"/>
                        </a:solidFill>
                        <a:latin typeface="Arial" panose="020B0604020202020204" pitchFamily="34" charset="0"/>
                        <a:cs typeface="Arial" panose="020B0604020202020204" pitchFamily="34" charset="0"/>
                      </a:endParaRPr>
                    </a:p>
                  </a:txBody>
                  <a:tcPr marT="0" marB="0" anchor="ctr"/>
                </a:tc>
                <a:tc>
                  <a:txBody>
                    <a:bodyPr/>
                    <a:lstStyle/>
                    <a:p>
                      <a:r>
                        <a:rPr lang="en-US" sz="1600">
                          <a:solidFill>
                            <a:schemeClr val="bg1"/>
                          </a:solidFill>
                          <a:latin typeface="Arial" panose="020B0604020202020204" pitchFamily="34" charset="0"/>
                          <a:cs typeface="Arial" panose="020B0604020202020204" pitchFamily="34" charset="0"/>
                        </a:rPr>
                        <a:t>tom.tight@ptma.com</a:t>
                      </a:r>
                    </a:p>
                  </a:txBody>
                  <a:tcPr anchor="ctr"/>
                </a:tc>
                <a:extLst>
                  <a:ext uri="{0D108BD9-81ED-4DB2-BD59-A6C34878D82A}">
                    <a16:rowId xmlns:a16="http://schemas.microsoft.com/office/drawing/2014/main" val="10003"/>
                  </a:ext>
                </a:extLst>
              </a:tr>
            </a:tbl>
          </a:graphicData>
        </a:graphic>
      </p:graphicFrame>
      <p:sp>
        <p:nvSpPr>
          <p:cNvPr id="23" name="Title 1">
            <a:extLst>
              <a:ext uri="{FF2B5EF4-FFF2-40B4-BE49-F238E27FC236}">
                <a16:creationId xmlns:a16="http://schemas.microsoft.com/office/drawing/2014/main" id="{ABBAA905-1687-181D-0484-1A16B9EA2841}"/>
              </a:ext>
            </a:extLst>
          </p:cNvPr>
          <p:cNvSpPr txBox="1">
            <a:spLocks/>
          </p:cNvSpPr>
          <p:nvPr/>
        </p:nvSpPr>
        <p:spPr>
          <a:xfrm>
            <a:off x="370204" y="1769498"/>
            <a:ext cx="6040121" cy="1498060"/>
          </a:xfrm>
          <a:prstGeom prst="rect">
            <a:avLst/>
          </a:prstGeom>
        </p:spPr>
        <p:txBody>
          <a:bodyPr>
            <a:noAutofit/>
          </a:bodyPr>
          <a:lstStyle>
            <a:lvl1pPr algn="l" defTabSz="914400" rtl="0" eaLnBrk="1" latinLnBrk="0" hangingPunct="1">
              <a:lnSpc>
                <a:spcPct val="90000"/>
              </a:lnSpc>
              <a:spcBef>
                <a:spcPct val="0"/>
              </a:spcBef>
              <a:buNone/>
              <a:defRPr sz="2800" b="1" i="0" kern="1200">
                <a:solidFill>
                  <a:schemeClr val="tx2"/>
                </a:solidFill>
                <a:latin typeface="Arial" panose="020B0604020202020204" pitchFamily="34" charset="0"/>
                <a:ea typeface="+mj-ea"/>
                <a:cs typeface="Arial" panose="020B0604020202020204" pitchFamily="34" charset="0"/>
              </a:defRPr>
            </a:lvl1pPr>
          </a:lstStyle>
          <a:p>
            <a:r>
              <a:rPr lang="en-US" sz="3600">
                <a:solidFill>
                  <a:schemeClr val="bg1"/>
                </a:solidFill>
              </a:rPr>
              <a:t>CONTACT </a:t>
            </a:r>
          </a:p>
        </p:txBody>
      </p:sp>
      <p:pic>
        <p:nvPicPr>
          <p:cNvPr id="3" name="Picture 2" descr="A person in a suit and tie&#10;&#10;AI-generated content may be incorrect.">
            <a:extLst>
              <a:ext uri="{FF2B5EF4-FFF2-40B4-BE49-F238E27FC236}">
                <a16:creationId xmlns:a16="http://schemas.microsoft.com/office/drawing/2014/main" id="{7603FAA4-0C48-764D-5748-4C62E3840101}"/>
              </a:ext>
            </a:extLst>
          </p:cNvPr>
          <p:cNvPicPr>
            <a:picLocks noChangeAspect="1"/>
          </p:cNvPicPr>
          <p:nvPr/>
        </p:nvPicPr>
        <p:blipFill>
          <a:blip r:embed="rId4"/>
          <a:stretch>
            <a:fillRect/>
          </a:stretch>
        </p:blipFill>
        <p:spPr>
          <a:xfrm>
            <a:off x="229063" y="3000375"/>
            <a:ext cx="2915126" cy="2180724"/>
          </a:xfrm>
          <a:prstGeom prst="rect">
            <a:avLst/>
          </a:prstGeom>
        </p:spPr>
      </p:pic>
      <p:sp>
        <p:nvSpPr>
          <p:cNvPr id="2" name="TextBox 1">
            <a:extLst>
              <a:ext uri="{FF2B5EF4-FFF2-40B4-BE49-F238E27FC236}">
                <a16:creationId xmlns:a16="http://schemas.microsoft.com/office/drawing/2014/main" id="{67ABBDF2-C20D-C8D5-E0C3-435BF63EB189}"/>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5413936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124BF-E3C8-856C-23BF-6F3A026F15F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01A5E64-285F-4752-CA07-4616306DC340}"/>
              </a:ext>
            </a:extLst>
          </p:cNvPr>
          <p:cNvSpPr>
            <a:spLocks noGrp="1"/>
          </p:cNvSpPr>
          <p:nvPr>
            <p:ph type="title"/>
          </p:nvPr>
        </p:nvSpPr>
        <p:spPr/>
        <p:txBody>
          <a:bodyPr/>
          <a:lstStyle/>
          <a:p>
            <a:r>
              <a:rPr lang="en-US"/>
              <a:t>QUESTIONS?</a:t>
            </a:r>
          </a:p>
        </p:txBody>
      </p:sp>
      <p:sp>
        <p:nvSpPr>
          <p:cNvPr id="2" name="TextBox 1">
            <a:extLst>
              <a:ext uri="{FF2B5EF4-FFF2-40B4-BE49-F238E27FC236}">
                <a16:creationId xmlns:a16="http://schemas.microsoft.com/office/drawing/2014/main" id="{F3F64B08-FDC9-8D5A-8CC3-0B799C61DBCD}"/>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solidFill>
                  <a:schemeClr val="bg1"/>
                </a:solidFill>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86985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58AA56A7-BE53-1AEF-9295-0A7C985731F9}"/>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02B8B3FE-0E7D-93A1-0F92-BA5DC498B440}"/>
              </a:ext>
            </a:extLst>
          </p:cNvPr>
          <p:cNvSpPr>
            <a:spLocks noGrp="1"/>
          </p:cNvSpPr>
          <p:nvPr>
            <p:ph type="sldNum" sz="quarter" idx="4294967295"/>
          </p:nvPr>
        </p:nvSpPr>
        <p:spPr>
          <a:xfrm>
            <a:off x="0" y="6399213"/>
            <a:ext cx="384175" cy="365125"/>
          </a:xfrm>
        </p:spPr>
        <p:txBody>
          <a:bodyPr/>
          <a:lstStyle/>
          <a:p>
            <a:fld id="{5FE82902-ECBF-483F-8390-43E8C5ADA234}" type="slidenum">
              <a:rPr lang="en-US" smtClean="0"/>
              <a:pPr/>
              <a:t>7</a:t>
            </a:fld>
            <a:endParaRPr lang="en-US"/>
          </a:p>
        </p:txBody>
      </p:sp>
      <p:sp>
        <p:nvSpPr>
          <p:cNvPr id="2" name="TextBox 1">
            <a:extLst>
              <a:ext uri="{FF2B5EF4-FFF2-40B4-BE49-F238E27FC236}">
                <a16:creationId xmlns:a16="http://schemas.microsoft.com/office/drawing/2014/main" id="{8A1FA443-80E8-1878-29BB-B8B390B92A58}"/>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grpSp>
        <p:nvGrpSpPr>
          <p:cNvPr id="4" name="Group 3">
            <a:extLst>
              <a:ext uri="{FF2B5EF4-FFF2-40B4-BE49-F238E27FC236}">
                <a16:creationId xmlns:a16="http://schemas.microsoft.com/office/drawing/2014/main" id="{8388AC9F-689E-A530-E08C-D07C20DD427B}"/>
              </a:ext>
            </a:extLst>
          </p:cNvPr>
          <p:cNvGrpSpPr/>
          <p:nvPr/>
        </p:nvGrpSpPr>
        <p:grpSpPr>
          <a:xfrm>
            <a:off x="9800272" y="310100"/>
            <a:ext cx="2391728" cy="5477828"/>
            <a:chOff x="10367274" y="903234"/>
            <a:chExt cx="2551176" cy="5843016"/>
          </a:xfrm>
        </p:grpSpPr>
        <p:pic>
          <p:nvPicPr>
            <p:cNvPr id="7" name="Picture 6" descr="A picture containing building, water, light, night&#10;&#10;Description automatically generated">
              <a:extLst>
                <a:ext uri="{FF2B5EF4-FFF2-40B4-BE49-F238E27FC236}">
                  <a16:creationId xmlns:a16="http://schemas.microsoft.com/office/drawing/2014/main" id="{2D82A266-4B95-D62A-1593-75AC6466A35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0368520" y="903234"/>
              <a:ext cx="2548684" cy="5843016"/>
            </a:xfrm>
            <a:prstGeom prst="rect">
              <a:avLst/>
            </a:prstGeom>
          </p:spPr>
        </p:pic>
        <p:sp>
          <p:nvSpPr>
            <p:cNvPr id="8" name="Rectangle 7">
              <a:extLst>
                <a:ext uri="{FF2B5EF4-FFF2-40B4-BE49-F238E27FC236}">
                  <a16:creationId xmlns:a16="http://schemas.microsoft.com/office/drawing/2014/main" id="{4F15E6AC-56B0-69B7-EB98-8DFBB9004411}"/>
                </a:ext>
              </a:extLst>
            </p:cNvPr>
            <p:cNvSpPr/>
            <p:nvPr userDrawn="1"/>
          </p:nvSpPr>
          <p:spPr>
            <a:xfrm>
              <a:off x="10367274" y="903234"/>
              <a:ext cx="2551176" cy="5843016"/>
            </a:xfrm>
            <a:prstGeom prst="rect">
              <a:avLst/>
            </a:prstGeom>
            <a:solidFill>
              <a:srgbClr val="247D82">
                <a:alpha val="65098"/>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88" b="1"/>
            </a:p>
          </p:txBody>
        </p:sp>
        <p:sp>
          <p:nvSpPr>
            <p:cNvPr id="9" name="Rectangle 8">
              <a:extLst>
                <a:ext uri="{FF2B5EF4-FFF2-40B4-BE49-F238E27FC236}">
                  <a16:creationId xmlns:a16="http://schemas.microsoft.com/office/drawing/2014/main" id="{0A55C074-5110-D295-A142-E4388DF24C6D}"/>
                </a:ext>
              </a:extLst>
            </p:cNvPr>
            <p:cNvSpPr/>
            <p:nvPr userDrawn="1"/>
          </p:nvSpPr>
          <p:spPr>
            <a:xfrm>
              <a:off x="10491042" y="3494542"/>
              <a:ext cx="2303640" cy="660400"/>
            </a:xfrm>
            <a:prstGeom prst="rect">
              <a:avLst/>
            </a:prstGeom>
            <a:solidFill>
              <a:schemeClr val="accent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b="1"/>
                <a:t>Transparency </a:t>
              </a:r>
            </a:p>
          </p:txBody>
        </p:sp>
      </p:grpSp>
      <p:grpSp>
        <p:nvGrpSpPr>
          <p:cNvPr id="10" name="Group 9">
            <a:extLst>
              <a:ext uri="{FF2B5EF4-FFF2-40B4-BE49-F238E27FC236}">
                <a16:creationId xmlns:a16="http://schemas.microsoft.com/office/drawing/2014/main" id="{F2F1EFDD-8163-DEAF-84F7-AA979A9B9864}"/>
              </a:ext>
            </a:extLst>
          </p:cNvPr>
          <p:cNvGrpSpPr/>
          <p:nvPr/>
        </p:nvGrpSpPr>
        <p:grpSpPr>
          <a:xfrm>
            <a:off x="7350204" y="310100"/>
            <a:ext cx="2391728" cy="5477828"/>
            <a:chOff x="7854762" y="572882"/>
            <a:chExt cx="2551176" cy="5843016"/>
          </a:xfrm>
        </p:grpSpPr>
        <p:pic>
          <p:nvPicPr>
            <p:cNvPr id="11" name="Picture 10">
              <a:extLst>
                <a:ext uri="{FF2B5EF4-FFF2-40B4-BE49-F238E27FC236}">
                  <a16:creationId xmlns:a16="http://schemas.microsoft.com/office/drawing/2014/main" id="{B3729EF3-A864-0206-2724-76BFFF62C93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7856008" y="572882"/>
              <a:ext cx="2548685" cy="5843016"/>
            </a:xfrm>
            <a:prstGeom prst="rect">
              <a:avLst/>
            </a:prstGeom>
          </p:spPr>
        </p:pic>
        <p:sp>
          <p:nvSpPr>
            <p:cNvPr id="12" name="Rectangle 11">
              <a:extLst>
                <a:ext uri="{FF2B5EF4-FFF2-40B4-BE49-F238E27FC236}">
                  <a16:creationId xmlns:a16="http://schemas.microsoft.com/office/drawing/2014/main" id="{CE94D740-4FB2-6B06-119B-983163D68A59}"/>
                </a:ext>
              </a:extLst>
            </p:cNvPr>
            <p:cNvSpPr/>
            <p:nvPr userDrawn="1"/>
          </p:nvSpPr>
          <p:spPr>
            <a:xfrm>
              <a:off x="7854762" y="572882"/>
              <a:ext cx="2551176" cy="584301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88" b="1"/>
            </a:p>
          </p:txBody>
        </p:sp>
        <p:sp>
          <p:nvSpPr>
            <p:cNvPr id="13" name="Rectangle 12">
              <a:extLst>
                <a:ext uri="{FF2B5EF4-FFF2-40B4-BE49-F238E27FC236}">
                  <a16:creationId xmlns:a16="http://schemas.microsoft.com/office/drawing/2014/main" id="{E8E561FF-847A-DB57-F853-3B1AA434011D}"/>
                </a:ext>
              </a:extLst>
            </p:cNvPr>
            <p:cNvSpPr/>
            <p:nvPr userDrawn="1"/>
          </p:nvSpPr>
          <p:spPr>
            <a:xfrm>
              <a:off x="7978530" y="3164190"/>
              <a:ext cx="2303640" cy="660400"/>
            </a:xfrm>
            <a:prstGeom prst="rect">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b="1"/>
                <a:t>Compliance </a:t>
              </a:r>
            </a:p>
          </p:txBody>
        </p:sp>
      </p:grpSp>
      <p:grpSp>
        <p:nvGrpSpPr>
          <p:cNvPr id="14" name="Group 13">
            <a:extLst>
              <a:ext uri="{FF2B5EF4-FFF2-40B4-BE49-F238E27FC236}">
                <a16:creationId xmlns:a16="http://schemas.microsoft.com/office/drawing/2014/main" id="{892CDA57-15DD-8B61-D669-862DCA073906}"/>
              </a:ext>
            </a:extLst>
          </p:cNvPr>
          <p:cNvGrpSpPr/>
          <p:nvPr/>
        </p:nvGrpSpPr>
        <p:grpSpPr>
          <a:xfrm>
            <a:off x="4900136" y="310100"/>
            <a:ext cx="2391728" cy="5477828"/>
            <a:chOff x="5216478" y="606716"/>
            <a:chExt cx="2551176" cy="5843016"/>
          </a:xfrm>
        </p:grpSpPr>
        <p:pic>
          <p:nvPicPr>
            <p:cNvPr id="15" name="Picture 14">
              <a:extLst>
                <a:ext uri="{FF2B5EF4-FFF2-40B4-BE49-F238E27FC236}">
                  <a16:creationId xmlns:a16="http://schemas.microsoft.com/office/drawing/2014/main" id="{31AF1261-A92D-C01E-10D5-0FD644606977}"/>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5217724" y="606716"/>
              <a:ext cx="2548685" cy="5843016"/>
            </a:xfrm>
            <a:prstGeom prst="rect">
              <a:avLst/>
            </a:prstGeom>
          </p:spPr>
        </p:pic>
        <p:sp>
          <p:nvSpPr>
            <p:cNvPr id="16" name="Rectangle 15">
              <a:extLst>
                <a:ext uri="{FF2B5EF4-FFF2-40B4-BE49-F238E27FC236}">
                  <a16:creationId xmlns:a16="http://schemas.microsoft.com/office/drawing/2014/main" id="{8F368254-94E5-6E4D-4ADE-7ECA78D9C869}"/>
                </a:ext>
              </a:extLst>
            </p:cNvPr>
            <p:cNvSpPr/>
            <p:nvPr userDrawn="1"/>
          </p:nvSpPr>
          <p:spPr>
            <a:xfrm>
              <a:off x="5216478" y="606716"/>
              <a:ext cx="2551176" cy="5843016"/>
            </a:xfrm>
            <a:prstGeom prst="rect">
              <a:avLst/>
            </a:prstGeom>
            <a:solidFill>
              <a:srgbClr val="807F83">
                <a:alpha val="6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88" b="1"/>
                <a:t> </a:t>
              </a:r>
            </a:p>
          </p:txBody>
        </p:sp>
        <p:sp>
          <p:nvSpPr>
            <p:cNvPr id="17" name="Rectangle 16">
              <a:extLst>
                <a:ext uri="{FF2B5EF4-FFF2-40B4-BE49-F238E27FC236}">
                  <a16:creationId xmlns:a16="http://schemas.microsoft.com/office/drawing/2014/main" id="{339170D1-0C5F-B7FF-D1E5-1E90AF2D8DFE}"/>
                </a:ext>
              </a:extLst>
            </p:cNvPr>
            <p:cNvSpPr/>
            <p:nvPr userDrawn="1"/>
          </p:nvSpPr>
          <p:spPr>
            <a:xfrm>
              <a:off x="5340246" y="3198024"/>
              <a:ext cx="2303640" cy="660400"/>
            </a:xfrm>
            <a:prstGeom prst="rect">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b="1"/>
                <a:t>Yield </a:t>
              </a:r>
            </a:p>
          </p:txBody>
        </p:sp>
      </p:grpSp>
      <p:grpSp>
        <p:nvGrpSpPr>
          <p:cNvPr id="18" name="Group 17">
            <a:extLst>
              <a:ext uri="{FF2B5EF4-FFF2-40B4-BE49-F238E27FC236}">
                <a16:creationId xmlns:a16="http://schemas.microsoft.com/office/drawing/2014/main" id="{FCDADB6C-3064-CC56-11EB-AC18B9FDCF52}"/>
              </a:ext>
            </a:extLst>
          </p:cNvPr>
          <p:cNvGrpSpPr/>
          <p:nvPr/>
        </p:nvGrpSpPr>
        <p:grpSpPr>
          <a:xfrm>
            <a:off x="2450068" y="310100"/>
            <a:ext cx="2391728" cy="5477828"/>
            <a:chOff x="2658466" y="502967"/>
            <a:chExt cx="2551176" cy="5843016"/>
          </a:xfrm>
        </p:grpSpPr>
        <p:pic>
          <p:nvPicPr>
            <p:cNvPr id="19" name="Picture 18" descr="A close up of text on a white background&#10;&#10;Description automatically generated">
              <a:extLst>
                <a:ext uri="{FF2B5EF4-FFF2-40B4-BE49-F238E27FC236}">
                  <a16:creationId xmlns:a16="http://schemas.microsoft.com/office/drawing/2014/main" id="{68FFD70A-BB25-750A-753F-94FA961E26C5}"/>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2659712" y="502967"/>
              <a:ext cx="2548684" cy="5843016"/>
            </a:xfrm>
            <a:prstGeom prst="rect">
              <a:avLst/>
            </a:prstGeom>
          </p:spPr>
        </p:pic>
        <p:sp>
          <p:nvSpPr>
            <p:cNvPr id="20" name="Rectangle 19">
              <a:extLst>
                <a:ext uri="{FF2B5EF4-FFF2-40B4-BE49-F238E27FC236}">
                  <a16:creationId xmlns:a16="http://schemas.microsoft.com/office/drawing/2014/main" id="{EF16C5BE-FB30-FE52-F692-CFBE0C9EA80B}"/>
                </a:ext>
              </a:extLst>
            </p:cNvPr>
            <p:cNvSpPr/>
            <p:nvPr userDrawn="1"/>
          </p:nvSpPr>
          <p:spPr>
            <a:xfrm>
              <a:off x="2658466" y="502967"/>
              <a:ext cx="2551176" cy="584301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88" b="1"/>
            </a:p>
          </p:txBody>
        </p:sp>
        <p:sp>
          <p:nvSpPr>
            <p:cNvPr id="21" name="Rectangle 20">
              <a:extLst>
                <a:ext uri="{FF2B5EF4-FFF2-40B4-BE49-F238E27FC236}">
                  <a16:creationId xmlns:a16="http://schemas.microsoft.com/office/drawing/2014/main" id="{3EE4A6B3-4556-1D6C-3380-A7F2ECB832DD}"/>
                </a:ext>
              </a:extLst>
            </p:cNvPr>
            <p:cNvSpPr/>
            <p:nvPr userDrawn="1"/>
          </p:nvSpPr>
          <p:spPr>
            <a:xfrm>
              <a:off x="2782234" y="3094275"/>
              <a:ext cx="2303640" cy="660400"/>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b="1"/>
                <a:t>Liquidity </a:t>
              </a:r>
            </a:p>
          </p:txBody>
        </p:sp>
      </p:grpSp>
      <p:grpSp>
        <p:nvGrpSpPr>
          <p:cNvPr id="22" name="Group 21">
            <a:extLst>
              <a:ext uri="{FF2B5EF4-FFF2-40B4-BE49-F238E27FC236}">
                <a16:creationId xmlns:a16="http://schemas.microsoft.com/office/drawing/2014/main" id="{8A3955F1-489C-D1B9-4FA1-E67DE8536A87}"/>
              </a:ext>
            </a:extLst>
          </p:cNvPr>
          <p:cNvGrpSpPr/>
          <p:nvPr/>
        </p:nvGrpSpPr>
        <p:grpSpPr>
          <a:xfrm>
            <a:off x="0" y="310101"/>
            <a:ext cx="2391728" cy="5480104"/>
            <a:chOff x="43772" y="543838"/>
            <a:chExt cx="2551176" cy="5845444"/>
          </a:xfrm>
        </p:grpSpPr>
        <p:pic>
          <p:nvPicPr>
            <p:cNvPr id="23" name="Picture 22" descr="A picture containing person, person, holding, wearing&#10;&#10;Description automatically generated">
              <a:extLst>
                <a:ext uri="{FF2B5EF4-FFF2-40B4-BE49-F238E27FC236}">
                  <a16:creationId xmlns:a16="http://schemas.microsoft.com/office/drawing/2014/main" id="{85EBFF87-2554-DD5A-F33E-CCEC1AEAB517}"/>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45018" y="543838"/>
              <a:ext cx="2548684" cy="5845444"/>
            </a:xfrm>
            <a:prstGeom prst="rect">
              <a:avLst/>
            </a:prstGeom>
          </p:spPr>
        </p:pic>
        <p:grpSp>
          <p:nvGrpSpPr>
            <p:cNvPr id="24" name="Group 23">
              <a:extLst>
                <a:ext uri="{FF2B5EF4-FFF2-40B4-BE49-F238E27FC236}">
                  <a16:creationId xmlns:a16="http://schemas.microsoft.com/office/drawing/2014/main" id="{72431556-AF07-80EF-4C92-F8E8434767E3}"/>
                </a:ext>
              </a:extLst>
            </p:cNvPr>
            <p:cNvGrpSpPr/>
            <p:nvPr userDrawn="1"/>
          </p:nvGrpSpPr>
          <p:grpSpPr>
            <a:xfrm>
              <a:off x="43772" y="545052"/>
              <a:ext cx="2551176" cy="5843016"/>
              <a:chOff x="-22541" y="399218"/>
              <a:chExt cx="2551176" cy="5843016"/>
            </a:xfrm>
          </p:grpSpPr>
          <p:sp>
            <p:nvSpPr>
              <p:cNvPr id="25" name="Rectangle 24">
                <a:extLst>
                  <a:ext uri="{FF2B5EF4-FFF2-40B4-BE49-F238E27FC236}">
                    <a16:creationId xmlns:a16="http://schemas.microsoft.com/office/drawing/2014/main" id="{DF15DA0D-4A1E-510A-841B-A54DA569814E}"/>
                  </a:ext>
                </a:extLst>
              </p:cNvPr>
              <p:cNvSpPr/>
              <p:nvPr userDrawn="1"/>
            </p:nvSpPr>
            <p:spPr>
              <a:xfrm>
                <a:off x="-22541" y="399218"/>
                <a:ext cx="2551176" cy="584301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688" b="1"/>
              </a:p>
            </p:txBody>
          </p:sp>
          <p:sp>
            <p:nvSpPr>
              <p:cNvPr id="26" name="Rectangle 25">
                <a:extLst>
                  <a:ext uri="{FF2B5EF4-FFF2-40B4-BE49-F238E27FC236}">
                    <a16:creationId xmlns:a16="http://schemas.microsoft.com/office/drawing/2014/main" id="{C8A69F0F-27FA-D00D-271A-EA87569B0EBF}"/>
                  </a:ext>
                </a:extLst>
              </p:cNvPr>
              <p:cNvSpPr/>
              <p:nvPr userDrawn="1"/>
            </p:nvSpPr>
            <p:spPr>
              <a:xfrm>
                <a:off x="101227" y="2991740"/>
                <a:ext cx="2303640" cy="660400"/>
              </a:xfrm>
              <a:prstGeom prst="rect">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8" b="1"/>
                  <a:t>Safety </a:t>
                </a:r>
              </a:p>
            </p:txBody>
          </p:sp>
        </p:grpSp>
      </p:grpSp>
    </p:spTree>
    <p:custDataLst>
      <p:tags r:id="rId1"/>
    </p:custDataLst>
    <p:extLst>
      <p:ext uri="{BB962C8B-B14F-4D97-AF65-F5344CB8AC3E}">
        <p14:creationId xmlns:p14="http://schemas.microsoft.com/office/powerpoint/2010/main" val="115340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7E0083-0605-42F6-B541-BDE8C2546B6D}"/>
              </a:ext>
            </a:extLst>
          </p:cNvPr>
          <p:cNvSpPr>
            <a:spLocks noGrp="1"/>
          </p:cNvSpPr>
          <p:nvPr>
            <p:ph type="title"/>
          </p:nvPr>
        </p:nvSpPr>
        <p:spPr>
          <a:xfrm>
            <a:off x="775360" y="446428"/>
            <a:ext cx="11416640" cy="718984"/>
          </a:xfrm>
        </p:spPr>
        <p:txBody>
          <a:bodyPr>
            <a:normAutofit fontScale="90000"/>
          </a:bodyPr>
          <a:lstStyle/>
          <a:p>
            <a:r>
              <a:rPr lang="en-US"/>
              <a:t>Special Districts: Best Practices</a:t>
            </a:r>
            <a:br>
              <a:rPr lang="en-US"/>
            </a:br>
            <a:r>
              <a:rPr lang="en-US"/>
              <a:t>Investment Program Objectives: Safety, Liquidity, and Income </a:t>
            </a:r>
            <a:br>
              <a:rPr lang="en-US"/>
            </a:br>
            <a:endParaRPr lang="en-US"/>
          </a:p>
        </p:txBody>
      </p:sp>
      <p:sp>
        <p:nvSpPr>
          <p:cNvPr id="9" name="Slide Number Placeholder 8">
            <a:extLst>
              <a:ext uri="{FF2B5EF4-FFF2-40B4-BE49-F238E27FC236}">
                <a16:creationId xmlns:a16="http://schemas.microsoft.com/office/drawing/2014/main" id="{3C942DCC-F6BC-5FE1-A1F2-48B7F06001A1}"/>
              </a:ext>
            </a:extLst>
          </p:cNvPr>
          <p:cNvSpPr>
            <a:spLocks noGrp="1"/>
          </p:cNvSpPr>
          <p:nvPr>
            <p:ph type="sldNum" sz="quarter" idx="4"/>
          </p:nvPr>
        </p:nvSpPr>
        <p:spPr/>
        <p:txBody>
          <a:bodyPr/>
          <a:lstStyle/>
          <a:p>
            <a:fld id="{5FE82902-ECBF-483F-8390-43E8C5ADA234}" type="slidenum">
              <a:rPr lang="en-US" smtClean="0"/>
              <a:pPr/>
              <a:t>8</a:t>
            </a:fld>
            <a:endParaRPr lang="en-US"/>
          </a:p>
        </p:txBody>
      </p:sp>
      <p:sp>
        <p:nvSpPr>
          <p:cNvPr id="2" name="Freeform 34">
            <a:extLst>
              <a:ext uri="{FF2B5EF4-FFF2-40B4-BE49-F238E27FC236}">
                <a16:creationId xmlns:a16="http://schemas.microsoft.com/office/drawing/2014/main" id="{DDFFA9A2-1DFE-D38E-095E-C9884C2886E2}"/>
              </a:ext>
            </a:extLst>
          </p:cNvPr>
          <p:cNvSpPr/>
          <p:nvPr/>
        </p:nvSpPr>
        <p:spPr>
          <a:xfrm>
            <a:off x="3818877" y="1610644"/>
            <a:ext cx="3710929" cy="2117159"/>
          </a:xfrm>
          <a:custGeom>
            <a:avLst/>
            <a:gdLst>
              <a:gd name="connsiteX0" fmla="*/ 4554247 w 7421858"/>
              <a:gd name="connsiteY0" fmla="*/ 0 h 4234318"/>
              <a:gd name="connsiteX1" fmla="*/ 6735047 w 7421858"/>
              <a:gd name="connsiteY1" fmla="*/ 552199 h 4234318"/>
              <a:gd name="connsiteX2" fmla="*/ 6749999 w 7421858"/>
              <a:gd name="connsiteY2" fmla="*/ 560796 h 4234318"/>
              <a:gd name="connsiteX3" fmla="*/ 7020479 w 7421858"/>
              <a:gd name="connsiteY3" fmla="*/ 92310 h 4234318"/>
              <a:gd name="connsiteX4" fmla="*/ 7421858 w 7421858"/>
              <a:gd name="connsiteY4" fmla="*/ 2679530 h 4234318"/>
              <a:gd name="connsiteX5" fmla="*/ 4980571 w 7421858"/>
              <a:gd name="connsiteY5" fmla="*/ 3625535 h 4234318"/>
              <a:gd name="connsiteX6" fmla="*/ 5283100 w 7421858"/>
              <a:gd name="connsiteY6" fmla="*/ 3101540 h 4234318"/>
              <a:gd name="connsiteX7" fmla="*/ 5194752 w 7421858"/>
              <a:gd name="connsiteY7" fmla="*/ 3058980 h 4234318"/>
              <a:gd name="connsiteX8" fmla="*/ 4554247 w 7421858"/>
              <a:gd name="connsiteY8" fmla="*/ 2929668 h 4234318"/>
              <a:gd name="connsiteX9" fmla="*/ 2976825 w 7421858"/>
              <a:gd name="connsiteY9" fmla="*/ 4105225 h 4234318"/>
              <a:gd name="connsiteX10" fmla="*/ 2944914 w 7421858"/>
              <a:gd name="connsiteY10" fmla="*/ 4234318 h 4234318"/>
              <a:gd name="connsiteX11" fmla="*/ 1444712 w 7421858"/>
              <a:gd name="connsiteY11" fmla="*/ 3027326 h 4234318"/>
              <a:gd name="connsiteX12" fmla="*/ 0 w 7421858"/>
              <a:gd name="connsiteY12" fmla="*/ 4189673 h 4234318"/>
              <a:gd name="connsiteX13" fmla="*/ 29641 w 7421858"/>
              <a:gd name="connsiteY13" fmla="*/ 3892627 h 4234318"/>
              <a:gd name="connsiteX14" fmla="*/ 4554247 w 7421858"/>
              <a:gd name="connsiteY14" fmla="*/ 0 h 423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21858" h="4234318">
                <a:moveTo>
                  <a:pt x="4554247" y="0"/>
                </a:moveTo>
                <a:cubicBezTo>
                  <a:pt x="5343872" y="0"/>
                  <a:pt x="6086775" y="200037"/>
                  <a:pt x="6735047" y="552199"/>
                </a:cubicBezTo>
                <a:lnTo>
                  <a:pt x="6749999" y="560796"/>
                </a:lnTo>
                <a:lnTo>
                  <a:pt x="7020479" y="92310"/>
                </a:lnTo>
                <a:lnTo>
                  <a:pt x="7421858" y="2679530"/>
                </a:lnTo>
                <a:lnTo>
                  <a:pt x="4980571" y="3625535"/>
                </a:lnTo>
                <a:lnTo>
                  <a:pt x="5283100" y="3101540"/>
                </a:lnTo>
                <a:lnTo>
                  <a:pt x="5194752" y="3058980"/>
                </a:lnTo>
                <a:cubicBezTo>
                  <a:pt x="4997887" y="2975713"/>
                  <a:pt x="4781444" y="2929668"/>
                  <a:pt x="4554247" y="2929668"/>
                </a:cubicBezTo>
                <a:cubicBezTo>
                  <a:pt x="3808757" y="2929668"/>
                  <a:pt x="3179054" y="3425416"/>
                  <a:pt x="2976825" y="4105225"/>
                </a:cubicBezTo>
                <a:lnTo>
                  <a:pt x="2944914" y="4234318"/>
                </a:lnTo>
                <a:lnTo>
                  <a:pt x="1444712" y="3027326"/>
                </a:lnTo>
                <a:lnTo>
                  <a:pt x="0" y="4189673"/>
                </a:lnTo>
                <a:lnTo>
                  <a:pt x="29641" y="3892627"/>
                </a:lnTo>
                <a:cubicBezTo>
                  <a:pt x="359173" y="1689568"/>
                  <a:pt x="2259400" y="0"/>
                  <a:pt x="455424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tx1"/>
              </a:solidFill>
            </a:endParaRPr>
          </a:p>
        </p:txBody>
      </p:sp>
      <p:sp>
        <p:nvSpPr>
          <p:cNvPr id="4" name="Freeform 36">
            <a:extLst>
              <a:ext uri="{FF2B5EF4-FFF2-40B4-BE49-F238E27FC236}">
                <a16:creationId xmlns:a16="http://schemas.microsoft.com/office/drawing/2014/main" id="{2AA4D4B0-40A2-9047-2D7E-8055C733338E}"/>
              </a:ext>
            </a:extLst>
          </p:cNvPr>
          <p:cNvSpPr/>
          <p:nvPr/>
        </p:nvSpPr>
        <p:spPr>
          <a:xfrm>
            <a:off x="6202346" y="2007905"/>
            <a:ext cx="2181243" cy="4071148"/>
          </a:xfrm>
          <a:custGeom>
            <a:avLst/>
            <a:gdLst>
              <a:gd name="connsiteX0" fmla="*/ 2362483 w 4362485"/>
              <a:gd name="connsiteY0" fmla="*/ 0 h 8142296"/>
              <a:gd name="connsiteX1" fmla="*/ 2402074 w 4362485"/>
              <a:gd name="connsiteY1" fmla="*/ 25803 h 8142296"/>
              <a:gd name="connsiteX2" fmla="*/ 4362485 w 4362485"/>
              <a:gd name="connsiteY2" fmla="*/ 3780653 h 8142296"/>
              <a:gd name="connsiteX3" fmla="*/ 2402074 w 4362485"/>
              <a:gd name="connsiteY3" fmla="*/ 7535503 h 8142296"/>
              <a:gd name="connsiteX4" fmla="*/ 2176016 w 4362485"/>
              <a:gd name="connsiteY4" fmla="*/ 7682833 h 8142296"/>
              <a:gd name="connsiteX5" fmla="*/ 2441287 w 4362485"/>
              <a:gd name="connsiteY5" fmla="*/ 8142296 h 8142296"/>
              <a:gd name="connsiteX6" fmla="*/ 0 w 4362485"/>
              <a:gd name="connsiteY6" fmla="*/ 7196290 h 8142296"/>
              <a:gd name="connsiteX7" fmla="*/ 401379 w 4362485"/>
              <a:gd name="connsiteY7" fmla="*/ 4609071 h 8142296"/>
              <a:gd name="connsiteX8" fmla="*/ 709786 w 4362485"/>
              <a:gd name="connsiteY8" fmla="*/ 5143248 h 8142296"/>
              <a:gd name="connsiteX9" fmla="*/ 864172 w 4362485"/>
              <a:gd name="connsiteY9" fmla="*/ 5024899 h 8142296"/>
              <a:gd name="connsiteX10" fmla="*/ 1432817 w 4362485"/>
              <a:gd name="connsiteY10" fmla="*/ 3780653 h 8142296"/>
              <a:gd name="connsiteX11" fmla="*/ 1005344 w 4362485"/>
              <a:gd name="connsiteY11" fmla="*/ 2674252 h 8142296"/>
              <a:gd name="connsiteX12" fmla="*/ 895346 w 4362485"/>
              <a:gd name="connsiteY12" fmla="*/ 2566847 h 8142296"/>
              <a:gd name="connsiteX13" fmla="*/ 2654921 w 4362485"/>
              <a:gd name="connsiteY13" fmla="*/ 1885007 h 8142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2485" h="8142296">
                <a:moveTo>
                  <a:pt x="2362483" y="0"/>
                </a:moveTo>
                <a:lnTo>
                  <a:pt x="2402074" y="25803"/>
                </a:lnTo>
                <a:cubicBezTo>
                  <a:pt x="3587147" y="852596"/>
                  <a:pt x="4362485" y="2226080"/>
                  <a:pt x="4362485" y="3780653"/>
                </a:cubicBezTo>
                <a:cubicBezTo>
                  <a:pt x="4362485" y="5335227"/>
                  <a:pt x="3587147" y="6708711"/>
                  <a:pt x="2402074" y="7535503"/>
                </a:cubicBezTo>
                <a:lnTo>
                  <a:pt x="2176016" y="7682833"/>
                </a:lnTo>
                <a:lnTo>
                  <a:pt x="2441287" y="8142296"/>
                </a:lnTo>
                <a:lnTo>
                  <a:pt x="0" y="7196290"/>
                </a:lnTo>
                <a:lnTo>
                  <a:pt x="401379" y="4609071"/>
                </a:lnTo>
                <a:lnTo>
                  <a:pt x="709786" y="5143248"/>
                </a:lnTo>
                <a:lnTo>
                  <a:pt x="864172" y="5024899"/>
                </a:lnTo>
                <a:cubicBezTo>
                  <a:pt x="1212485" y="4723179"/>
                  <a:pt x="1432817" y="4277647"/>
                  <a:pt x="1432817" y="3780653"/>
                </a:cubicBezTo>
                <a:cubicBezTo>
                  <a:pt x="1432817" y="3354659"/>
                  <a:pt x="1270940" y="2966473"/>
                  <a:pt x="1005344" y="2674252"/>
                </a:cubicBezTo>
                <a:lnTo>
                  <a:pt x="895346" y="2566847"/>
                </a:lnTo>
                <a:lnTo>
                  <a:pt x="2654921" y="188500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tx1"/>
              </a:solidFill>
            </a:endParaRPr>
          </a:p>
        </p:txBody>
      </p:sp>
      <p:sp>
        <p:nvSpPr>
          <p:cNvPr id="7" name="Freeform 35">
            <a:extLst>
              <a:ext uri="{FF2B5EF4-FFF2-40B4-BE49-F238E27FC236}">
                <a16:creationId xmlns:a16="http://schemas.microsoft.com/office/drawing/2014/main" id="{F2200B38-A05E-C8CD-AE17-1002F6A1791E}"/>
              </a:ext>
            </a:extLst>
          </p:cNvPr>
          <p:cNvSpPr/>
          <p:nvPr/>
        </p:nvSpPr>
        <p:spPr>
          <a:xfrm>
            <a:off x="3521279" y="3124307"/>
            <a:ext cx="3578065" cy="3061512"/>
          </a:xfrm>
          <a:custGeom>
            <a:avLst/>
            <a:gdLst>
              <a:gd name="connsiteX0" fmla="*/ 2039909 w 7156130"/>
              <a:gd name="connsiteY0" fmla="*/ 0 h 6123024"/>
              <a:gd name="connsiteX1" fmla="*/ 4079817 w 7156130"/>
              <a:gd name="connsiteY1" fmla="*/ 1641214 h 6123024"/>
              <a:gd name="connsiteX2" fmla="*/ 3508652 w 7156130"/>
              <a:gd name="connsiteY2" fmla="*/ 1641214 h 6123024"/>
              <a:gd name="connsiteX3" fmla="*/ 3512433 w 7156130"/>
              <a:gd name="connsiteY3" fmla="*/ 1716092 h 6123024"/>
              <a:gd name="connsiteX4" fmla="*/ 5149444 w 7156130"/>
              <a:gd name="connsiteY4" fmla="*/ 3193356 h 6123024"/>
              <a:gd name="connsiteX5" fmla="*/ 5638767 w 7156130"/>
              <a:gd name="connsiteY5" fmla="*/ 3119377 h 6123024"/>
              <a:gd name="connsiteX6" fmla="*/ 5648797 w 7156130"/>
              <a:gd name="connsiteY6" fmla="*/ 3115706 h 6123024"/>
              <a:gd name="connsiteX7" fmla="*/ 5362134 w 7156130"/>
              <a:gd name="connsiteY7" fmla="*/ 4963487 h 6123024"/>
              <a:gd name="connsiteX8" fmla="*/ 7156130 w 7156130"/>
              <a:gd name="connsiteY8" fmla="*/ 5658666 h 6123024"/>
              <a:gd name="connsiteX9" fmla="*/ 7082800 w 7156130"/>
              <a:gd name="connsiteY9" fmla="*/ 5695661 h 6123024"/>
              <a:gd name="connsiteX10" fmla="*/ 5149444 w 7156130"/>
              <a:gd name="connsiteY10" fmla="*/ 6123024 h 6123024"/>
              <a:gd name="connsiteX11" fmla="*/ 580222 w 7156130"/>
              <a:gd name="connsiteY11" fmla="*/ 1783287 h 6123024"/>
              <a:gd name="connsiteX12" fmla="*/ 576630 w 7156130"/>
              <a:gd name="connsiteY12" fmla="*/ 1641214 h 6123024"/>
              <a:gd name="connsiteX13" fmla="*/ 0 w 7156130"/>
              <a:gd name="connsiteY13" fmla="*/ 1641214 h 61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56130" h="6123024">
                <a:moveTo>
                  <a:pt x="2039909" y="0"/>
                </a:moveTo>
                <a:lnTo>
                  <a:pt x="4079817" y="1641214"/>
                </a:lnTo>
                <a:lnTo>
                  <a:pt x="3508652" y="1641214"/>
                </a:lnTo>
                <a:lnTo>
                  <a:pt x="3512433" y="1716092"/>
                </a:lnTo>
                <a:cubicBezTo>
                  <a:pt x="3596699" y="2545849"/>
                  <a:pt x="4297455" y="3193356"/>
                  <a:pt x="5149444" y="3193356"/>
                </a:cubicBezTo>
                <a:cubicBezTo>
                  <a:pt x="5319842" y="3193356"/>
                  <a:pt x="5484190" y="3167456"/>
                  <a:pt x="5638767" y="3119377"/>
                </a:cubicBezTo>
                <a:lnTo>
                  <a:pt x="5648797" y="3115706"/>
                </a:lnTo>
                <a:lnTo>
                  <a:pt x="5362134" y="4963487"/>
                </a:lnTo>
                <a:lnTo>
                  <a:pt x="7156130" y="5658666"/>
                </a:lnTo>
                <a:lnTo>
                  <a:pt x="7082800" y="5695661"/>
                </a:lnTo>
                <a:cubicBezTo>
                  <a:pt x="6495516" y="5969871"/>
                  <a:pt x="5840366" y="6123024"/>
                  <a:pt x="5149444" y="6123024"/>
                </a:cubicBezTo>
                <a:cubicBezTo>
                  <a:pt x="2701607" y="6123024"/>
                  <a:pt x="702760" y="4200671"/>
                  <a:pt x="580222" y="1783287"/>
                </a:cubicBezTo>
                <a:lnTo>
                  <a:pt x="576630" y="1641214"/>
                </a:lnTo>
                <a:lnTo>
                  <a:pt x="0" y="16412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schemeClr val="tx1"/>
              </a:solidFill>
            </a:endParaRPr>
          </a:p>
        </p:txBody>
      </p:sp>
      <p:sp>
        <p:nvSpPr>
          <p:cNvPr id="8" name="TextBox 7">
            <a:extLst>
              <a:ext uri="{FF2B5EF4-FFF2-40B4-BE49-F238E27FC236}">
                <a16:creationId xmlns:a16="http://schemas.microsoft.com/office/drawing/2014/main" id="{34FC9C56-0750-FE4F-36A4-77853C7C4874}"/>
              </a:ext>
            </a:extLst>
          </p:cNvPr>
          <p:cNvSpPr txBox="1"/>
          <p:nvPr/>
        </p:nvSpPr>
        <p:spPr>
          <a:xfrm>
            <a:off x="4245828" y="3322373"/>
            <a:ext cx="579006"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01</a:t>
            </a:r>
          </a:p>
        </p:txBody>
      </p:sp>
      <p:sp>
        <p:nvSpPr>
          <p:cNvPr id="10" name="TextBox 9">
            <a:extLst>
              <a:ext uri="{FF2B5EF4-FFF2-40B4-BE49-F238E27FC236}">
                <a16:creationId xmlns:a16="http://schemas.microsoft.com/office/drawing/2014/main" id="{E02E74B2-CFFE-74F9-4923-546B4E6417A9}"/>
              </a:ext>
            </a:extLst>
          </p:cNvPr>
          <p:cNvSpPr txBox="1"/>
          <p:nvPr/>
        </p:nvSpPr>
        <p:spPr>
          <a:xfrm>
            <a:off x="6805053" y="2505509"/>
            <a:ext cx="654346"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02</a:t>
            </a:r>
          </a:p>
        </p:txBody>
      </p:sp>
      <p:sp>
        <p:nvSpPr>
          <p:cNvPr id="11" name="TextBox 10">
            <a:extLst>
              <a:ext uri="{FF2B5EF4-FFF2-40B4-BE49-F238E27FC236}">
                <a16:creationId xmlns:a16="http://schemas.microsoft.com/office/drawing/2014/main" id="{02C170FF-2F9A-B794-6611-EA2C727041CB}"/>
              </a:ext>
            </a:extLst>
          </p:cNvPr>
          <p:cNvSpPr txBox="1"/>
          <p:nvPr/>
        </p:nvSpPr>
        <p:spPr>
          <a:xfrm>
            <a:off x="6243905" y="5169461"/>
            <a:ext cx="667170" cy="553998"/>
          </a:xfrm>
          <a:prstGeom prst="rect">
            <a:avLst/>
          </a:prstGeom>
          <a:noFill/>
        </p:spPr>
        <p:txBody>
          <a:bodyPr wrap="none" rtlCol="0" anchor="ctr" anchorCtr="0">
            <a:spAutoFit/>
          </a:bodyPr>
          <a:lstStyle/>
          <a:p>
            <a:pPr algn="ctr"/>
            <a:r>
              <a:rPr lang="en-US" sz="3000" b="1">
                <a:solidFill>
                  <a:schemeClr val="bg1"/>
                </a:solidFill>
                <a:latin typeface="Poppins" pitchFamily="2" charset="77"/>
                <a:ea typeface="League Spartan" charset="0"/>
                <a:cs typeface="Poppins" pitchFamily="2" charset="77"/>
              </a:rPr>
              <a:t>03</a:t>
            </a:r>
          </a:p>
        </p:txBody>
      </p:sp>
      <p:sp>
        <p:nvSpPr>
          <p:cNvPr id="12" name="Freeform 10">
            <a:extLst>
              <a:ext uri="{FF2B5EF4-FFF2-40B4-BE49-F238E27FC236}">
                <a16:creationId xmlns:a16="http://schemas.microsoft.com/office/drawing/2014/main" id="{2C6AF34D-1DF2-3615-0EA2-92222E2796D3}"/>
              </a:ext>
            </a:extLst>
          </p:cNvPr>
          <p:cNvSpPr>
            <a:spLocks noChangeAspect="1" noChangeArrowheads="1"/>
          </p:cNvSpPr>
          <p:nvPr/>
        </p:nvSpPr>
        <p:spPr bwMode="auto">
          <a:xfrm>
            <a:off x="7237424" y="3808067"/>
            <a:ext cx="711669" cy="711669"/>
          </a:xfrm>
          <a:custGeom>
            <a:avLst/>
            <a:gdLst>
              <a:gd name="T0" fmla="*/ 2147483646 w 810"/>
              <a:gd name="T1" fmla="*/ 2147483646 h 810"/>
              <a:gd name="T2" fmla="*/ 2147483646 w 810"/>
              <a:gd name="T3" fmla="*/ 2147483646 h 810"/>
              <a:gd name="T4" fmla="*/ 2147483646 w 810"/>
              <a:gd name="T5" fmla="*/ 2147483646 h 810"/>
              <a:gd name="T6" fmla="*/ 2147483646 w 810"/>
              <a:gd name="T7" fmla="*/ 2147483646 h 810"/>
              <a:gd name="T8" fmla="*/ 2147483646 w 810"/>
              <a:gd name="T9" fmla="*/ 2147483646 h 810"/>
              <a:gd name="T10" fmla="*/ 2147483646 w 810"/>
              <a:gd name="T11" fmla="*/ 2147483646 h 810"/>
              <a:gd name="T12" fmla="*/ 2147483646 w 810"/>
              <a:gd name="T13" fmla="*/ 2147483646 h 810"/>
              <a:gd name="T14" fmla="*/ 2147483646 w 810"/>
              <a:gd name="T15" fmla="*/ 2147483646 h 810"/>
              <a:gd name="T16" fmla="*/ 2147483646 w 810"/>
              <a:gd name="T17" fmla="*/ 2147483646 h 810"/>
              <a:gd name="T18" fmla="*/ 2147483646 w 810"/>
              <a:gd name="T19" fmla="*/ 2147483646 h 810"/>
              <a:gd name="T20" fmla="*/ 2147483646 w 810"/>
              <a:gd name="T21" fmla="*/ 2147483646 h 810"/>
              <a:gd name="T22" fmla="*/ 2147483646 w 810"/>
              <a:gd name="T23" fmla="*/ 2147483646 h 810"/>
              <a:gd name="T24" fmla="*/ 2147483646 w 810"/>
              <a:gd name="T25" fmla="*/ 2147483646 h 810"/>
              <a:gd name="T26" fmla="*/ 2147483646 w 810"/>
              <a:gd name="T27" fmla="*/ 2147483646 h 810"/>
              <a:gd name="T28" fmla="*/ 2147483646 w 810"/>
              <a:gd name="T29" fmla="*/ 2147483646 h 810"/>
              <a:gd name="T30" fmla="*/ 2147483646 w 810"/>
              <a:gd name="T31" fmla="*/ 2147483646 h 810"/>
              <a:gd name="T32" fmla="*/ 2147483646 w 810"/>
              <a:gd name="T33" fmla="*/ 2147483646 h 810"/>
              <a:gd name="T34" fmla="*/ 2147483646 w 810"/>
              <a:gd name="T35" fmla="*/ 2147483646 h 810"/>
              <a:gd name="T36" fmla="*/ 2147483646 w 810"/>
              <a:gd name="T37" fmla="*/ 2147483646 h 810"/>
              <a:gd name="T38" fmla="*/ 2147483646 w 810"/>
              <a:gd name="T39" fmla="*/ 2147483646 h 810"/>
              <a:gd name="T40" fmla="*/ 2147483646 w 810"/>
              <a:gd name="T41" fmla="*/ 2147483646 h 810"/>
              <a:gd name="T42" fmla="*/ 2147483646 w 810"/>
              <a:gd name="T43" fmla="*/ 2147483646 h 810"/>
              <a:gd name="T44" fmla="*/ 2147483646 w 810"/>
              <a:gd name="T45" fmla="*/ 2147483646 h 810"/>
              <a:gd name="T46" fmla="*/ 2147483646 w 810"/>
              <a:gd name="T47" fmla="*/ 2147483646 h 810"/>
              <a:gd name="T48" fmla="*/ 2147483646 w 810"/>
              <a:gd name="T49" fmla="*/ 2147483646 h 810"/>
              <a:gd name="T50" fmla="*/ 2147483646 w 810"/>
              <a:gd name="T51" fmla="*/ 2147483646 h 810"/>
              <a:gd name="T52" fmla="*/ 2147483646 w 810"/>
              <a:gd name="T53" fmla="*/ 2147483646 h 810"/>
              <a:gd name="T54" fmla="*/ 2147483646 w 810"/>
              <a:gd name="T55" fmla="*/ 2147483646 h 810"/>
              <a:gd name="T56" fmla="*/ 2147483646 w 810"/>
              <a:gd name="T57" fmla="*/ 2147483646 h 810"/>
              <a:gd name="T58" fmla="*/ 2147483646 w 810"/>
              <a:gd name="T59" fmla="*/ 2147483646 h 810"/>
              <a:gd name="T60" fmla="*/ 2147483646 w 810"/>
              <a:gd name="T61" fmla="*/ 2147483646 h 810"/>
              <a:gd name="T62" fmla="*/ 2147483646 w 810"/>
              <a:gd name="T63" fmla="*/ 2147483646 h 810"/>
              <a:gd name="T64" fmla="*/ 2147483646 w 810"/>
              <a:gd name="T65" fmla="*/ 2147483646 h 810"/>
              <a:gd name="T66" fmla="*/ 2147483646 w 810"/>
              <a:gd name="T67" fmla="*/ 2147483646 h 810"/>
              <a:gd name="T68" fmla="*/ 2147483646 w 810"/>
              <a:gd name="T69" fmla="*/ 2147483646 h 810"/>
              <a:gd name="T70" fmla="*/ 2147483646 w 810"/>
              <a:gd name="T71" fmla="*/ 2147483646 h 810"/>
              <a:gd name="T72" fmla="*/ 2147483646 w 810"/>
              <a:gd name="T73" fmla="*/ 2147483646 h 810"/>
              <a:gd name="T74" fmla="*/ 2147483646 w 810"/>
              <a:gd name="T75" fmla="*/ 2147483646 h 810"/>
              <a:gd name="T76" fmla="*/ 2147483646 w 810"/>
              <a:gd name="T77" fmla="*/ 2147483646 h 810"/>
              <a:gd name="T78" fmla="*/ 2147483646 w 810"/>
              <a:gd name="T79" fmla="*/ 2147483646 h 810"/>
              <a:gd name="T80" fmla="*/ 2147483646 w 810"/>
              <a:gd name="T81" fmla="*/ 2147483646 h 810"/>
              <a:gd name="T82" fmla="*/ 2147483646 w 810"/>
              <a:gd name="T83" fmla="*/ 2147483646 h 810"/>
              <a:gd name="T84" fmla="*/ 2147483646 w 810"/>
              <a:gd name="T85" fmla="*/ 2147483646 h 810"/>
              <a:gd name="T86" fmla="*/ 2147483646 w 810"/>
              <a:gd name="T87" fmla="*/ 2147483646 h 810"/>
              <a:gd name="T88" fmla="*/ 2147483646 w 810"/>
              <a:gd name="T89" fmla="*/ 2147483646 h 810"/>
              <a:gd name="T90" fmla="*/ 2147483646 w 810"/>
              <a:gd name="T91" fmla="*/ 2147483646 h 810"/>
              <a:gd name="T92" fmla="*/ 2147483646 w 810"/>
              <a:gd name="T93" fmla="*/ 2147483646 h 810"/>
              <a:gd name="T94" fmla="*/ 2147483646 w 810"/>
              <a:gd name="T95" fmla="*/ 2147483646 h 810"/>
              <a:gd name="T96" fmla="*/ 2147483646 w 810"/>
              <a:gd name="T97" fmla="*/ 2147483646 h 810"/>
              <a:gd name="T98" fmla="*/ 2147483646 w 810"/>
              <a:gd name="T99" fmla="*/ 2147483646 h 810"/>
              <a:gd name="T100" fmla="*/ 2147483646 w 810"/>
              <a:gd name="T101" fmla="*/ 2147483646 h 810"/>
              <a:gd name="T102" fmla="*/ 2147483646 w 810"/>
              <a:gd name="T103" fmla="*/ 2147483646 h 810"/>
              <a:gd name="T104" fmla="*/ 2147483646 w 810"/>
              <a:gd name="T105" fmla="*/ 2147483646 h 810"/>
              <a:gd name="T106" fmla="*/ 2147483646 w 810"/>
              <a:gd name="T107" fmla="*/ 0 h 810"/>
              <a:gd name="T108" fmla="*/ 2147483646 w 810"/>
              <a:gd name="T109" fmla="*/ 0 h 810"/>
              <a:gd name="T110" fmla="*/ 2147483646 w 810"/>
              <a:gd name="T111" fmla="*/ 2147483646 h 810"/>
              <a:gd name="T112" fmla="*/ 2147483646 w 810"/>
              <a:gd name="T113" fmla="*/ 2147483646 h 810"/>
              <a:gd name="T114" fmla="*/ 2147483646 w 810"/>
              <a:gd name="T115" fmla="*/ 2147483646 h 810"/>
              <a:gd name="T116" fmla="*/ 0 w 810"/>
              <a:gd name="T117" fmla="*/ 2147483646 h 810"/>
              <a:gd name="T118" fmla="*/ 2147483646 w 810"/>
              <a:gd name="T119" fmla="*/ 2147483646 h 810"/>
              <a:gd name="T120" fmla="*/ 2147483646 w 810"/>
              <a:gd name="T121" fmla="*/ 2147483646 h 810"/>
              <a:gd name="T122" fmla="*/ 2147483646 w 810"/>
              <a:gd name="T123" fmla="*/ 2147483646 h 810"/>
              <a:gd name="T124" fmla="*/ 2147483646 w 810"/>
              <a:gd name="T125" fmla="*/ 2147483646 h 8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10" h="810">
                <a:moveTo>
                  <a:pt x="784" y="654"/>
                </a:moveTo>
                <a:lnTo>
                  <a:pt x="784" y="654"/>
                </a:lnTo>
                <a:cubicBezTo>
                  <a:pt x="715" y="660"/>
                  <a:pt x="660" y="715"/>
                  <a:pt x="654" y="784"/>
                </a:cubicBezTo>
                <a:lnTo>
                  <a:pt x="155" y="784"/>
                </a:lnTo>
                <a:cubicBezTo>
                  <a:pt x="149" y="715"/>
                  <a:pt x="94" y="660"/>
                  <a:pt x="25" y="654"/>
                </a:cubicBezTo>
                <a:lnTo>
                  <a:pt x="25" y="243"/>
                </a:lnTo>
                <a:lnTo>
                  <a:pt x="78" y="401"/>
                </a:lnTo>
                <a:cubicBezTo>
                  <a:pt x="91" y="440"/>
                  <a:pt x="126" y="465"/>
                  <a:pt x="166" y="465"/>
                </a:cubicBezTo>
                <a:lnTo>
                  <a:pt x="180" y="465"/>
                </a:lnTo>
                <a:lnTo>
                  <a:pt x="180" y="478"/>
                </a:lnTo>
                <a:cubicBezTo>
                  <a:pt x="180" y="512"/>
                  <a:pt x="207" y="540"/>
                  <a:pt x="241" y="540"/>
                </a:cubicBezTo>
                <a:cubicBezTo>
                  <a:pt x="275" y="540"/>
                  <a:pt x="302" y="512"/>
                  <a:pt x="302" y="478"/>
                </a:cubicBezTo>
                <a:lnTo>
                  <a:pt x="302" y="465"/>
                </a:lnTo>
                <a:lnTo>
                  <a:pt x="506" y="465"/>
                </a:lnTo>
                <a:lnTo>
                  <a:pt x="506" y="478"/>
                </a:lnTo>
                <a:cubicBezTo>
                  <a:pt x="506" y="512"/>
                  <a:pt x="534" y="540"/>
                  <a:pt x="568" y="540"/>
                </a:cubicBezTo>
                <a:cubicBezTo>
                  <a:pt x="602" y="540"/>
                  <a:pt x="629" y="512"/>
                  <a:pt x="629" y="478"/>
                </a:cubicBezTo>
                <a:lnTo>
                  <a:pt x="629" y="465"/>
                </a:lnTo>
                <a:lnTo>
                  <a:pt x="642" y="465"/>
                </a:lnTo>
                <a:cubicBezTo>
                  <a:pt x="683" y="465"/>
                  <a:pt x="718" y="440"/>
                  <a:pt x="731" y="401"/>
                </a:cubicBezTo>
                <a:lnTo>
                  <a:pt x="784" y="243"/>
                </a:lnTo>
                <a:lnTo>
                  <a:pt x="784" y="654"/>
                </a:lnTo>
                <a:close/>
                <a:moveTo>
                  <a:pt x="784" y="747"/>
                </a:moveTo>
                <a:lnTo>
                  <a:pt x="784" y="747"/>
                </a:lnTo>
                <a:cubicBezTo>
                  <a:pt x="784" y="768"/>
                  <a:pt x="768" y="784"/>
                  <a:pt x="748" y="784"/>
                </a:cubicBezTo>
                <a:lnTo>
                  <a:pt x="679" y="784"/>
                </a:lnTo>
                <a:cubicBezTo>
                  <a:pt x="684" y="729"/>
                  <a:pt x="729" y="684"/>
                  <a:pt x="784" y="679"/>
                </a:cubicBezTo>
                <a:lnTo>
                  <a:pt x="784" y="747"/>
                </a:lnTo>
                <a:close/>
                <a:moveTo>
                  <a:pt x="61" y="784"/>
                </a:moveTo>
                <a:lnTo>
                  <a:pt x="61" y="784"/>
                </a:lnTo>
                <a:cubicBezTo>
                  <a:pt x="41" y="784"/>
                  <a:pt x="25" y="768"/>
                  <a:pt x="25" y="747"/>
                </a:cubicBezTo>
                <a:lnTo>
                  <a:pt x="25" y="679"/>
                </a:lnTo>
                <a:cubicBezTo>
                  <a:pt x="80" y="684"/>
                  <a:pt x="125" y="729"/>
                  <a:pt x="130" y="784"/>
                </a:cubicBezTo>
                <a:lnTo>
                  <a:pt x="61" y="784"/>
                </a:lnTo>
                <a:close/>
                <a:moveTo>
                  <a:pt x="278" y="425"/>
                </a:moveTo>
                <a:lnTo>
                  <a:pt x="278" y="478"/>
                </a:lnTo>
                <a:cubicBezTo>
                  <a:pt x="278" y="498"/>
                  <a:pt x="261" y="515"/>
                  <a:pt x="241" y="515"/>
                </a:cubicBezTo>
                <a:cubicBezTo>
                  <a:pt x="221" y="515"/>
                  <a:pt x="205" y="498"/>
                  <a:pt x="205" y="478"/>
                </a:cubicBezTo>
                <a:lnTo>
                  <a:pt x="205" y="425"/>
                </a:lnTo>
                <a:lnTo>
                  <a:pt x="278" y="425"/>
                </a:lnTo>
                <a:close/>
                <a:moveTo>
                  <a:pt x="604" y="425"/>
                </a:moveTo>
                <a:lnTo>
                  <a:pt x="604" y="478"/>
                </a:lnTo>
                <a:cubicBezTo>
                  <a:pt x="604" y="498"/>
                  <a:pt x="588" y="515"/>
                  <a:pt x="568" y="515"/>
                </a:cubicBezTo>
                <a:cubicBezTo>
                  <a:pt x="548" y="515"/>
                  <a:pt x="531" y="498"/>
                  <a:pt x="531" y="478"/>
                </a:cubicBezTo>
                <a:lnTo>
                  <a:pt x="531" y="425"/>
                </a:lnTo>
                <a:lnTo>
                  <a:pt x="604" y="425"/>
                </a:lnTo>
                <a:close/>
                <a:moveTo>
                  <a:pt x="32" y="138"/>
                </a:moveTo>
                <a:lnTo>
                  <a:pt x="32" y="138"/>
                </a:lnTo>
                <a:cubicBezTo>
                  <a:pt x="38" y="128"/>
                  <a:pt x="49" y="123"/>
                  <a:pt x="61" y="123"/>
                </a:cubicBezTo>
                <a:lnTo>
                  <a:pt x="747" y="123"/>
                </a:lnTo>
                <a:cubicBezTo>
                  <a:pt x="760" y="123"/>
                  <a:pt x="770" y="128"/>
                  <a:pt x="777" y="138"/>
                </a:cubicBezTo>
                <a:cubicBezTo>
                  <a:pt x="784" y="148"/>
                  <a:pt x="786" y="159"/>
                  <a:pt x="783" y="171"/>
                </a:cubicBezTo>
                <a:lnTo>
                  <a:pt x="708" y="394"/>
                </a:lnTo>
                <a:cubicBezTo>
                  <a:pt x="698" y="422"/>
                  <a:pt x="672" y="441"/>
                  <a:pt x="642" y="441"/>
                </a:cubicBezTo>
                <a:lnTo>
                  <a:pt x="629" y="441"/>
                </a:lnTo>
                <a:lnTo>
                  <a:pt x="629" y="412"/>
                </a:lnTo>
                <a:cubicBezTo>
                  <a:pt x="629" y="406"/>
                  <a:pt x="624" y="400"/>
                  <a:pt x="617" y="400"/>
                </a:cubicBezTo>
                <a:lnTo>
                  <a:pt x="519" y="400"/>
                </a:lnTo>
                <a:cubicBezTo>
                  <a:pt x="512" y="400"/>
                  <a:pt x="506" y="406"/>
                  <a:pt x="506" y="412"/>
                </a:cubicBezTo>
                <a:lnTo>
                  <a:pt x="506" y="441"/>
                </a:lnTo>
                <a:lnTo>
                  <a:pt x="302" y="441"/>
                </a:lnTo>
                <a:lnTo>
                  <a:pt x="302" y="412"/>
                </a:lnTo>
                <a:cubicBezTo>
                  <a:pt x="302" y="406"/>
                  <a:pt x="297" y="400"/>
                  <a:pt x="290" y="400"/>
                </a:cubicBezTo>
                <a:lnTo>
                  <a:pt x="192" y="400"/>
                </a:lnTo>
                <a:cubicBezTo>
                  <a:pt x="185" y="400"/>
                  <a:pt x="180" y="406"/>
                  <a:pt x="180" y="412"/>
                </a:cubicBezTo>
                <a:lnTo>
                  <a:pt x="180" y="441"/>
                </a:lnTo>
                <a:lnTo>
                  <a:pt x="166" y="441"/>
                </a:lnTo>
                <a:cubicBezTo>
                  <a:pt x="137" y="441"/>
                  <a:pt x="110" y="422"/>
                  <a:pt x="101" y="394"/>
                </a:cubicBezTo>
                <a:lnTo>
                  <a:pt x="27" y="171"/>
                </a:lnTo>
                <a:cubicBezTo>
                  <a:pt x="23" y="159"/>
                  <a:pt x="25" y="148"/>
                  <a:pt x="32" y="138"/>
                </a:cubicBezTo>
                <a:close/>
                <a:moveTo>
                  <a:pt x="253" y="78"/>
                </a:moveTo>
                <a:lnTo>
                  <a:pt x="253" y="78"/>
                </a:lnTo>
                <a:cubicBezTo>
                  <a:pt x="253" y="48"/>
                  <a:pt x="277" y="24"/>
                  <a:pt x="306" y="24"/>
                </a:cubicBezTo>
                <a:lnTo>
                  <a:pt x="502" y="24"/>
                </a:lnTo>
                <a:cubicBezTo>
                  <a:pt x="532" y="24"/>
                  <a:pt x="556" y="48"/>
                  <a:pt x="556" y="78"/>
                </a:cubicBezTo>
                <a:lnTo>
                  <a:pt x="556" y="98"/>
                </a:lnTo>
                <a:lnTo>
                  <a:pt x="253" y="98"/>
                </a:lnTo>
                <a:lnTo>
                  <a:pt x="253" y="78"/>
                </a:lnTo>
                <a:close/>
                <a:moveTo>
                  <a:pt x="797" y="124"/>
                </a:moveTo>
                <a:lnTo>
                  <a:pt x="797" y="124"/>
                </a:lnTo>
                <a:cubicBezTo>
                  <a:pt x="785" y="107"/>
                  <a:pt x="767" y="98"/>
                  <a:pt x="747" y="98"/>
                </a:cubicBezTo>
                <a:lnTo>
                  <a:pt x="580" y="98"/>
                </a:lnTo>
                <a:lnTo>
                  <a:pt x="580" y="78"/>
                </a:lnTo>
                <a:cubicBezTo>
                  <a:pt x="580" y="35"/>
                  <a:pt x="545" y="0"/>
                  <a:pt x="502" y="0"/>
                </a:cubicBezTo>
                <a:lnTo>
                  <a:pt x="306" y="0"/>
                </a:lnTo>
                <a:cubicBezTo>
                  <a:pt x="264" y="0"/>
                  <a:pt x="229" y="35"/>
                  <a:pt x="229" y="78"/>
                </a:cubicBezTo>
                <a:lnTo>
                  <a:pt x="229" y="98"/>
                </a:lnTo>
                <a:lnTo>
                  <a:pt x="61" y="98"/>
                </a:lnTo>
                <a:cubicBezTo>
                  <a:pt x="41" y="98"/>
                  <a:pt x="24" y="107"/>
                  <a:pt x="12" y="124"/>
                </a:cubicBezTo>
                <a:cubicBezTo>
                  <a:pt x="4" y="135"/>
                  <a:pt x="0" y="148"/>
                  <a:pt x="0" y="161"/>
                </a:cubicBezTo>
                <a:lnTo>
                  <a:pt x="0" y="747"/>
                </a:lnTo>
                <a:cubicBezTo>
                  <a:pt x="0" y="782"/>
                  <a:pt x="28" y="809"/>
                  <a:pt x="61" y="809"/>
                </a:cubicBezTo>
                <a:lnTo>
                  <a:pt x="748" y="809"/>
                </a:lnTo>
                <a:cubicBezTo>
                  <a:pt x="781" y="809"/>
                  <a:pt x="809" y="782"/>
                  <a:pt x="809" y="747"/>
                </a:cubicBezTo>
                <a:lnTo>
                  <a:pt x="809" y="161"/>
                </a:lnTo>
                <a:cubicBezTo>
                  <a:pt x="809" y="148"/>
                  <a:pt x="805" y="135"/>
                  <a:pt x="797" y="124"/>
                </a:cubicBezTo>
                <a:close/>
              </a:path>
            </a:pathLst>
          </a:custGeom>
          <a:solidFill>
            <a:schemeClr val="bg1"/>
          </a:solidFill>
          <a:ln>
            <a:noFill/>
          </a:ln>
          <a:effectLst/>
        </p:spPr>
        <p:txBody>
          <a:bodyPr wrap="none" anchor="ctr"/>
          <a:lstStyle/>
          <a:p>
            <a:endParaRPr lang="en-US" sz="900"/>
          </a:p>
        </p:txBody>
      </p:sp>
      <p:sp>
        <p:nvSpPr>
          <p:cNvPr id="13" name="Freeform 949">
            <a:extLst>
              <a:ext uri="{FF2B5EF4-FFF2-40B4-BE49-F238E27FC236}">
                <a16:creationId xmlns:a16="http://schemas.microsoft.com/office/drawing/2014/main" id="{AF492A2A-0609-7F72-39F8-A9E028CDC1FB}"/>
              </a:ext>
            </a:extLst>
          </p:cNvPr>
          <p:cNvSpPr>
            <a:spLocks noChangeAspect="1" noChangeArrowheads="1"/>
          </p:cNvSpPr>
          <p:nvPr/>
        </p:nvSpPr>
        <p:spPr bwMode="auto">
          <a:xfrm>
            <a:off x="5239392" y="2049638"/>
            <a:ext cx="709538" cy="711669"/>
          </a:xfrm>
          <a:custGeom>
            <a:avLst/>
            <a:gdLst>
              <a:gd name="T0" fmla="*/ 1584479 w 291288"/>
              <a:gd name="T1" fmla="*/ 5081546 h 291739"/>
              <a:gd name="T2" fmla="*/ 1497482 w 291288"/>
              <a:gd name="T3" fmla="*/ 5650958 h 291739"/>
              <a:gd name="T4" fmla="*/ 2845342 w 291288"/>
              <a:gd name="T5" fmla="*/ 5650958 h 291739"/>
              <a:gd name="T6" fmla="*/ 2845342 w 291288"/>
              <a:gd name="T7" fmla="*/ 5081546 h 291739"/>
              <a:gd name="T8" fmla="*/ 1693171 w 291288"/>
              <a:gd name="T9" fmla="*/ 4411191 h 291739"/>
              <a:gd name="T10" fmla="*/ 1613438 w 291288"/>
              <a:gd name="T11" fmla="*/ 4901341 h 291739"/>
              <a:gd name="T12" fmla="*/ 2932303 w 291288"/>
              <a:gd name="T13" fmla="*/ 4901341 h 291739"/>
              <a:gd name="T14" fmla="*/ 3019233 w 291288"/>
              <a:gd name="T15" fmla="*/ 4995057 h 291739"/>
              <a:gd name="T16" fmla="*/ 3019233 w 291288"/>
              <a:gd name="T17" fmla="*/ 5650958 h 291739"/>
              <a:gd name="T18" fmla="*/ 5396083 w 291288"/>
              <a:gd name="T19" fmla="*/ 5650958 h 291739"/>
              <a:gd name="T20" fmla="*/ 2910585 w 291288"/>
              <a:gd name="T21" fmla="*/ 4411191 h 291739"/>
              <a:gd name="T22" fmla="*/ 584454 w 291288"/>
              <a:gd name="T23" fmla="*/ 4411191 h 291739"/>
              <a:gd name="T24" fmla="*/ 207645 w 291288"/>
              <a:gd name="T25" fmla="*/ 5650958 h 291739"/>
              <a:gd name="T26" fmla="*/ 1316308 w 291288"/>
              <a:gd name="T27" fmla="*/ 5650958 h 291739"/>
              <a:gd name="T28" fmla="*/ 1519225 w 291288"/>
              <a:gd name="T29" fmla="*/ 4411191 h 291739"/>
              <a:gd name="T30" fmla="*/ 5193231 w 291288"/>
              <a:gd name="T31" fmla="*/ 4122900 h 291739"/>
              <a:gd name="T32" fmla="*/ 3954030 w 291288"/>
              <a:gd name="T33" fmla="*/ 4742764 h 291739"/>
              <a:gd name="T34" fmla="*/ 5627966 w 291288"/>
              <a:gd name="T35" fmla="*/ 5571682 h 291739"/>
              <a:gd name="T36" fmla="*/ 3794641 w 291288"/>
              <a:gd name="T37" fmla="*/ 3474189 h 291739"/>
              <a:gd name="T38" fmla="*/ 3077250 w 291288"/>
              <a:gd name="T39" fmla="*/ 4303085 h 291739"/>
              <a:gd name="T40" fmla="*/ 3758425 w 291288"/>
              <a:gd name="T41" fmla="*/ 4634659 h 291739"/>
              <a:gd name="T42" fmla="*/ 5142442 w 291288"/>
              <a:gd name="T43" fmla="*/ 3949899 h 291739"/>
              <a:gd name="T44" fmla="*/ 4997488 w 291288"/>
              <a:gd name="T45" fmla="*/ 3474189 h 291739"/>
              <a:gd name="T46" fmla="*/ 1852580 w 291288"/>
              <a:gd name="T47" fmla="*/ 3474189 h 291739"/>
              <a:gd name="T48" fmla="*/ 1729406 w 291288"/>
              <a:gd name="T49" fmla="*/ 4238207 h 291739"/>
              <a:gd name="T50" fmla="*/ 2714865 w 291288"/>
              <a:gd name="T51" fmla="*/ 4238207 h 291739"/>
              <a:gd name="T52" fmla="*/ 2069980 w 291288"/>
              <a:gd name="T53" fmla="*/ 3474189 h 291739"/>
              <a:gd name="T54" fmla="*/ 867039 w 291288"/>
              <a:gd name="T55" fmla="*/ 3474189 h 291739"/>
              <a:gd name="T56" fmla="*/ 635160 w 291288"/>
              <a:gd name="T57" fmla="*/ 4238207 h 291739"/>
              <a:gd name="T58" fmla="*/ 1548259 w 291288"/>
              <a:gd name="T59" fmla="*/ 4238207 h 291739"/>
              <a:gd name="T60" fmla="*/ 1671433 w 291288"/>
              <a:gd name="T61" fmla="*/ 3474189 h 291739"/>
              <a:gd name="T62" fmla="*/ 2932303 w 291288"/>
              <a:gd name="T63" fmla="*/ 1029775 h 291739"/>
              <a:gd name="T64" fmla="*/ 2318097 w 291288"/>
              <a:gd name="T65" fmla="*/ 1649975 h 291739"/>
              <a:gd name="T66" fmla="*/ 2932303 w 291288"/>
              <a:gd name="T67" fmla="*/ 2262922 h 291739"/>
              <a:gd name="T68" fmla="*/ 3546535 w 291288"/>
              <a:gd name="T69" fmla="*/ 1649975 h 291739"/>
              <a:gd name="T70" fmla="*/ 2932303 w 291288"/>
              <a:gd name="T71" fmla="*/ 1029775 h 291739"/>
              <a:gd name="T72" fmla="*/ 2932303 w 291288"/>
              <a:gd name="T73" fmla="*/ 856672 h 291739"/>
              <a:gd name="T74" fmla="*/ 3727168 w 291288"/>
              <a:gd name="T75" fmla="*/ 1649975 h 291739"/>
              <a:gd name="T76" fmla="*/ 2932303 w 291288"/>
              <a:gd name="T77" fmla="*/ 2436012 h 291739"/>
              <a:gd name="T78" fmla="*/ 2137424 w 291288"/>
              <a:gd name="T79" fmla="*/ 1649975 h 291739"/>
              <a:gd name="T80" fmla="*/ 2932303 w 291288"/>
              <a:gd name="T81" fmla="*/ 856672 h 291739"/>
              <a:gd name="T82" fmla="*/ 2932303 w 291288"/>
              <a:gd name="T83" fmla="*/ 173024 h 291739"/>
              <a:gd name="T84" fmla="*/ 1468514 w 291288"/>
              <a:gd name="T85" fmla="*/ 1628973 h 291739"/>
              <a:gd name="T86" fmla="*/ 2932303 w 291288"/>
              <a:gd name="T87" fmla="*/ 4202168 h 291739"/>
              <a:gd name="T88" fmla="*/ 4388832 w 291288"/>
              <a:gd name="T89" fmla="*/ 1628973 h 291739"/>
              <a:gd name="T90" fmla="*/ 2932303 w 291288"/>
              <a:gd name="T91" fmla="*/ 173024 h 291739"/>
              <a:gd name="T92" fmla="*/ 2932303 w 291288"/>
              <a:gd name="T93" fmla="*/ 0 h 291739"/>
              <a:gd name="T94" fmla="*/ 4562730 w 291288"/>
              <a:gd name="T95" fmla="*/ 1628973 h 291739"/>
              <a:gd name="T96" fmla="*/ 3910540 w 291288"/>
              <a:gd name="T97" fmla="*/ 3293975 h 291739"/>
              <a:gd name="T98" fmla="*/ 5062700 w 291288"/>
              <a:gd name="T99" fmla="*/ 3293975 h 291739"/>
              <a:gd name="T100" fmla="*/ 5142442 w 291288"/>
              <a:gd name="T101" fmla="*/ 3358853 h 291739"/>
              <a:gd name="T102" fmla="*/ 5852599 w 291288"/>
              <a:gd name="T103" fmla="*/ 5708624 h 291739"/>
              <a:gd name="T104" fmla="*/ 5845367 w 291288"/>
              <a:gd name="T105" fmla="*/ 5795115 h 291739"/>
              <a:gd name="T106" fmla="*/ 5772890 w 291288"/>
              <a:gd name="T107" fmla="*/ 5831143 h 291739"/>
              <a:gd name="T108" fmla="*/ 84495 w 291288"/>
              <a:gd name="T109" fmla="*/ 5831143 h 291739"/>
              <a:gd name="T110" fmla="*/ 12038 w 291288"/>
              <a:gd name="T111" fmla="*/ 5795115 h 291739"/>
              <a:gd name="T112" fmla="*/ 4793 w 291288"/>
              <a:gd name="T113" fmla="*/ 5708624 h 291739"/>
              <a:gd name="T114" fmla="*/ 714891 w 291288"/>
              <a:gd name="T115" fmla="*/ 3358853 h 291739"/>
              <a:gd name="T116" fmla="*/ 801841 w 291288"/>
              <a:gd name="T117" fmla="*/ 3293975 h 291739"/>
              <a:gd name="T118" fmla="*/ 1939515 w 291288"/>
              <a:gd name="T119" fmla="*/ 3293975 h 291739"/>
              <a:gd name="T120" fmla="*/ 1294593 w 291288"/>
              <a:gd name="T121" fmla="*/ 1628973 h 291739"/>
              <a:gd name="T122" fmla="*/ 2932303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US" sz="900"/>
          </a:p>
        </p:txBody>
      </p:sp>
      <p:sp>
        <p:nvSpPr>
          <p:cNvPr id="14" name="Freeform 950">
            <a:extLst>
              <a:ext uri="{FF2B5EF4-FFF2-40B4-BE49-F238E27FC236}">
                <a16:creationId xmlns:a16="http://schemas.microsoft.com/office/drawing/2014/main" id="{F272DFD5-A652-5C1D-3C20-6C0E4EF96726}"/>
              </a:ext>
            </a:extLst>
          </p:cNvPr>
          <p:cNvSpPr>
            <a:spLocks noChangeAspect="1" noChangeArrowheads="1"/>
          </p:cNvSpPr>
          <p:nvPr/>
        </p:nvSpPr>
        <p:spPr bwMode="auto">
          <a:xfrm>
            <a:off x="4612497" y="4600000"/>
            <a:ext cx="711669" cy="711669"/>
          </a:xfrm>
          <a:custGeom>
            <a:avLst/>
            <a:gdLst>
              <a:gd name="T0" fmla="*/ 2720448 w 291740"/>
              <a:gd name="T1" fmla="*/ 4440269 h 291739"/>
              <a:gd name="T2" fmla="*/ 2720448 w 291740"/>
              <a:gd name="T3" fmla="*/ 4559972 h 291739"/>
              <a:gd name="T4" fmla="*/ 2596118 w 291740"/>
              <a:gd name="T5" fmla="*/ 4559972 h 291739"/>
              <a:gd name="T6" fmla="*/ 2596118 w 291740"/>
              <a:gd name="T7" fmla="*/ 4440269 h 291739"/>
              <a:gd name="T8" fmla="*/ 1072569 w 291740"/>
              <a:gd name="T9" fmla="*/ 4440269 h 291739"/>
              <a:gd name="T10" fmla="*/ 1072569 w 291740"/>
              <a:gd name="T11" fmla="*/ 4559972 h 291739"/>
              <a:gd name="T12" fmla="*/ 948255 w 291740"/>
              <a:gd name="T13" fmla="*/ 4559972 h 291739"/>
              <a:gd name="T14" fmla="*/ 948255 w 291740"/>
              <a:gd name="T15" fmla="*/ 4440269 h 291739"/>
              <a:gd name="T16" fmla="*/ 1925738 w 291740"/>
              <a:gd name="T17" fmla="*/ 4496307 h 291739"/>
              <a:gd name="T18" fmla="*/ 1742923 w 291740"/>
              <a:gd name="T19" fmla="*/ 4496307 h 291739"/>
              <a:gd name="T20" fmla="*/ 453510 w 291740"/>
              <a:gd name="T21" fmla="*/ 2613220 h 291739"/>
              <a:gd name="T22" fmla="*/ 179943 w 291740"/>
              <a:gd name="T23" fmla="*/ 4801691 h 291739"/>
              <a:gd name="T24" fmla="*/ 2267603 w 291740"/>
              <a:gd name="T25" fmla="*/ 5075267 h 291739"/>
              <a:gd name="T26" fmla="*/ 3505773 w 291740"/>
              <a:gd name="T27" fmla="*/ 5579186 h 291739"/>
              <a:gd name="T28" fmla="*/ 3030652 w 291740"/>
              <a:gd name="T29" fmla="*/ 3405091 h 291739"/>
              <a:gd name="T30" fmla="*/ 1497334 w 291740"/>
              <a:gd name="T31" fmla="*/ 4103407 h 291739"/>
              <a:gd name="T32" fmla="*/ 1403730 w 291740"/>
              <a:gd name="T33" fmla="*/ 4103407 h 291739"/>
              <a:gd name="T34" fmla="*/ 1360534 w 291740"/>
              <a:gd name="T35" fmla="*/ 2613220 h 291739"/>
              <a:gd name="T36" fmla="*/ 2178112 w 291740"/>
              <a:gd name="T37" fmla="*/ 2440190 h 291739"/>
              <a:gd name="T38" fmla="*/ 4270905 w 291740"/>
              <a:gd name="T39" fmla="*/ 2527945 h 291739"/>
              <a:gd name="T40" fmla="*/ 2178112 w 291740"/>
              <a:gd name="T41" fmla="*/ 2623047 h 291739"/>
              <a:gd name="T42" fmla="*/ 2178112 w 291740"/>
              <a:gd name="T43" fmla="*/ 2440190 h 291739"/>
              <a:gd name="T44" fmla="*/ 5007846 w 291740"/>
              <a:gd name="T45" fmla="*/ 1616230 h 291739"/>
              <a:gd name="T46" fmla="*/ 5007846 w 291740"/>
              <a:gd name="T47" fmla="*/ 1798769 h 291739"/>
              <a:gd name="T48" fmla="*/ 3232371 w 291740"/>
              <a:gd name="T49" fmla="*/ 1707480 h 291739"/>
              <a:gd name="T50" fmla="*/ 2176456 w 291740"/>
              <a:gd name="T51" fmla="*/ 1616230 h 291739"/>
              <a:gd name="T52" fmla="*/ 2813320 w 291740"/>
              <a:gd name="T53" fmla="*/ 1707480 h 291739"/>
              <a:gd name="T54" fmla="*/ 2176456 w 291740"/>
              <a:gd name="T55" fmla="*/ 1798769 h 291739"/>
              <a:gd name="T56" fmla="*/ 2176456 w 291740"/>
              <a:gd name="T57" fmla="*/ 1616230 h 291739"/>
              <a:gd name="T58" fmla="*/ 5007273 w 291740"/>
              <a:gd name="T59" fmla="*/ 792232 h 291739"/>
              <a:gd name="T60" fmla="*/ 5007273 w 291740"/>
              <a:gd name="T61" fmla="*/ 974820 h 291739"/>
              <a:gd name="T62" fmla="*/ 4278102 w 291740"/>
              <a:gd name="T63" fmla="*/ 883549 h 291739"/>
              <a:gd name="T64" fmla="*/ 2177405 w 291740"/>
              <a:gd name="T65" fmla="*/ 792232 h 291739"/>
              <a:gd name="T66" fmla="*/ 3859022 w 291740"/>
              <a:gd name="T67" fmla="*/ 883549 h 291739"/>
              <a:gd name="T68" fmla="*/ 2177405 w 291740"/>
              <a:gd name="T69" fmla="*/ 974820 h 291739"/>
              <a:gd name="T70" fmla="*/ 2177405 w 291740"/>
              <a:gd name="T71" fmla="*/ 792232 h 291739"/>
              <a:gd name="T72" fmla="*/ 1626897 w 291740"/>
              <a:gd name="T73" fmla="*/ 252009 h 291739"/>
              <a:gd name="T74" fmla="*/ 1540510 w 291740"/>
              <a:gd name="T75" fmla="*/ 3873031 h 291739"/>
              <a:gd name="T76" fmla="*/ 3030652 w 291740"/>
              <a:gd name="T77" fmla="*/ 3225140 h 291739"/>
              <a:gd name="T78" fmla="*/ 5564564 w 291740"/>
              <a:gd name="T79" fmla="*/ 3145937 h 291739"/>
              <a:gd name="T80" fmla="*/ 5643767 w 291740"/>
              <a:gd name="T81" fmla="*/ 446358 h 291739"/>
              <a:gd name="T82" fmla="*/ 5370223 w 291740"/>
              <a:gd name="T83" fmla="*/ 172808 h 291739"/>
              <a:gd name="T84" fmla="*/ 1814051 w 291740"/>
              <a:gd name="T85" fmla="*/ 0 h 291739"/>
              <a:gd name="T86" fmla="*/ 5686966 w 291740"/>
              <a:gd name="T87" fmla="*/ 122423 h 291739"/>
              <a:gd name="T88" fmla="*/ 5823729 w 291740"/>
              <a:gd name="T89" fmla="*/ 2951564 h 291739"/>
              <a:gd name="T90" fmla="*/ 5370223 w 291740"/>
              <a:gd name="T91" fmla="*/ 3405091 h 291739"/>
              <a:gd name="T92" fmla="*/ 3678545 w 291740"/>
              <a:gd name="T93" fmla="*/ 5730355 h 291739"/>
              <a:gd name="T94" fmla="*/ 3592130 w 291740"/>
              <a:gd name="T95" fmla="*/ 5823931 h 291739"/>
              <a:gd name="T96" fmla="*/ 2829096 w 291740"/>
              <a:gd name="T97" fmla="*/ 5399223 h 291739"/>
              <a:gd name="T98" fmla="*/ 453510 w 291740"/>
              <a:gd name="T99" fmla="*/ 5255254 h 291739"/>
              <a:gd name="T100" fmla="*/ 0 w 291740"/>
              <a:gd name="T101" fmla="*/ 2893956 h 291739"/>
              <a:gd name="T102" fmla="*/ 1360534 w 291740"/>
              <a:gd name="T103" fmla="*/ 2433257 h 291739"/>
              <a:gd name="T104" fmla="*/ 1504513 w 291740"/>
              <a:gd name="T105" fmla="*/ 122423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endParaRPr lang="en-US" sz="900"/>
          </a:p>
        </p:txBody>
      </p:sp>
      <p:sp>
        <p:nvSpPr>
          <p:cNvPr id="15" name="TextBox 14">
            <a:extLst>
              <a:ext uri="{FF2B5EF4-FFF2-40B4-BE49-F238E27FC236}">
                <a16:creationId xmlns:a16="http://schemas.microsoft.com/office/drawing/2014/main" id="{1145222A-E292-776B-20C4-6B7D73B455B4}"/>
              </a:ext>
            </a:extLst>
          </p:cNvPr>
          <p:cNvSpPr txBox="1"/>
          <p:nvPr/>
        </p:nvSpPr>
        <p:spPr>
          <a:xfrm>
            <a:off x="8675468" y="2541858"/>
            <a:ext cx="2475614" cy="338554"/>
          </a:xfrm>
          <a:prstGeom prst="rect">
            <a:avLst/>
          </a:prstGeom>
          <a:noFill/>
        </p:spPr>
        <p:txBody>
          <a:bodyPr wrap="none" rtlCol="0" anchor="b" anchorCtr="0">
            <a:spAutoFit/>
          </a:bodyPr>
          <a:lstStyle/>
          <a:p>
            <a:pPr algn="r"/>
            <a:r>
              <a:rPr lang="en-US" sz="1600" b="1">
                <a:solidFill>
                  <a:schemeClr val="tx2"/>
                </a:solidFill>
                <a:latin typeface="Arial" panose="020B0604020202020204" pitchFamily="34" charset="0"/>
                <a:ea typeface="League Spartan" charset="0"/>
                <a:cs typeface="Arial" panose="020B0604020202020204" pitchFamily="34" charset="0"/>
              </a:rPr>
              <a:t>SAFETY OF PRINCIPAL</a:t>
            </a:r>
          </a:p>
        </p:txBody>
      </p:sp>
      <p:sp>
        <p:nvSpPr>
          <p:cNvPr id="16" name="Subtitle 2">
            <a:extLst>
              <a:ext uri="{FF2B5EF4-FFF2-40B4-BE49-F238E27FC236}">
                <a16:creationId xmlns:a16="http://schemas.microsoft.com/office/drawing/2014/main" id="{F1D1E236-B445-32F2-8CE6-D05C079F5C23}"/>
              </a:ext>
            </a:extLst>
          </p:cNvPr>
          <p:cNvSpPr txBox="1">
            <a:spLocks/>
          </p:cNvSpPr>
          <p:nvPr/>
        </p:nvSpPr>
        <p:spPr>
          <a:xfrm>
            <a:off x="8542905" y="2929937"/>
            <a:ext cx="2608177" cy="27935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a:solidFill>
                  <a:schemeClr val="tx1"/>
                </a:solidFill>
                <a:latin typeface="Arial" panose="020B0604020202020204" pitchFamily="34" charset="0"/>
                <a:ea typeface="Lato Light" panose="020F0502020204030203" pitchFamily="34" charset="0"/>
                <a:cs typeface="Arial" panose="020B0604020202020204" pitchFamily="34" charset="0"/>
              </a:rPr>
              <a:t>Safety of principal is the foremost objective of the investment program. Investments shall be undertaken in a manner that seeks to ensure the preservation of capital in the overall portfolio. To attain this objective, diversification of security types, sectors, issuers, and maturities is necessary in order that potential losses on individual securities do not exceed the income generated from the remainder of the portfolio.</a:t>
            </a:r>
          </a:p>
        </p:txBody>
      </p:sp>
      <p:sp>
        <p:nvSpPr>
          <p:cNvPr id="17" name="TextBox 16">
            <a:extLst>
              <a:ext uri="{FF2B5EF4-FFF2-40B4-BE49-F238E27FC236}">
                <a16:creationId xmlns:a16="http://schemas.microsoft.com/office/drawing/2014/main" id="{62F3B213-ECD6-AAB8-C911-DE708323BF38}"/>
              </a:ext>
            </a:extLst>
          </p:cNvPr>
          <p:cNvSpPr txBox="1"/>
          <p:nvPr/>
        </p:nvSpPr>
        <p:spPr>
          <a:xfrm>
            <a:off x="1287513" y="4131539"/>
            <a:ext cx="2359941" cy="338554"/>
          </a:xfrm>
          <a:prstGeom prst="rect">
            <a:avLst/>
          </a:prstGeom>
          <a:noFill/>
        </p:spPr>
        <p:txBody>
          <a:bodyPr wrap="none" rtlCol="0" anchor="b" anchorCtr="0">
            <a:spAutoFit/>
          </a:bodyPr>
          <a:lstStyle/>
          <a:p>
            <a:pPr algn="r"/>
            <a:r>
              <a:rPr lang="en-US" sz="1600" b="1">
                <a:solidFill>
                  <a:schemeClr val="tx2"/>
                </a:solidFill>
                <a:latin typeface="Arial" panose="020B0604020202020204" pitchFamily="34" charset="0"/>
                <a:ea typeface="League Spartan" charset="0"/>
                <a:cs typeface="Arial" panose="020B0604020202020204" pitchFamily="34" charset="0"/>
              </a:rPr>
              <a:t>INVESTMENT INCOME</a:t>
            </a:r>
          </a:p>
        </p:txBody>
      </p:sp>
      <p:sp>
        <p:nvSpPr>
          <p:cNvPr id="18" name="Subtitle 2">
            <a:extLst>
              <a:ext uri="{FF2B5EF4-FFF2-40B4-BE49-F238E27FC236}">
                <a16:creationId xmlns:a16="http://schemas.microsoft.com/office/drawing/2014/main" id="{2C41D0B6-ED18-2228-F62C-98B3E08FF41E}"/>
              </a:ext>
            </a:extLst>
          </p:cNvPr>
          <p:cNvSpPr txBox="1">
            <a:spLocks/>
          </p:cNvSpPr>
          <p:nvPr/>
        </p:nvSpPr>
        <p:spPr>
          <a:xfrm>
            <a:off x="1039277" y="4519618"/>
            <a:ext cx="2608177" cy="163705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200">
                <a:solidFill>
                  <a:schemeClr val="tx1"/>
                </a:solidFill>
                <a:latin typeface="Arial" panose="020B0604020202020204" pitchFamily="34" charset="0"/>
                <a:ea typeface="Lato Light" panose="020F0502020204030203" pitchFamily="34" charset="0"/>
                <a:cs typeface="Arial" panose="020B0604020202020204" pitchFamily="34" charset="0"/>
              </a:rPr>
              <a:t>The investment portfolio shall be designed to earn a market rate of investment income in relation to prevailing budgetary and economic cycles, while taking into account investment risk constraint, and liquidity needs of the portfolio.</a:t>
            </a:r>
          </a:p>
        </p:txBody>
      </p:sp>
      <p:sp>
        <p:nvSpPr>
          <p:cNvPr id="19" name="TextBox 18">
            <a:extLst>
              <a:ext uri="{FF2B5EF4-FFF2-40B4-BE49-F238E27FC236}">
                <a16:creationId xmlns:a16="http://schemas.microsoft.com/office/drawing/2014/main" id="{FF9989A3-BD00-BDBB-2A50-349C81CCBEBC}"/>
              </a:ext>
            </a:extLst>
          </p:cNvPr>
          <p:cNvSpPr txBox="1"/>
          <p:nvPr/>
        </p:nvSpPr>
        <p:spPr>
          <a:xfrm>
            <a:off x="1039277" y="1469531"/>
            <a:ext cx="1199367" cy="338554"/>
          </a:xfrm>
          <a:prstGeom prst="rect">
            <a:avLst/>
          </a:prstGeom>
          <a:noFill/>
        </p:spPr>
        <p:txBody>
          <a:bodyPr wrap="none" rtlCol="0" anchor="b" anchorCtr="0">
            <a:spAutoFit/>
          </a:bodyPr>
          <a:lstStyle/>
          <a:p>
            <a:r>
              <a:rPr lang="en-US" sz="1600" b="1">
                <a:solidFill>
                  <a:schemeClr val="tx2"/>
                </a:solidFill>
                <a:latin typeface="Arial" panose="020B0604020202020204" pitchFamily="34" charset="0"/>
                <a:ea typeface="League Spartan" charset="0"/>
                <a:cs typeface="Arial" panose="020B0604020202020204" pitchFamily="34" charset="0"/>
              </a:rPr>
              <a:t>LIQUIDITY</a:t>
            </a:r>
          </a:p>
        </p:txBody>
      </p:sp>
      <p:sp>
        <p:nvSpPr>
          <p:cNvPr id="20" name="Subtitle 2">
            <a:extLst>
              <a:ext uri="{FF2B5EF4-FFF2-40B4-BE49-F238E27FC236}">
                <a16:creationId xmlns:a16="http://schemas.microsoft.com/office/drawing/2014/main" id="{A3B0AFA4-CD83-34D5-D684-4C58DE1392DC}"/>
              </a:ext>
            </a:extLst>
          </p:cNvPr>
          <p:cNvSpPr txBox="1">
            <a:spLocks/>
          </p:cNvSpPr>
          <p:nvPr/>
        </p:nvSpPr>
        <p:spPr>
          <a:xfrm>
            <a:off x="1039277" y="1857611"/>
            <a:ext cx="2608177" cy="187019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a:solidFill>
                  <a:schemeClr val="tx1"/>
                </a:solidFill>
                <a:latin typeface="Arial" panose="020B0604020202020204" pitchFamily="34" charset="0"/>
                <a:ea typeface="Lato Light" panose="020F0502020204030203" pitchFamily="34" charset="0"/>
                <a:cs typeface="Arial" panose="020B0604020202020204" pitchFamily="34" charset="0"/>
              </a:rPr>
              <a:t>The investment portfolio shall be structured to timely meet expected cash outflow needs and associated obligations which might be reasonably anticipated. This objective shall be prioritized by matching investment maturities with forecasted.</a:t>
            </a:r>
          </a:p>
        </p:txBody>
      </p:sp>
      <p:sp>
        <p:nvSpPr>
          <p:cNvPr id="21" name="TextBox 20">
            <a:extLst>
              <a:ext uri="{FF2B5EF4-FFF2-40B4-BE49-F238E27FC236}">
                <a16:creationId xmlns:a16="http://schemas.microsoft.com/office/drawing/2014/main" id="{D9A68474-E1B8-3140-0331-B4FD720B8F12}"/>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28822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1E7C7F-B584-1B6C-CB97-8552A3870225}"/>
              </a:ext>
            </a:extLst>
          </p:cNvPr>
          <p:cNvSpPr>
            <a:spLocks noGrp="1"/>
          </p:cNvSpPr>
          <p:nvPr>
            <p:ph type="title"/>
          </p:nvPr>
        </p:nvSpPr>
        <p:spPr/>
        <p:txBody>
          <a:bodyPr>
            <a:normAutofit fontScale="90000"/>
          </a:bodyPr>
          <a:lstStyle/>
          <a:p>
            <a:r>
              <a:rPr lang="en-US"/>
              <a:t>Investment Policy:  What &amp; Why?</a:t>
            </a:r>
            <a:br>
              <a:rPr lang="en-US"/>
            </a:br>
            <a:endParaRPr lang="en-US"/>
          </a:p>
        </p:txBody>
      </p:sp>
      <p:sp>
        <p:nvSpPr>
          <p:cNvPr id="2" name="Text Placeholder 1">
            <a:extLst>
              <a:ext uri="{FF2B5EF4-FFF2-40B4-BE49-F238E27FC236}">
                <a16:creationId xmlns:a16="http://schemas.microsoft.com/office/drawing/2014/main" id="{963E17C5-D432-19CF-B289-F00D4EFF12E6}"/>
              </a:ext>
            </a:extLst>
          </p:cNvPr>
          <p:cNvSpPr>
            <a:spLocks noGrp="1"/>
          </p:cNvSpPr>
          <p:nvPr>
            <p:ph idx="1"/>
          </p:nvPr>
        </p:nvSpPr>
        <p:spPr/>
        <p:txBody>
          <a:bodyPr>
            <a:normAutofit/>
          </a:bodyPr>
          <a:lstStyle/>
          <a:p>
            <a:r>
              <a:rPr lang="en-US" sz="1600"/>
              <a:t>A written investment policy is the single most important element in a public funds investment program</a:t>
            </a:r>
          </a:p>
          <a:p>
            <a:endParaRPr lang="en-US" sz="1600"/>
          </a:p>
          <a:p>
            <a:r>
              <a:rPr lang="en-US" sz="1600"/>
              <a:t>Defines primary objectives: safety, liquidity, and yield/income</a:t>
            </a:r>
          </a:p>
          <a:p>
            <a:endParaRPr lang="en-US" sz="1600"/>
          </a:p>
          <a:p>
            <a:r>
              <a:rPr lang="en-US" sz="1600"/>
              <a:t>Sets forth types and characteristics of eligible instruments, the investment process, and the management of the portfolio</a:t>
            </a:r>
          </a:p>
          <a:p>
            <a:endParaRPr lang="en-US" sz="1600"/>
          </a:p>
          <a:p>
            <a:r>
              <a:rPr lang="en-US" sz="1600"/>
              <a:t>Can improve the quality of decisions and demonstrates a commitment to the fiduciary care of public funds, with emphasis on balancing safety of principal and liquidity with yield/income</a:t>
            </a:r>
          </a:p>
          <a:p>
            <a:endParaRPr lang="en-US" sz="1600"/>
          </a:p>
          <a:p>
            <a:r>
              <a:rPr lang="en-US" sz="1600"/>
              <a:t>Adherence to an investment policy signals that an entity is well managed and is earning interest income suitable to its situation and economic environment</a:t>
            </a:r>
          </a:p>
        </p:txBody>
      </p:sp>
      <p:sp>
        <p:nvSpPr>
          <p:cNvPr id="4" name="TextBox 3">
            <a:extLst>
              <a:ext uri="{FF2B5EF4-FFF2-40B4-BE49-F238E27FC236}">
                <a16:creationId xmlns:a16="http://schemas.microsoft.com/office/drawing/2014/main" id="{E2C29BAB-466A-B20F-24D0-D076C435EA50}"/>
              </a:ext>
            </a:extLst>
          </p:cNvPr>
          <p:cNvSpPr txBox="1"/>
          <p:nvPr/>
        </p:nvSpPr>
        <p:spPr>
          <a:xfrm>
            <a:off x="4576011" y="5671847"/>
            <a:ext cx="7615989" cy="453073"/>
          </a:xfrm>
          <a:prstGeom prst="rect">
            <a:avLst/>
          </a:prstGeom>
          <a:noFill/>
        </p:spPr>
        <p:txBody>
          <a:bodyPr wrap="square" rtlCol="0">
            <a:spAutoFit/>
          </a:bodyPr>
          <a:lstStyle/>
          <a:p>
            <a:pPr defTabSz="453099" fontAlgn="base">
              <a:spcBef>
                <a:spcPct val="0"/>
              </a:spcBef>
              <a:spcAft>
                <a:spcPct val="0"/>
              </a:spcAft>
            </a:pPr>
            <a:r>
              <a:rPr lang="en-US" sz="2344" i="1">
                <a:solidFill>
                  <a:srgbClr val="403F42"/>
                </a:solidFill>
                <a:latin typeface="Arial" panose="020B0604020202020204" pitchFamily="34" charset="0"/>
                <a:ea typeface="ＭＳ Ｐゴシック" charset="0"/>
                <a:cs typeface="Arial" panose="020B0604020202020204" pitchFamily="34" charset="0"/>
              </a:rPr>
              <a:t>-GFOA Creating an Investment Policy Best Practices</a:t>
            </a:r>
          </a:p>
        </p:txBody>
      </p:sp>
      <p:sp>
        <p:nvSpPr>
          <p:cNvPr id="6" name="TextBox 5">
            <a:extLst>
              <a:ext uri="{FF2B5EF4-FFF2-40B4-BE49-F238E27FC236}">
                <a16:creationId xmlns:a16="http://schemas.microsoft.com/office/drawing/2014/main" id="{31B9F66A-A6F4-BC88-33CF-5E4DC6D08DF6}"/>
              </a:ext>
            </a:extLst>
          </p:cNvPr>
          <p:cNvSpPr txBox="1"/>
          <p:nvPr/>
        </p:nvSpPr>
        <p:spPr>
          <a:xfrm>
            <a:off x="738782" y="6411572"/>
            <a:ext cx="4146698" cy="250966"/>
          </a:xfrm>
          <a:prstGeom prst="rect">
            <a:avLst/>
          </a:prstGeom>
          <a:noFill/>
        </p:spPr>
        <p:txBody>
          <a:bodyPr wrap="square" rtlCol="0">
            <a:spAutoFit/>
          </a:bodyPr>
          <a:lstStyle/>
          <a:p>
            <a:pPr defTabSz="857250" fontAlgn="base">
              <a:spcBef>
                <a:spcPct val="0"/>
              </a:spcBef>
              <a:spcAft>
                <a:spcPct val="0"/>
              </a:spcAft>
            </a:pPr>
            <a:r>
              <a:rPr lang="en-US" sz="1031">
                <a:solidFill>
                  <a:srgbClr val="403F42"/>
                </a:solidFill>
                <a:latin typeface="Arial" panose="020B0604020202020204" pitchFamily="34" charset="0"/>
                <a:ea typeface="ＭＳ Ｐゴシック" charset="0"/>
                <a:cs typeface="Arial" panose="020B0604020202020204" pitchFamily="34" charset="0"/>
              </a:rPr>
              <a:t>Source: </a:t>
            </a:r>
            <a:r>
              <a:rPr lang="en-US" sz="1031">
                <a:solidFill>
                  <a:srgbClr val="403F42"/>
                </a:solidFill>
                <a:latin typeface="Arial" panose="020B0604020202020204" pitchFamily="34" charset="0"/>
                <a:ea typeface="ＭＳ Ｐゴシック" charset="0"/>
                <a:cs typeface="Arial" panose="020B0604020202020204" pitchFamily="34" charset="0"/>
                <a:hlinkClick r:id="rId4"/>
              </a:rPr>
              <a:t>www.gfoa.org</a:t>
            </a:r>
            <a:r>
              <a:rPr lang="en-US" sz="1031">
                <a:solidFill>
                  <a:srgbClr val="403F42"/>
                </a:solidFill>
                <a:latin typeface="Arial" panose="020B0604020202020204" pitchFamily="34" charset="0"/>
                <a:ea typeface="ＭＳ Ｐゴシック" charset="0"/>
                <a:cs typeface="Arial" panose="020B0604020202020204" pitchFamily="34" charset="0"/>
              </a:rPr>
              <a:t> </a:t>
            </a:r>
          </a:p>
        </p:txBody>
      </p:sp>
      <p:sp>
        <p:nvSpPr>
          <p:cNvPr id="9" name="Slide Number Placeholder 8">
            <a:extLst>
              <a:ext uri="{FF2B5EF4-FFF2-40B4-BE49-F238E27FC236}">
                <a16:creationId xmlns:a16="http://schemas.microsoft.com/office/drawing/2014/main" id="{9C93AC13-6826-600C-E21C-1CF2A75D91B9}"/>
              </a:ext>
            </a:extLst>
          </p:cNvPr>
          <p:cNvSpPr>
            <a:spLocks noGrp="1"/>
          </p:cNvSpPr>
          <p:nvPr>
            <p:ph type="sldNum" sz="quarter" idx="4"/>
          </p:nvPr>
        </p:nvSpPr>
        <p:spPr/>
        <p:txBody>
          <a:bodyPr/>
          <a:lstStyle/>
          <a:p>
            <a:fld id="{5FE82902-ECBF-483F-8390-43E8C5ADA234}" type="slidenum">
              <a:rPr lang="en-US" smtClean="0"/>
              <a:pPr/>
              <a:t>9</a:t>
            </a:fld>
            <a:endParaRPr lang="en-US"/>
          </a:p>
        </p:txBody>
      </p:sp>
      <p:sp>
        <p:nvSpPr>
          <p:cNvPr id="3" name="TextBox 2">
            <a:extLst>
              <a:ext uri="{FF2B5EF4-FFF2-40B4-BE49-F238E27FC236}">
                <a16:creationId xmlns:a16="http://schemas.microsoft.com/office/drawing/2014/main" id="{76985D26-705D-A26B-A3D6-1343AD9564B8}"/>
              </a:ext>
            </a:extLst>
          </p:cNvPr>
          <p:cNvSpPr txBox="1"/>
          <p:nvPr>
            <p:custDataLst>
              <p:tags r:id="rId2"/>
            </p:custDataLst>
          </p:nvPr>
        </p:nvSpPr>
        <p:spPr>
          <a:xfrm>
            <a:off x="2794192" y="6531803"/>
            <a:ext cx="6585677" cy="246221"/>
          </a:xfrm>
          <a:prstGeom prst="rect">
            <a:avLst/>
          </a:prstGeom>
          <a:noFill/>
        </p:spPr>
        <p:txBody>
          <a:bodyPr vert="horz" rtlCol="0">
            <a:spAutoFit/>
          </a:bodyPr>
          <a:lstStyle/>
          <a:p>
            <a:pPr algn="ctr">
              <a:spcBef>
                <a:spcPts val="1200"/>
              </a:spcBef>
            </a:pPr>
            <a:r>
              <a:rPr lang="en-US" sz="1000">
                <a:latin typeface="Arial" panose="020B0604020202020204" pitchFamily="34" charset="0"/>
                <a:cs typeface="Arial" panose="020B0604020202020204" pitchFamily="34" charset="0"/>
              </a:rPr>
              <a:t>Please refer to the disclaimer for important information about this presentation and/or data. </a:t>
            </a:r>
          </a:p>
        </p:txBody>
      </p:sp>
    </p:spTree>
    <p:custDataLst>
      <p:tags r:id="rId1"/>
    </p:custDataLst>
    <p:extLst>
      <p:ext uri="{BB962C8B-B14F-4D97-AF65-F5344CB8AC3E}">
        <p14:creationId xmlns:p14="http://schemas.microsoft.com/office/powerpoint/2010/main" val="23197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UPLICATE" val="Duplicate"/>
</p:tagLst>
</file>

<file path=ppt/tags/tag10.xml><?xml version="1.0" encoding="utf-8"?>
<p:tagLst xmlns:a="http://schemas.openxmlformats.org/drawingml/2006/main" xmlns:r="http://schemas.openxmlformats.org/officeDocument/2006/relationships" xmlns:p="http://schemas.openxmlformats.org/presentationml/2006/main">
  <p:tag name="DUPLICATE" val="Duplicate"/>
</p:tagLst>
</file>

<file path=ppt/tags/tag100.xml><?xml version="1.0" encoding="utf-8"?>
<p:tagLst xmlns:a="http://schemas.openxmlformats.org/drawingml/2006/main" xmlns:r="http://schemas.openxmlformats.org/officeDocument/2006/relationships" xmlns:p="http://schemas.openxmlformats.org/presentationml/2006/main">
  <p:tag name="DUPLICATE" val="Duplicate"/>
</p:tagLst>
</file>

<file path=ppt/tags/tag10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02.xml><?xml version="1.0" encoding="utf-8"?>
<p:tagLst xmlns:a="http://schemas.openxmlformats.org/drawingml/2006/main" xmlns:r="http://schemas.openxmlformats.org/officeDocument/2006/relationships" xmlns:p="http://schemas.openxmlformats.org/presentationml/2006/main">
  <p:tag name="DUPLICATE" val="Duplicate"/>
</p:tagLst>
</file>

<file path=ppt/tags/tag10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04.xml><?xml version="1.0" encoding="utf-8"?>
<p:tagLst xmlns:a="http://schemas.openxmlformats.org/drawingml/2006/main" xmlns:r="http://schemas.openxmlformats.org/officeDocument/2006/relationships" xmlns:p="http://schemas.openxmlformats.org/presentationml/2006/main">
  <p:tag name="DUPLICATE" val="Duplicate"/>
</p:tagLst>
</file>

<file path=ppt/tags/tag10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06.xml><?xml version="1.0" encoding="utf-8"?>
<p:tagLst xmlns:a="http://schemas.openxmlformats.org/drawingml/2006/main" xmlns:r="http://schemas.openxmlformats.org/officeDocument/2006/relationships" xmlns:p="http://schemas.openxmlformats.org/presentationml/2006/main">
  <p:tag name="DUPLICATE" val="Duplicate"/>
</p:tagLst>
</file>

<file path=ppt/tags/tag10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08.xml><?xml version="1.0" encoding="utf-8"?>
<p:tagLst xmlns:a="http://schemas.openxmlformats.org/drawingml/2006/main" xmlns:r="http://schemas.openxmlformats.org/officeDocument/2006/relationships" xmlns:p="http://schemas.openxmlformats.org/presentationml/2006/main">
  <p:tag name="DUPLICATE" val="Duplicate"/>
</p:tagLst>
</file>

<file path=ppt/tags/tag10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0.xml><?xml version="1.0" encoding="utf-8"?>
<p:tagLst xmlns:a="http://schemas.openxmlformats.org/drawingml/2006/main" xmlns:r="http://schemas.openxmlformats.org/officeDocument/2006/relationships" xmlns:p="http://schemas.openxmlformats.org/presentationml/2006/main">
  <p:tag name="DUPLICATE" val="Duplicate"/>
</p:tagLst>
</file>

<file path=ppt/tags/tag11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2.xml><?xml version="1.0" encoding="utf-8"?>
<p:tagLst xmlns:a="http://schemas.openxmlformats.org/drawingml/2006/main" xmlns:r="http://schemas.openxmlformats.org/officeDocument/2006/relationships" xmlns:p="http://schemas.openxmlformats.org/presentationml/2006/main">
  <p:tag name="DUPLICATE" val="Duplicate"/>
</p:tagLst>
</file>

<file path=ppt/tags/tag11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4.xml><?xml version="1.0" encoding="utf-8"?>
<p:tagLst xmlns:a="http://schemas.openxmlformats.org/drawingml/2006/main" xmlns:r="http://schemas.openxmlformats.org/officeDocument/2006/relationships" xmlns:p="http://schemas.openxmlformats.org/presentationml/2006/main">
  <p:tag name="DUPLICATE" val="Duplicate"/>
</p:tagLst>
</file>

<file path=ppt/tags/tag11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6.xml><?xml version="1.0" encoding="utf-8"?>
<p:tagLst xmlns:a="http://schemas.openxmlformats.org/drawingml/2006/main" xmlns:r="http://schemas.openxmlformats.org/officeDocument/2006/relationships" xmlns:p="http://schemas.openxmlformats.org/presentationml/2006/main">
  <p:tag name="DUPLICATE" val="Duplicate"/>
</p:tagLst>
</file>

<file path=ppt/tags/tag11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18.xml><?xml version="1.0" encoding="utf-8"?>
<p:tagLst xmlns:a="http://schemas.openxmlformats.org/drawingml/2006/main" xmlns:r="http://schemas.openxmlformats.org/officeDocument/2006/relationships" xmlns:p="http://schemas.openxmlformats.org/presentationml/2006/main">
  <p:tag name="DUPLICATE" val="Duplicate"/>
</p:tagLst>
</file>

<file path=ppt/tags/tag11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2.xml><?xml version="1.0" encoding="utf-8"?>
<p:tagLst xmlns:a="http://schemas.openxmlformats.org/drawingml/2006/main" xmlns:r="http://schemas.openxmlformats.org/officeDocument/2006/relationships" xmlns:p="http://schemas.openxmlformats.org/presentationml/2006/main">
  <p:tag name="DUPLICATE" val="Duplicate"/>
</p:tagLst>
</file>

<file path=ppt/tags/tag120.xml><?xml version="1.0" encoding="utf-8"?>
<p:tagLst xmlns:a="http://schemas.openxmlformats.org/drawingml/2006/main" xmlns:r="http://schemas.openxmlformats.org/officeDocument/2006/relationships" xmlns:p="http://schemas.openxmlformats.org/presentationml/2006/main">
  <p:tag name="DUPLICATE" val="Duplicate"/>
</p:tagLst>
</file>

<file path=ppt/tags/tag12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22.xml><?xml version="1.0" encoding="utf-8"?>
<p:tagLst xmlns:a="http://schemas.openxmlformats.org/drawingml/2006/main" xmlns:r="http://schemas.openxmlformats.org/officeDocument/2006/relationships" xmlns:p="http://schemas.openxmlformats.org/presentationml/2006/main">
  <p:tag name="DUPLICATE" val="Duplicate"/>
</p:tagLst>
</file>

<file path=ppt/tags/tag123.xml><?xml version="1.0" encoding="utf-8"?>
<p:tagLst xmlns:a="http://schemas.openxmlformats.org/drawingml/2006/main" xmlns:r="http://schemas.openxmlformats.org/officeDocument/2006/relationships" xmlns:p="http://schemas.openxmlformats.org/presentationml/2006/main">
  <p:tag name="MAINTYPE" val="SelectedText"/>
  <p:tag name="UNIQUEID" val="5ccebebf-3121-405f-9699-95bd4a93054c"/>
  <p:tag name="SHELLNAME" val="BloombergDate"/>
  <p:tag name="OBJECTTAG" val="block"/>
  <p:tag name="GENERATIONSETTINGS" val="[]"/>
  <p:tag name="GENERATIONTIMESETTINGS" val="[]"/>
  <p:tag name="SHAPETYPE" val="Labe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 name="SMARTLABELS" val="[{&quot;StartIndex&quot;:30,&quot;EndIndex&quot;:35,&quot;DisplayName&quot;:&quot;Published Date&quot;,&quot;DisplayType&quot;:&quot;Data Object&quot;,&quot;DisplayShellName&quot;:&quot;Dates&quot;,&quot;DisplayVaribleName&quot;:&quot;Published Date&quot;,&quot;DisplayDisclosureName&quot;:null,&quot;Placeholder&quot;:&quot;&lt;Date&gt;&quot;,&quot;Category&quot;:&quot;Dates&quot;,&quot;DataCategoryName&quot;:null,&quot;LabelTypeIndex&quot;:&quot;1&quot;,&quot;DataObject&quot;:&quot;PublishedDate&quot;,&quot;ShellSettings&quot;:[{&quot;Setting&quot;:&quot;DateFormat&quot;,&quot;Value&quot;:&quot;MMMM dd, yyyy&quot;,&quot;GenerationEngineParameter&quot;:false}],&quot;Tag&quot;:&quot;PublishedDate&quot;,&quot;RuntimeParameters&quot;:[&quot;AccountID&quot;,&quot;AsOfDate&quot;,&quot;Language&quot;],&quot;GenerationTimeParameters&quot;:[],&quot;LockSettings&quot;:[],&quot;GenerationSettings&quot;:[],&quot;disclosureObjList&quot;:null,&quot;Layout&quot;:&quot;normal&quot;,&quot;Type&quot;:&quot;smartlabel&quot;,&quot;LinkedShellName&quot;:null,&quot;DisclosureIndex&quot;:0,&quot;LinkedVeriable&quot;:null,&quot;CoupleShellIndex&quot;:0,&quot;ShellIndex&quot;:0,&quot;LinkedShellId&quot;:null,&quot;DisclosureName&quot;:null,&quot;LinkedCondition&quot;:null,&quot;ConditionalShellIndex&quot;:0,&quot;ConditionalValueIndex&quot;:0,&quot;IsSelectedGenaretionTime&quot;:false,&quot;SubBucketKey&quot;:null,&quot;SubBucketValue&quot;:null}]"/>
  <p:tag name="RUNTIMEPARAMETERS" val="[&quot;AccountID&quot;,&quot;AsOfDate&quot;,&quot;Language&quot;]"/>
  <p:tag name="DISPLAYSETTINGS" val="[{&quot;PlaceHolder&quot;:&quot;&lt;Date&gt;&quot;,&quot;LinkedShellName&quot;:null,&quot;LinkedVeriable&quot;:null,&quot;Settings&quot;:{&quot;ObjectName&quot;:&quot;PublishedDate&quot;,&quot;Type&quot;:&quot;text&quot;,&quot;Parameters&quot;:{&quot;DateFormat&quot;:&quot;MMMM dd, yyyy&quot;},&quot;CustomSettings&quot;:null},&quot;GenerationSettings&quot;:[],&quot;GenerationTimeParameters&quot;:[],&quot;LockSettings&quot;:[],&quot;Type&quot;:&quot;smartlabel&quot;,&quot;Layout&quot;:&quot;normal&quot;,&quot;LinkedShellId&quot;:null,&quot;DisclosureName&quot;:null,&quot;DataCategoryName&quot;:null}]"/>
</p:tagLst>
</file>

<file path=ppt/tags/tag124.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25.xml><?xml version="1.0" encoding="utf-8"?>
<p:tagLst xmlns:a="http://schemas.openxmlformats.org/drawingml/2006/main" xmlns:r="http://schemas.openxmlformats.org/officeDocument/2006/relationships" xmlns:p="http://schemas.openxmlformats.org/presentationml/2006/main">
  <p:tag name="DUPLICATE" val="Duplicate"/>
</p:tagLst>
</file>

<file path=ppt/tags/tag126.xml><?xml version="1.0" encoding="utf-8"?>
<p:tagLst xmlns:a="http://schemas.openxmlformats.org/drawingml/2006/main" xmlns:r="http://schemas.openxmlformats.org/officeDocument/2006/relationships" xmlns:p="http://schemas.openxmlformats.org/presentationml/2006/main">
  <p:tag name="MAINTYPE" val="SelectedText"/>
  <p:tag name="SHELLNAME" val="BloombergDate"/>
  <p:tag name="OBJECTTAG" val="block"/>
  <p:tag name="RUNTIMEPARAMETERS" val="[]"/>
  <p:tag name="GENERATIONSETTINGS" val="[]"/>
  <p:tag name="GENERATIONTIMESETTINGS" val="[]"/>
  <p:tag name="SHAPETYPE" val="Labe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 name="UNIQUEID" val="636abe00-5ff2-43f8-9a87-aca6a711aeac"/>
  <p:tag name="DISPLAYSETTINGS" val="[{&quot;PlaceHolder&quot;:&quot;&lt;Date&gt;&quot;,&quot;LinkedShellName&quot;:&quot;Treasury&quot;,&quot;LinkedVeriable&quot;:&quot;CurrentPeriodDate&quot;,&quot;Settings&quot;:null,&quot;GenerationSettings&quot;:[],&quot;GenerationTimeParameters&quot;:[],&quot;LockSettings&quot;:[],&quot;Type&quot;:&quot;shellveriable&quot;,&quot;Layout&quot;:&quot;normal&quot;,&quot;LinkedShellId&quot;:&quot;0cbf7fec-7546-4ac0-8f95-5f02f408c662&quot;,&quot;DisclosureName&quot;:null,&quot;DataCategoryName&quot;:null}]"/>
  <p:tag name="SMARTLABELS" val="[{&quot;StartIndex&quot;:30,&quot;EndIndex&quot;:35,&quot;DisplayName&quot;:&quot;EconomicReport-Curves-BloombergFileDate-Text&quot;,&quot;DisplayType&quot;:&quot;Coupled Shell&quot;,&quot;DisplayShellName&quot;:&quot;Strategy Info&quot;,&quot;DisplayVaribleName&quot;:&quot;EconomicReport-Curves-BloombergFileDate-Text&quot;,&quot;DisplayDisclosureName&quot;:null,&quot;Placeholder&quot;:&quot;&lt;Date&gt;&quot;,&quot;Category&quot;:&quot;EconomicReport-Curves-Treasury&quot;,&quot;DataCategoryName&quot;:null,&quot;LabelTypeIndex&quot;:&quot;0&quot;,&quot;DataObject&quot;:&quot;CurrentPeriodDate&quot;,&quot;ShellSettings&quot;:[],&quot;Tag&quot;:&quot;EconomicReport-Curves-Treasury&quot;,&quot;RuntimeParameters&quot;:[],&quot;GenerationTimeParameters&quot;:[],&quot;LockSettings&quot;:[],&quot;GenerationSettings&quot;:[],&quot;disclosureObjList&quot;:null,&quot;Layout&quot;:&quot;normal&quot;,&quot;Type&quot;:&quot;shellveriable&quot;,&quot;LinkedShellName&quot;:&quot;Treasury&quot;,&quot;DisclosureIndex&quot;:0,&quot;LinkedVeriable&quot;:&quot;CurrentPeriodDate&quot;,&quot;CoupleShellIndex&quot;:0,&quot;ShellIndex&quot;:0,&quot;LinkedShellId&quot;:&quot;0cbf7fec-7546-4ac0-8f95-5f02f408c662&quot;,&quot;DisclosureName&quot;:null,&quot;LinkedCondition&quot;:null,&quot;ConditionalShellIndex&quot;:0,&quot;ConditionalValueIndex&quot;:0,&quot;IsSelectedGenaretionTime&quot;:false,&quot;SubBucketKey&quot;:null,&quot;SubBucketValue&quot;:null}]"/>
</p:tagLst>
</file>

<file path=ppt/tags/tag12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28.xml><?xml version="1.0" encoding="utf-8"?>
<p:tagLst xmlns:a="http://schemas.openxmlformats.org/drawingml/2006/main" xmlns:r="http://schemas.openxmlformats.org/officeDocument/2006/relationships" xmlns:p="http://schemas.openxmlformats.org/presentationml/2006/main">
  <p:tag name="DUPLICATE" val="Duplicate"/>
</p:tagLst>
</file>

<file path=ppt/tags/tag129.xml><?xml version="1.0" encoding="utf-8"?>
<p:tagLst xmlns:a="http://schemas.openxmlformats.org/drawingml/2006/main" xmlns:r="http://schemas.openxmlformats.org/officeDocument/2006/relationships" xmlns:p="http://schemas.openxmlformats.org/presentationml/2006/main">
  <p:tag name="MAINTYPE" val="SelectedText"/>
  <p:tag name="UNIQUEID" val="00f2682e-61f2-4342-852c-575ed3113618"/>
  <p:tag name="SHELLNAME" val="BloombergDate"/>
  <p:tag name="OBJECTTAG" val="block"/>
  <p:tag name="GENERATIONSETTINGS" val="[]"/>
  <p:tag name="GENERATIONTIMESETTINGS" val="[]"/>
  <p:tag name="SHAPETYPE" val="Labe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 name="SMARTLABELS" val="[{&quot;StartIndex&quot;:30,&quot;EndIndex&quot;:35,&quot;DisplayName&quot;:&quot;Published Date&quot;,&quot;DisplayType&quot;:&quot;Data Object&quot;,&quot;DisplayShellName&quot;:&quot;Dates&quot;,&quot;DisplayVaribleName&quot;:&quot;Published Date&quot;,&quot;DisplayDisclosureName&quot;:null,&quot;Placeholder&quot;:&quot;&lt;Date&gt;&quot;,&quot;Category&quot;:&quot;Dates&quot;,&quot;DataCategoryName&quot;:null,&quot;LabelTypeIndex&quot;:&quot;1&quot;,&quot;DataObject&quot;:&quot;PublishedDate&quot;,&quot;ShellSettings&quot;:[{&quot;Setting&quot;:&quot;DateFormat&quot;,&quot;Value&quot;:&quot;MMMM dd, yyyy&quot;,&quot;GenerationEngineParameter&quot;:false}],&quot;Tag&quot;:&quot;PublishedDate&quot;,&quot;RuntimeParameters&quot;:[&quot;AccountID&quot;,&quot;AsOfDate&quot;,&quot;Language&quot;],&quot;GenerationTimeParameters&quot;:[],&quot;LockSettings&quot;:[],&quot;GenerationSettings&quot;:[],&quot;disclosureObjList&quot;:null,&quot;Layout&quot;:&quot;normal&quot;,&quot;Type&quot;:&quot;smartlabel&quot;,&quot;LinkedShellName&quot;:null,&quot;DisclosureIndex&quot;:0,&quot;LinkedVeriable&quot;:null,&quot;CoupleShellIndex&quot;:0,&quot;ShellIndex&quot;:0,&quot;LinkedShellId&quot;:null,&quot;DisclosureName&quot;:null,&quot;LinkedCondition&quot;:null,&quot;ConditionalShellIndex&quot;:0,&quot;ConditionalValueIndex&quot;:0,&quot;IsSelectedGenaretionTime&quot;:false,&quot;SubBucketKey&quot;:null,&quot;SubBucketValue&quot;:null}]"/>
  <p:tag name="RUNTIMEPARAMETERS" val="[&quot;AccountID&quot;,&quot;AsOfDate&quot;,&quot;Language&quot;]"/>
  <p:tag name="DISPLAYSETTINGS" val="[{&quot;PlaceHolder&quot;:&quot;&lt;Date&gt;&quot;,&quot;LinkedShellName&quot;:null,&quot;LinkedVeriable&quot;:null,&quot;Settings&quot;:{&quot;ObjectName&quot;:&quot;PublishedDate&quot;,&quot;Type&quot;:&quot;text&quot;,&quot;Parameters&quot;:{&quot;DateFormat&quot;:&quot;MMMM dd, yyyy&quot;},&quot;CustomSettings&quot;:null},&quot;GenerationSettings&quot;:[],&quot;GenerationTimeParameters&quot;:[],&quot;LockSettings&quot;:[],&quot;Type&quot;:&quot;smartlabel&quot;,&quot;Layout&quot;:&quot;normal&quot;,&quot;LinkedShellId&quot;:null,&quot;DisclosureName&quot;:null,&quot;DataCategoryName&quot;:null}]"/>
</p:tagLst>
</file>

<file path=ppt/tags/tag1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30.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31.xml><?xml version="1.0" encoding="utf-8"?>
<p:tagLst xmlns:a="http://schemas.openxmlformats.org/drawingml/2006/main" xmlns:r="http://schemas.openxmlformats.org/officeDocument/2006/relationships" xmlns:p="http://schemas.openxmlformats.org/presentationml/2006/main">
  <p:tag name="DUPLICATE" val="Duplicate"/>
</p:tagLst>
</file>

<file path=ppt/tags/tag132.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33.xml><?xml version="1.0" encoding="utf-8"?>
<p:tagLst xmlns:a="http://schemas.openxmlformats.org/drawingml/2006/main" xmlns:r="http://schemas.openxmlformats.org/officeDocument/2006/relationships" xmlns:p="http://schemas.openxmlformats.org/presentationml/2006/main">
  <p:tag name="DUPLICATE" val="Duplicate"/>
</p:tagLst>
</file>

<file path=ppt/tags/tag134.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4.xml><?xml version="1.0" encoding="utf-8"?>
<p:tagLst xmlns:a="http://schemas.openxmlformats.org/drawingml/2006/main" xmlns:r="http://schemas.openxmlformats.org/officeDocument/2006/relationships" xmlns:p="http://schemas.openxmlformats.org/presentationml/2006/main">
  <p:tag name="DUPLICATE" val="Duplicate"/>
</p:tagLst>
</file>

<file path=ppt/tags/tag1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6.xml><?xml version="1.0" encoding="utf-8"?>
<p:tagLst xmlns:a="http://schemas.openxmlformats.org/drawingml/2006/main" xmlns:r="http://schemas.openxmlformats.org/officeDocument/2006/relationships" xmlns:p="http://schemas.openxmlformats.org/presentationml/2006/main">
  <p:tag name="DUPLICATE" val="Duplicate"/>
</p:tagLst>
</file>

<file path=ppt/tags/tag1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18.xml><?xml version="1.0" encoding="utf-8"?>
<p:tagLst xmlns:a="http://schemas.openxmlformats.org/drawingml/2006/main" xmlns:r="http://schemas.openxmlformats.org/officeDocument/2006/relationships" xmlns:p="http://schemas.openxmlformats.org/presentationml/2006/main">
  <p:tag name="DUPLICATE" val="Duplicate"/>
</p:tagLst>
</file>

<file path=ppt/tags/tag1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2.xml><?xml version="1.0" encoding="utf-8"?>
<p:tagLst xmlns:a="http://schemas.openxmlformats.org/drawingml/2006/main" xmlns:r="http://schemas.openxmlformats.org/officeDocument/2006/relationships" xmlns:p="http://schemas.openxmlformats.org/presentationml/2006/main">
  <p:tag name="DUPLICATE" val="Duplicate"/>
</p:tagLst>
</file>

<file path=ppt/tags/tag20.xml><?xml version="1.0" encoding="utf-8"?>
<p:tagLst xmlns:a="http://schemas.openxmlformats.org/drawingml/2006/main" xmlns:r="http://schemas.openxmlformats.org/officeDocument/2006/relationships" xmlns:p="http://schemas.openxmlformats.org/presentationml/2006/main">
  <p:tag name="DUPLICATE" val="Duplicate"/>
</p:tagLst>
</file>

<file path=ppt/tags/tag21.xml><?xml version="1.0" encoding="utf-8"?>
<p:tagLst xmlns:a="http://schemas.openxmlformats.org/drawingml/2006/main" xmlns:r="http://schemas.openxmlformats.org/officeDocument/2006/relationships" xmlns:p="http://schemas.openxmlformats.org/presentationml/2006/main">
  <p:tag name="DATAOBJECTDISPLAYNAME" val="NewCo - Prospect Deck - Prime and EC"/>
  <p:tag name="SHELLNAMEDISCLOSURE" val="Disclosure"/>
  <p:tag name="GENERATIONSETTINGS" val="[]"/>
  <p:tag name="SHAPETYPE" val="Label"/>
  <p:tag name="AUTOADJUST" val="{&quot;IsAdjustWhenOverlap&quot;:true,&quot;GapBetweenLeftRight&quot;:0.5,&quot;GapBetweenTopBottom&quot;:0.5,&quot;Id&quot;:&quot;2902a453-1ec8-4cdc-9085-85c242ea0f6d&quot;,&quot;ObjectType&quot;:&quot;Label&quot;,&quot;Type&quot;:[1,2]}"/>
  <p:tag name="DATACATEGORYNAME" val="disclosure"/>
  <p:tag name="MAINTYPE" val="All"/>
  <p:tag name="UNIQUEID" val="2902a453-1ec8-4cdc-9085-85c242ea0f6d"/>
  <p:tag name="SHELLNAME" val="NewCo - Prospect Deck - Prime and EC"/>
  <p:tag name="SMARTLABELS" val="[{&quot;StartIndex&quot;:0,&quot;EndIndex&quot;:0,&quot;DisplayName&quot;:&quot;&quot;,&quot;DisplayType&quot;:&quot;Disclosure&quot;,&quot;DisplayShellName&quot;:&quot;&quot;,&quot;DisplayVaribleName&quot;:&quot;&quot;,&quot;DisplayDisclosureName&quot;:null,&quot;Placeholder&quot;:&quot;&lt;NewCo - Prospect Deck - Prime and EC&gt;&quot;,&quot;Category&quot;:&quot;6&quot;,&quot;DataCategoryName&quot;:&quot;disclosure&quot;,&quot;LabelTypeIndex&quot;:&quot;2&quot;,&quot;DataObject&quot;:&quot;NewCo_-_Prospect_Decks_-_Prime_and_EC&quot;,&quot;ShellSettings&quot;:[],&quot;Tag&quot;:null,&quot;RuntimeParameters&quot;:null,&quot;GenerationTimeParameters&quot;:null,&quot;LockSettings&quot;:[],&quot;GenerationSettings&quot;:null,&quot;disclosureObjList&quot;:null,&quot;Layout&quot;:&quot;html&quot;,&quot;Type&quot;:&quot;disclosure&quot;,&quot;LinkedShellName&quot;:null,&quot;DisclosureIndex&quot;:67,&quot;LinkedVeriable&quot;:null,&quot;CoupleShellIndex&quot;:0,&quot;ShellIndex&quot;:0,&quot;LinkedShellId&quot;:null,&quot;DisclosureName&quot;:&quot;NewCo - Prospect Decks - Prime and EC&quot;,&quot;LinkedCondition&quot;:null,&quot;ConditionalShellIndex&quot;:0,&quot;ConditionalValueIndex&quot;:0,&quot;IsSelectedGenaretionTime&quot;:false}]"/>
  <p:tag name="OBJECTTAG" val="all"/>
  <p:tag name="RUNTIMEPARAMETERS" val="[]"/>
  <p:tag name="DISPLAYSETTINGS" val="[{&quot;PlaceHolder&quot;:&quot;&lt;NewCo - Prospect Deck - Prime and EC&gt;&quot;,&quot;LinkedShellName&quot;:null,&quot;LinkedVeriable&quot;:null,&quot;Settings&quot;:{&quot;ObjectName&quot;:&quot;NewCo_-_Prospect_Decks_-_Prime_and_EC&quot;,&quot;Type&quot;:&quot;disclosure&quot;,&quot;Parameters&quot;:null,&quot;CustomSettings&quot;:null},&quot;GenerationSettings&quot;:[],&quot;GenerationTimeParameters&quot;:null,&quot;LockSettings&quot;:[],&quot;Type&quot;:&quot;disclosure&quot;,&quot;Layout&quot;:&quot;html&quot;,&quot;LinkedShellId&quot;:null,&quot;DisclosureName&quot;:&quot;NewCo - Prospect Decks - Prime and EC&quot;,&quot;DataCategoryName&quot;:&quot;disclosure&quot;}]"/>
  <p:tag name="GENERATIONTIMESETTINGS" va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Lst>
</file>

<file path=ppt/tags/tag22.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23.xml><?xml version="1.0" encoding="utf-8"?>
<p:tagLst xmlns:a="http://schemas.openxmlformats.org/drawingml/2006/main" xmlns:r="http://schemas.openxmlformats.org/officeDocument/2006/relationships" xmlns:p="http://schemas.openxmlformats.org/presentationml/2006/main">
  <p:tag name="DUPLICATE" val="Duplicate"/>
</p:tagLst>
</file>

<file path=ppt/tags/tag24.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25.xml><?xml version="1.0" encoding="utf-8"?>
<p:tagLst xmlns:a="http://schemas.openxmlformats.org/drawingml/2006/main" xmlns:r="http://schemas.openxmlformats.org/officeDocument/2006/relationships" xmlns:p="http://schemas.openxmlformats.org/presentationml/2006/main">
  <p:tag name="DUPLICATE" val="Duplicate"/>
</p:tagLst>
</file>

<file path=ppt/tags/tag26.xml><?xml version="1.0" encoding="utf-8"?>
<p:tagLst xmlns:a="http://schemas.openxmlformats.org/drawingml/2006/main" xmlns:r="http://schemas.openxmlformats.org/officeDocument/2006/relationships" xmlns:p="http://schemas.openxmlformats.org/presentationml/2006/main">
  <p:tag name="DATAOBJECTDISPLAYNAME" val="NewCo - Prospect Deck - Prime and EC"/>
  <p:tag name="SHELLNAMEDISCLOSURE" val="Disclosure"/>
  <p:tag name="GENERATIONSETTINGS" val="[]"/>
  <p:tag name="SHAPETYPE" val="Label"/>
  <p:tag name="AUTOADJUST" val="{&quot;IsAdjustWhenOverlap&quot;:true,&quot;GapBetweenLeftRight&quot;:0.5,&quot;GapBetweenTopBottom&quot;:0.5,&quot;Id&quot;:&quot;2902a453-1ec8-4cdc-9085-85c242ea0f6d&quot;,&quot;ObjectType&quot;:&quot;Label&quot;,&quot;Type&quot;:[1,2]}"/>
  <p:tag name="DATACATEGORYNAME" val="disclosure"/>
  <p:tag name="MAINTYPE" val="All"/>
  <p:tag name="UNIQUEID" val="2902a453-1ec8-4cdc-9085-85c242ea0f6d"/>
  <p:tag name="SHELLNAME" val="NewCo - Prospect Deck - Prime and EC"/>
  <p:tag name="SMARTLABELS" val="[{&quot;StartIndex&quot;:0,&quot;EndIndex&quot;:0,&quot;DisplayName&quot;:&quot;&quot;,&quot;DisplayType&quot;:&quot;Disclosure&quot;,&quot;DisplayShellName&quot;:&quot;&quot;,&quot;DisplayVaribleName&quot;:&quot;&quot;,&quot;DisplayDisclosureName&quot;:null,&quot;Placeholder&quot;:&quot;&lt;NewCo - Prospect Deck - Prime and EC&gt;&quot;,&quot;Category&quot;:&quot;6&quot;,&quot;DataCategoryName&quot;:&quot;disclosure&quot;,&quot;LabelTypeIndex&quot;:&quot;2&quot;,&quot;DataObject&quot;:&quot;NewCo_-_Prospect_Decks_-_Prime_and_EC&quot;,&quot;ShellSettings&quot;:[],&quot;Tag&quot;:null,&quot;RuntimeParameters&quot;:null,&quot;GenerationTimeParameters&quot;:null,&quot;LockSettings&quot;:[],&quot;GenerationSettings&quot;:null,&quot;disclosureObjList&quot;:null,&quot;Layout&quot;:&quot;html&quot;,&quot;Type&quot;:&quot;disclosure&quot;,&quot;LinkedShellName&quot;:null,&quot;DisclosureIndex&quot;:67,&quot;LinkedVeriable&quot;:null,&quot;CoupleShellIndex&quot;:0,&quot;ShellIndex&quot;:0,&quot;LinkedShellId&quot;:null,&quot;DisclosureName&quot;:&quot;NewCo - Prospect Decks - Prime and EC&quot;,&quot;LinkedCondition&quot;:null,&quot;ConditionalShellIndex&quot;:0,&quot;ConditionalValueIndex&quot;:0,&quot;IsSelectedGenaretionTime&quot;:false}]"/>
  <p:tag name="OBJECTTAG" val="all"/>
  <p:tag name="RUNTIMEPARAMETERS" val="[]"/>
  <p:tag name="DISPLAYSETTINGS" val="[{&quot;PlaceHolder&quot;:&quot;&lt;NewCo - Prospect Deck - Prime and EC&gt;&quot;,&quot;LinkedShellName&quot;:null,&quot;LinkedVeriable&quot;:null,&quot;Settings&quot;:{&quot;ObjectName&quot;:&quot;NewCo_-_Prospect_Decks_-_Prime_and_EC&quot;,&quot;Type&quot;:&quot;disclosure&quot;,&quot;Parameters&quot;:null,&quot;CustomSettings&quot;:null},&quot;GenerationSettings&quot;:[],&quot;GenerationTimeParameters&quot;:null,&quot;LockSettings&quot;:[],&quot;Type&quot;:&quot;disclosure&quot;,&quot;Layout&quot;:&quot;html&quot;,&quot;LinkedShellId&quot;:null,&quot;DisclosureName&quot;:&quot;NewCo - Prospect Decks - Prime and EC&quot;,&quot;DataCategoryName&quot;:&quot;disclosure&quot;}]"/>
  <p:tag name="GENERATIONTIMESETTINGS" va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Lst>
</file>

<file path=ppt/tags/tag2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28.xml><?xml version="1.0" encoding="utf-8"?>
<p:tagLst xmlns:a="http://schemas.openxmlformats.org/drawingml/2006/main" xmlns:r="http://schemas.openxmlformats.org/officeDocument/2006/relationships" xmlns:p="http://schemas.openxmlformats.org/presentationml/2006/main">
  <p:tag name="DUPLICATE" val="Duplicate"/>
</p:tagLst>
</file>

<file path=ppt/tags/tag2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3.xml><?xml version="1.0" encoding="utf-8"?>
<p:tagLst xmlns:a="http://schemas.openxmlformats.org/drawingml/2006/main" xmlns:r="http://schemas.openxmlformats.org/officeDocument/2006/relationships" xmlns:p="http://schemas.openxmlformats.org/presentationml/2006/main">
  <p:tag name="ISAUTODROPDISCLOSURE" val="True"/>
  <p:tag name="UNIQUEID" val="835ae13a-efac-4887-b6de-64ef123500a4"/>
  <p:tag name="TYPE" val="SelfFebricatedDisclosure"/>
  <p:tag name="DATAOBJECT" val="Education_Decks_-_Legal"/>
  <p:tag name="DATAOBJECTDISPLAYNAME" val="Education Decks - Legal"/>
  <p:tag name="SHELLNAMEDISCLOSURE" val="Disclosure"/>
  <p:tag name="DISPLAYSETTINGS" val="{&quot;ObjectName&quot;:&quot;Education_Decks_-_Legal&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835ae13a-efac-4887-b6de-64ef123500a4&quot;,&quot;ObjectType&quot;:&quot;Label&quot;,&quot;Type&quot;:[1,2]}"/>
</p:tagLst>
</file>

<file path=ppt/tags/tag30.xml><?xml version="1.0" encoding="utf-8"?>
<p:tagLst xmlns:a="http://schemas.openxmlformats.org/drawingml/2006/main" xmlns:r="http://schemas.openxmlformats.org/officeDocument/2006/relationships" xmlns:p="http://schemas.openxmlformats.org/presentationml/2006/main">
  <p:tag name="DUPLICATE" val="Duplicate"/>
</p:tagLst>
</file>

<file path=ppt/tags/tag3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32.xml><?xml version="1.0" encoding="utf-8"?>
<p:tagLst xmlns:a="http://schemas.openxmlformats.org/drawingml/2006/main" xmlns:r="http://schemas.openxmlformats.org/officeDocument/2006/relationships" xmlns:p="http://schemas.openxmlformats.org/presentationml/2006/main">
  <p:tag name="DUPLICATE" val="Duplicate"/>
</p:tagLst>
</file>

<file path=ppt/tags/tag3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34.xml><?xml version="1.0" encoding="utf-8"?>
<p:tagLst xmlns:a="http://schemas.openxmlformats.org/drawingml/2006/main" xmlns:r="http://schemas.openxmlformats.org/officeDocument/2006/relationships" xmlns:p="http://schemas.openxmlformats.org/presentationml/2006/main">
  <p:tag name="DUPLICATE" val="Duplicate"/>
</p:tagLst>
</file>

<file path=ppt/tags/tag35.xml><?xml version="1.0" encoding="utf-8"?>
<p:tagLst xmlns:a="http://schemas.openxmlformats.org/drawingml/2006/main" xmlns:r="http://schemas.openxmlformats.org/officeDocument/2006/relationships" xmlns:p="http://schemas.openxmlformats.org/presentationml/2006/main">
  <p:tag name="DATAOBJECTDISPLAYNAME" val="NewCo - Prospect Deck - Prime and EC"/>
  <p:tag name="SHELLNAMEDISCLOSURE" val="Disclosure"/>
  <p:tag name="GENERATIONSETTINGS" val="[]"/>
  <p:tag name="SHAPETYPE" val="Label"/>
  <p:tag name="AUTOADJUST" val="{&quot;IsAdjustWhenOverlap&quot;:true,&quot;GapBetweenLeftRight&quot;:0.5,&quot;GapBetweenTopBottom&quot;:0.5,&quot;Id&quot;:&quot;2902a453-1ec8-4cdc-9085-85c242ea0f6d&quot;,&quot;ObjectType&quot;:&quot;Label&quot;,&quot;Type&quot;:[1,2]}"/>
  <p:tag name="DATACATEGORYNAME" val="disclosure"/>
  <p:tag name="MAINTYPE" val="All"/>
  <p:tag name="UNIQUEID" val="2902a453-1ec8-4cdc-9085-85c242ea0f6d"/>
  <p:tag name="SHELLNAME" val="NewCo - Prospect Deck - Prime and EC"/>
  <p:tag name="SMARTLABELS" val="[{&quot;StartIndex&quot;:0,&quot;EndIndex&quot;:0,&quot;DisplayName&quot;:&quot;&quot;,&quot;DisplayType&quot;:&quot;Disclosure&quot;,&quot;DisplayShellName&quot;:&quot;&quot;,&quot;DisplayVaribleName&quot;:&quot;&quot;,&quot;DisplayDisclosureName&quot;:null,&quot;Placeholder&quot;:&quot;&lt;NewCo - Prospect Deck - Prime and EC&gt;&quot;,&quot;Category&quot;:&quot;6&quot;,&quot;DataCategoryName&quot;:&quot;disclosure&quot;,&quot;LabelTypeIndex&quot;:&quot;2&quot;,&quot;DataObject&quot;:&quot;NewCo_-_Prospect_Decks_-_Prime_and_EC&quot;,&quot;ShellSettings&quot;:[],&quot;Tag&quot;:null,&quot;RuntimeParameters&quot;:null,&quot;GenerationTimeParameters&quot;:null,&quot;LockSettings&quot;:[],&quot;GenerationSettings&quot;:null,&quot;disclosureObjList&quot;:null,&quot;Layout&quot;:&quot;html&quot;,&quot;Type&quot;:&quot;disclosure&quot;,&quot;LinkedShellName&quot;:null,&quot;DisclosureIndex&quot;:67,&quot;LinkedVeriable&quot;:null,&quot;CoupleShellIndex&quot;:0,&quot;ShellIndex&quot;:0,&quot;LinkedShellId&quot;:null,&quot;DisclosureName&quot;:&quot;NewCo - Prospect Decks - Prime and EC&quot;,&quot;LinkedCondition&quot;:null,&quot;ConditionalShellIndex&quot;:0,&quot;ConditionalValueIndex&quot;:0,&quot;IsSelectedGenaretionTime&quot;:false}]"/>
  <p:tag name="OBJECTTAG" val="all"/>
  <p:tag name="RUNTIMEPARAMETERS" val="[]"/>
  <p:tag name="DISPLAYSETTINGS" val="[{&quot;PlaceHolder&quot;:&quot;&lt;NewCo - Prospect Deck - Prime and EC&gt;&quot;,&quot;LinkedShellName&quot;:null,&quot;LinkedVeriable&quot;:null,&quot;Settings&quot;:{&quot;ObjectName&quot;:&quot;NewCo_-_Prospect_Decks_-_Prime_and_EC&quot;,&quot;Type&quot;:&quot;disclosure&quot;,&quot;Parameters&quot;:null,&quot;CustomSettings&quot;:null},&quot;GenerationSettings&quot;:[],&quot;GenerationTimeParameters&quot;:null,&quot;LockSettings&quot;:[],&quot;Type&quot;:&quot;disclosure&quot;,&quot;Layout&quot;:&quot;html&quot;,&quot;LinkedShellId&quot;:null,&quot;DisclosureName&quot;:&quot;NewCo - Prospect Decks - Prime and EC&quot;,&quot;DataCategoryName&quot;:&quot;disclosure&quot;}]"/>
  <p:tag name="GENERATIONTIMESETTINGS" va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Lst>
</file>

<file path=ppt/tags/tag36.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37.xml><?xml version="1.0" encoding="utf-8"?>
<p:tagLst xmlns:a="http://schemas.openxmlformats.org/drawingml/2006/main" xmlns:r="http://schemas.openxmlformats.org/officeDocument/2006/relationships" xmlns:p="http://schemas.openxmlformats.org/presentationml/2006/main">
  <p:tag name="DUPLICATE" val="Duplicate"/>
</p:tagLst>
</file>

<file path=ppt/tags/tag38.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39.xml><?xml version="1.0" encoding="utf-8"?>
<p:tagLst xmlns:a="http://schemas.openxmlformats.org/drawingml/2006/main" xmlns:r="http://schemas.openxmlformats.org/officeDocument/2006/relationships" xmlns:p="http://schemas.openxmlformats.org/presentationml/2006/main">
  <p:tag name="DUPLICATE" val="Duplicate"/>
</p:tagLst>
</file>

<file path=ppt/tags/tag4.xml><?xml version="1.0" encoding="utf-8"?>
<p:tagLst xmlns:a="http://schemas.openxmlformats.org/drawingml/2006/main" xmlns:r="http://schemas.openxmlformats.org/officeDocument/2006/relationships" xmlns:p="http://schemas.openxmlformats.org/presentationml/2006/main">
  <p:tag name="DUPLICATE" val="Duplicate"/>
</p:tagLst>
</file>

<file path=ppt/tags/tag40.xml><?xml version="1.0" encoding="utf-8"?>
<p:tagLst xmlns:a="http://schemas.openxmlformats.org/drawingml/2006/main" xmlns:r="http://schemas.openxmlformats.org/officeDocument/2006/relationships" xmlns:p="http://schemas.openxmlformats.org/presentationml/2006/main">
  <p:tag name="DATAOBJECTDISPLAYNAME" val="NewCo - Prospect Deck - Prime and EC"/>
  <p:tag name="SHELLNAMEDISCLOSURE" val="Disclosure"/>
  <p:tag name="GENERATIONSETTINGS" val="[]"/>
  <p:tag name="SHAPETYPE" val="Label"/>
  <p:tag name="AUTOADJUST" val="{&quot;IsAdjustWhenOverlap&quot;:true,&quot;GapBetweenLeftRight&quot;:0.5,&quot;GapBetweenTopBottom&quot;:0.5,&quot;Id&quot;:&quot;2902a453-1ec8-4cdc-9085-85c242ea0f6d&quot;,&quot;ObjectType&quot;:&quot;Label&quot;,&quot;Type&quot;:[1,2]}"/>
  <p:tag name="DATACATEGORYNAME" val="disclosure"/>
  <p:tag name="MAINTYPE" val="All"/>
  <p:tag name="UNIQUEID" val="2902a453-1ec8-4cdc-9085-85c242ea0f6d"/>
  <p:tag name="SHELLNAME" val="NewCo - Prospect Deck - Prime and EC"/>
  <p:tag name="SMARTLABELS" val="[{&quot;StartIndex&quot;:0,&quot;EndIndex&quot;:0,&quot;DisplayName&quot;:&quot;&quot;,&quot;DisplayType&quot;:&quot;Disclosure&quot;,&quot;DisplayShellName&quot;:&quot;&quot;,&quot;DisplayVaribleName&quot;:&quot;&quot;,&quot;DisplayDisclosureName&quot;:null,&quot;Placeholder&quot;:&quot;&lt;NewCo - Prospect Deck - Prime and EC&gt;&quot;,&quot;Category&quot;:&quot;6&quot;,&quot;DataCategoryName&quot;:&quot;disclosure&quot;,&quot;LabelTypeIndex&quot;:&quot;2&quot;,&quot;DataObject&quot;:&quot;NewCo_-_Prospect_Decks_-_Prime_and_EC&quot;,&quot;ShellSettings&quot;:[],&quot;Tag&quot;:null,&quot;RuntimeParameters&quot;:null,&quot;GenerationTimeParameters&quot;:null,&quot;LockSettings&quot;:[],&quot;GenerationSettings&quot;:null,&quot;disclosureObjList&quot;:null,&quot;Layout&quot;:&quot;html&quot;,&quot;Type&quot;:&quot;disclosure&quot;,&quot;LinkedShellName&quot;:null,&quot;DisclosureIndex&quot;:67,&quot;LinkedVeriable&quot;:null,&quot;CoupleShellIndex&quot;:0,&quot;ShellIndex&quot;:0,&quot;LinkedShellId&quot;:null,&quot;DisclosureName&quot;:&quot;NewCo - Prospect Decks - Prime and EC&quot;,&quot;LinkedCondition&quot;:null,&quot;ConditionalShellIndex&quot;:0,&quot;ConditionalValueIndex&quot;:0,&quot;IsSelectedGenaretionTime&quot;:false}]"/>
  <p:tag name="OBJECTTAG" val="all"/>
  <p:tag name="RUNTIMEPARAMETERS" val="[]"/>
  <p:tag name="DISPLAYSETTINGS" val="[{&quot;PlaceHolder&quot;:&quot;&lt;NewCo - Prospect Deck - Prime and EC&gt;&quot;,&quot;LinkedShellName&quot;:null,&quot;LinkedVeriable&quot;:null,&quot;Settings&quot;:{&quot;ObjectName&quot;:&quot;NewCo_-_Prospect_Decks_-_Prime_and_EC&quot;,&quot;Type&quot;:&quot;disclosure&quot;,&quot;Parameters&quot;:null,&quot;CustomSettings&quot;:null},&quot;GenerationSettings&quot;:[],&quot;GenerationTimeParameters&quot;:null,&quot;LockSettings&quot;:[],&quot;Type&quot;:&quot;disclosure&quot;,&quot;Layout&quot;:&quot;html&quot;,&quot;LinkedShellId&quot;:null,&quot;DisclosureName&quot;:&quot;NewCo - Prospect Decks - Prime and EC&quot;,&quot;DataCategoryName&quot;:&quot;disclosure&quot;}]"/>
  <p:tag name="GENERATIONTIMESETTINGS" val="[]"/>
  <p:tag name="ADVANCESETTINGS" val="{&quot;IsPaginate&quot;:false,&quot;SecondPageX&quot;:0.0,&quot;SecondPageY&quot;:0.0,&quot;SecoundSlideValuesCheckBox&quot;:false,&quot;IsOverrideMargin&quot;:false,&quot;MarginTop&quot;:null,&quot;MarginBottom&quot;:null,&quot;MarginLeft&quot;:null,&quot;MarginRight&quot;:null,&quot;Layout&quot;:&quot;nonpaginated&quot;}"/>
</p:tagLst>
</file>

<file path=ppt/tags/tag4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42.xml><?xml version="1.0" encoding="utf-8"?>
<p:tagLst xmlns:a="http://schemas.openxmlformats.org/drawingml/2006/main" xmlns:r="http://schemas.openxmlformats.org/officeDocument/2006/relationships" xmlns:p="http://schemas.openxmlformats.org/presentationml/2006/main">
  <p:tag name="DUPLICATE" val="Duplicate"/>
</p:tagLst>
</file>

<file path=ppt/tags/tag4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44.xml><?xml version="1.0" encoding="utf-8"?>
<p:tagLst xmlns:a="http://schemas.openxmlformats.org/drawingml/2006/main" xmlns:r="http://schemas.openxmlformats.org/officeDocument/2006/relationships" xmlns:p="http://schemas.openxmlformats.org/presentationml/2006/main">
  <p:tag name="DUPLICATE" val="Duplicate"/>
</p:tagLst>
</file>

<file path=ppt/tags/tag4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46.xml><?xml version="1.0" encoding="utf-8"?>
<p:tagLst xmlns:a="http://schemas.openxmlformats.org/drawingml/2006/main" xmlns:r="http://schemas.openxmlformats.org/officeDocument/2006/relationships" xmlns:p="http://schemas.openxmlformats.org/presentationml/2006/main">
  <p:tag name="DUPLICATE" val="Duplicate"/>
</p:tagLst>
</file>

<file path=ppt/tags/tag4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48.xml><?xml version="1.0" encoding="utf-8"?>
<p:tagLst xmlns:a="http://schemas.openxmlformats.org/drawingml/2006/main" xmlns:r="http://schemas.openxmlformats.org/officeDocument/2006/relationships" xmlns:p="http://schemas.openxmlformats.org/presentationml/2006/main">
  <p:tag name="DUPLICATE" val="Duplicate"/>
</p:tagLst>
</file>

<file path=ppt/tags/tag4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5.xml><?xml version="1.0" encoding="utf-8"?>
<p:tagLst xmlns:a="http://schemas.openxmlformats.org/drawingml/2006/main" xmlns:r="http://schemas.openxmlformats.org/officeDocument/2006/relationships" xmlns:p="http://schemas.openxmlformats.org/presentationml/2006/main">
  <p:tag name="ISAUTODROPDISCLOSURE" val="True"/>
  <p:tag name="UNIQUEID" val="835ae13a-efac-4887-b6de-64ef123500a4"/>
  <p:tag name="TYPE" val="SelfFebricatedDisclosure"/>
  <p:tag name="DATAOBJECT" val="Education_Decks_-_Legal"/>
  <p:tag name="DATAOBJECTDISPLAYNAME" val="Education Decks - Legal"/>
  <p:tag name="SHELLNAMEDISCLOSURE" val="Disclosure"/>
  <p:tag name="DISPLAYSETTINGS" val="{&quot;ObjectName&quot;:&quot;Education_Decks_-_Legal&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835ae13a-efac-4887-b6de-64ef123500a4&quot;,&quot;ObjectType&quot;:&quot;Label&quot;,&quot;Type&quot;:[1,2]}"/>
</p:tagLst>
</file>

<file path=ppt/tags/tag50.xml><?xml version="1.0" encoding="utf-8"?>
<p:tagLst xmlns:a="http://schemas.openxmlformats.org/drawingml/2006/main" xmlns:r="http://schemas.openxmlformats.org/officeDocument/2006/relationships" xmlns:p="http://schemas.openxmlformats.org/presentationml/2006/main">
  <p:tag name="DUPLICATE" val="Duplicate"/>
</p:tagLst>
</file>

<file path=ppt/tags/tag5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52.xml><?xml version="1.0" encoding="utf-8"?>
<p:tagLst xmlns:a="http://schemas.openxmlformats.org/drawingml/2006/main" xmlns:r="http://schemas.openxmlformats.org/officeDocument/2006/relationships" xmlns:p="http://schemas.openxmlformats.org/presentationml/2006/main">
  <p:tag name="DUPLICATE" val="Duplicate"/>
</p:tagLst>
</file>

<file path=ppt/tags/tag5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54.xml><?xml version="1.0" encoding="utf-8"?>
<p:tagLst xmlns:a="http://schemas.openxmlformats.org/drawingml/2006/main" xmlns:r="http://schemas.openxmlformats.org/officeDocument/2006/relationships" xmlns:p="http://schemas.openxmlformats.org/presentationml/2006/main">
  <p:tag name="DUPLICATE" val="Duplicate"/>
</p:tagLst>
</file>

<file path=ppt/tags/tag5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56.xml><?xml version="1.0" encoding="utf-8"?>
<p:tagLst xmlns:a="http://schemas.openxmlformats.org/drawingml/2006/main" xmlns:r="http://schemas.openxmlformats.org/officeDocument/2006/relationships" xmlns:p="http://schemas.openxmlformats.org/presentationml/2006/main">
  <p:tag name="DUPLICATE" val="Duplicate"/>
</p:tagLst>
</file>

<file path=ppt/tags/tag5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58.xml><?xml version="1.0" encoding="utf-8"?>
<p:tagLst xmlns:a="http://schemas.openxmlformats.org/drawingml/2006/main" xmlns:r="http://schemas.openxmlformats.org/officeDocument/2006/relationships" xmlns:p="http://schemas.openxmlformats.org/presentationml/2006/main">
  <p:tag name="DUPLICATE" val="Duplicate"/>
</p:tagLst>
</file>

<file path=ppt/tags/tag5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6.xml><?xml version="1.0" encoding="utf-8"?>
<p:tagLst xmlns:a="http://schemas.openxmlformats.org/drawingml/2006/main" xmlns:r="http://schemas.openxmlformats.org/officeDocument/2006/relationships" xmlns:p="http://schemas.openxmlformats.org/presentationml/2006/main">
  <p:tag name="DUPLICATE" val="Duplicate"/>
</p:tagLst>
</file>

<file path=ppt/tags/tag60.xml><?xml version="1.0" encoding="utf-8"?>
<p:tagLst xmlns:a="http://schemas.openxmlformats.org/drawingml/2006/main" xmlns:r="http://schemas.openxmlformats.org/officeDocument/2006/relationships" xmlns:p="http://schemas.openxmlformats.org/presentationml/2006/main">
  <p:tag name="DUPLICATE" val="Duplicate"/>
</p:tagLst>
</file>

<file path=ppt/tags/tag6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62.xml><?xml version="1.0" encoding="utf-8"?>
<p:tagLst xmlns:a="http://schemas.openxmlformats.org/drawingml/2006/main" xmlns:r="http://schemas.openxmlformats.org/officeDocument/2006/relationships" xmlns:p="http://schemas.openxmlformats.org/presentationml/2006/main">
  <p:tag name="DUPLICATE" val="Duplicate"/>
</p:tagLst>
</file>

<file path=ppt/tags/tag6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64.xml><?xml version="1.0" encoding="utf-8"?>
<p:tagLst xmlns:a="http://schemas.openxmlformats.org/drawingml/2006/main" xmlns:r="http://schemas.openxmlformats.org/officeDocument/2006/relationships" xmlns:p="http://schemas.openxmlformats.org/presentationml/2006/main">
  <p:tag name="DUPLICATE" val="Duplicate"/>
</p:tagLst>
</file>

<file path=ppt/tags/tag6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66.xml><?xml version="1.0" encoding="utf-8"?>
<p:tagLst xmlns:a="http://schemas.openxmlformats.org/drawingml/2006/main" xmlns:r="http://schemas.openxmlformats.org/officeDocument/2006/relationships" xmlns:p="http://schemas.openxmlformats.org/presentationml/2006/main">
  <p:tag name="DUPLICATE" val="Duplicate"/>
</p:tagLst>
</file>

<file path=ppt/tags/tag6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68.xml><?xml version="1.0" encoding="utf-8"?>
<p:tagLst xmlns:a="http://schemas.openxmlformats.org/drawingml/2006/main" xmlns:r="http://schemas.openxmlformats.org/officeDocument/2006/relationships" xmlns:p="http://schemas.openxmlformats.org/presentationml/2006/main">
  <p:tag name="DUPLICATE" val="Duplicate"/>
</p:tagLst>
</file>

<file path=ppt/tags/tag6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0.xml><?xml version="1.0" encoding="utf-8"?>
<p:tagLst xmlns:a="http://schemas.openxmlformats.org/drawingml/2006/main" xmlns:r="http://schemas.openxmlformats.org/officeDocument/2006/relationships" xmlns:p="http://schemas.openxmlformats.org/presentationml/2006/main">
  <p:tag name="DUPLICATE" val="Duplicate"/>
</p:tagLst>
</file>

<file path=ppt/tags/tag7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2.xml><?xml version="1.0" encoding="utf-8"?>
<p:tagLst xmlns:a="http://schemas.openxmlformats.org/drawingml/2006/main" xmlns:r="http://schemas.openxmlformats.org/officeDocument/2006/relationships" xmlns:p="http://schemas.openxmlformats.org/presentationml/2006/main">
  <p:tag name="DUPLICATE" val="Duplicate"/>
</p:tagLst>
</file>

<file path=ppt/tags/tag7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4.xml><?xml version="1.0" encoding="utf-8"?>
<p:tagLst xmlns:a="http://schemas.openxmlformats.org/drawingml/2006/main" xmlns:r="http://schemas.openxmlformats.org/officeDocument/2006/relationships" xmlns:p="http://schemas.openxmlformats.org/presentationml/2006/main">
  <p:tag name="DUPLICATE" val="Duplicate"/>
</p:tagLst>
</file>

<file path=ppt/tags/tag7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6.xml><?xml version="1.0" encoding="utf-8"?>
<p:tagLst xmlns:a="http://schemas.openxmlformats.org/drawingml/2006/main" xmlns:r="http://schemas.openxmlformats.org/officeDocument/2006/relationships" xmlns:p="http://schemas.openxmlformats.org/presentationml/2006/main">
  <p:tag name="DUPLICATE" val="Duplicate"/>
</p:tagLst>
</file>

<file path=ppt/tags/tag7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78.xml><?xml version="1.0" encoding="utf-8"?>
<p:tagLst xmlns:a="http://schemas.openxmlformats.org/drawingml/2006/main" xmlns:r="http://schemas.openxmlformats.org/officeDocument/2006/relationships" xmlns:p="http://schemas.openxmlformats.org/presentationml/2006/main">
  <p:tag name="DUPLICATE" val="Duplicate"/>
</p:tagLst>
</file>

<file path=ppt/tags/tag7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8.xml><?xml version="1.0" encoding="utf-8"?>
<p:tagLst xmlns:a="http://schemas.openxmlformats.org/drawingml/2006/main" xmlns:r="http://schemas.openxmlformats.org/officeDocument/2006/relationships" xmlns:p="http://schemas.openxmlformats.org/presentationml/2006/main">
  <p:tag name="DUPLICATE" val="Duplicate"/>
</p:tagLst>
</file>

<file path=ppt/tags/tag80.xml><?xml version="1.0" encoding="utf-8"?>
<p:tagLst xmlns:a="http://schemas.openxmlformats.org/drawingml/2006/main" xmlns:r="http://schemas.openxmlformats.org/officeDocument/2006/relationships" xmlns:p="http://schemas.openxmlformats.org/presentationml/2006/main">
  <p:tag name="DUPLICATE" val="Duplicate"/>
</p:tagLst>
</file>

<file path=ppt/tags/tag8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82.xml><?xml version="1.0" encoding="utf-8"?>
<p:tagLst xmlns:a="http://schemas.openxmlformats.org/drawingml/2006/main" xmlns:r="http://schemas.openxmlformats.org/officeDocument/2006/relationships" xmlns:p="http://schemas.openxmlformats.org/presentationml/2006/main">
  <p:tag name="DUPLICATE" val="Duplicate"/>
</p:tagLst>
</file>

<file path=ppt/tags/tag8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84.xml><?xml version="1.0" encoding="utf-8"?>
<p:tagLst xmlns:a="http://schemas.openxmlformats.org/drawingml/2006/main" xmlns:r="http://schemas.openxmlformats.org/officeDocument/2006/relationships" xmlns:p="http://schemas.openxmlformats.org/presentationml/2006/main">
  <p:tag name="DUPLICATE" val="Duplicate"/>
</p:tagLst>
</file>

<file path=ppt/tags/tag8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86.xml><?xml version="1.0" encoding="utf-8"?>
<p:tagLst xmlns:a="http://schemas.openxmlformats.org/drawingml/2006/main" xmlns:r="http://schemas.openxmlformats.org/officeDocument/2006/relationships" xmlns:p="http://schemas.openxmlformats.org/presentationml/2006/main">
  <p:tag name="ISFABRICATEDSLIDE" val="true"/>
  <p:tag name="ASSETTESLIDEGUID" val="5acf1eeb-9a35-4fcb-b87a-e54c53359703"/>
  <p:tag name="DUPLICATE" val="Duplicate"/>
</p:tagLst>
</file>

<file path=ppt/tags/tag8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88.xml><?xml version="1.0" encoding="utf-8"?>
<p:tagLst xmlns:a="http://schemas.openxmlformats.org/drawingml/2006/main" xmlns:r="http://schemas.openxmlformats.org/officeDocument/2006/relationships" xmlns:p="http://schemas.openxmlformats.org/presentationml/2006/main">
  <p:tag name="ISFABRICATEDSLIDE" val="true"/>
  <p:tag name="ASSETTESLIDEGUID" val="58392ac2-7dd7-46a7-b4a4-96adc9825706"/>
  <p:tag name="DUPLICATE" val="Duplicate"/>
</p:tagLst>
</file>

<file path=ppt/tags/tag8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0.xml><?xml version="1.0" encoding="utf-8"?>
<p:tagLst xmlns:a="http://schemas.openxmlformats.org/drawingml/2006/main" xmlns:r="http://schemas.openxmlformats.org/officeDocument/2006/relationships" xmlns:p="http://schemas.openxmlformats.org/presentationml/2006/main">
  <p:tag name="ISFABRICATEDSLIDE" val="true"/>
  <p:tag name="ASSETTESLIDEGUID" val="0decd2ec-4950-412a-a52f-ca3e24b00e7b"/>
  <p:tag name="DUPLICATE" val="Duplicate"/>
</p:tagLst>
</file>

<file path=ppt/tags/tag91.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2.xml><?xml version="1.0" encoding="utf-8"?>
<p:tagLst xmlns:a="http://schemas.openxmlformats.org/drawingml/2006/main" xmlns:r="http://schemas.openxmlformats.org/officeDocument/2006/relationships" xmlns:p="http://schemas.openxmlformats.org/presentationml/2006/main">
  <p:tag name="DUPLICATE" val="Duplicate"/>
</p:tagLst>
</file>

<file path=ppt/tags/tag93.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4.xml><?xml version="1.0" encoding="utf-8"?>
<p:tagLst xmlns:a="http://schemas.openxmlformats.org/drawingml/2006/main" xmlns:r="http://schemas.openxmlformats.org/officeDocument/2006/relationships" xmlns:p="http://schemas.openxmlformats.org/presentationml/2006/main">
  <p:tag name="DUPLICATE" val="Duplicate"/>
</p:tagLst>
</file>

<file path=ppt/tags/tag95.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6.xml><?xml version="1.0" encoding="utf-8"?>
<p:tagLst xmlns:a="http://schemas.openxmlformats.org/drawingml/2006/main" xmlns:r="http://schemas.openxmlformats.org/officeDocument/2006/relationships" xmlns:p="http://schemas.openxmlformats.org/presentationml/2006/main">
  <p:tag name="ISFABRICATEDSLIDE" val="true"/>
  <p:tag name="ASSETTESLIDEGUID" val="06e61df1-f08e-47da-8c9a-7a5886b1cfb9"/>
  <p:tag name="DUPLICATE" val="Duplicate"/>
</p:tagLst>
</file>

<file path=ppt/tags/tag97.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ags/tag98.xml><?xml version="1.0" encoding="utf-8"?>
<p:tagLst xmlns:a="http://schemas.openxmlformats.org/drawingml/2006/main" xmlns:r="http://schemas.openxmlformats.org/officeDocument/2006/relationships" xmlns:p="http://schemas.openxmlformats.org/presentationml/2006/main">
  <p:tag name="DUPLICATE" val="Duplicate"/>
</p:tagLst>
</file>

<file path=ppt/tags/tag99.xml><?xml version="1.0" encoding="utf-8"?>
<p:tagLst xmlns:a="http://schemas.openxmlformats.org/drawingml/2006/main" xmlns:r="http://schemas.openxmlformats.org/officeDocument/2006/relationships" xmlns:p="http://schemas.openxmlformats.org/presentationml/2006/main">
  <p:tag name="ISAUTODROPDISCLOSURE" val="True"/>
  <p:tag name="UNIQUEID" val="cea6bc73-2844-4821-8c68-3495684f6271"/>
  <p:tag name="TYPE" val="SelfFebricatedDisclosure"/>
  <p:tag name="DATAOBJECT" val="General_Presentation_Disclaimer"/>
  <p:tag name="DATAOBJECTDISPLAYNAME" val="General Presentation Disclaimer"/>
  <p:tag name="SHELLNAMEDISCLOSURE" val="Disclosure"/>
  <p:tag name="DISPLAYSETTINGS" val="{&quot;ObjectName&quot;:&quot;General_Presentation_Disclaimer&quot;,&quot;Type&quot;:&quot;disclosure&quot;,&quot;Parameters&quot;:{},&quot;CustomSettings&quot;:null}"/>
  <p:tag name="GENERATIONSETTINGS" val="[]"/>
  <p:tag name="RUNTIMEPARAMETERS" val="[&quot;AccountId&quot;,&quot;Language&quot;]"/>
  <p:tag name="SHAPETYPE" val="Label"/>
  <p:tag name="AUTOADJUST" val="{&quot;IsAdjustWhenOverlap&quot;:true,&quot;GapBetweenLeftRight&quot;:0.5,&quot;GapBetweenTopBottom&quot;:0.5,&quot;Id&quot;:&quot;cea6bc73-2844-4821-8c68-3495684f6271&quot;,&quot;ObjectType&quot;:&quot;Label&quot;,&quot;Type&quot;:[1,2]}"/>
</p:tagLst>
</file>

<file path=ppt/theme/theme1.xml><?xml version="1.0" encoding="utf-8"?>
<a:theme xmlns:a="http://schemas.openxmlformats.org/drawingml/2006/main" name="Master Slide">
  <a:themeElements>
    <a:clrScheme name="PTMA">
      <a:dk1>
        <a:sysClr val="windowText" lastClr="000000"/>
      </a:dk1>
      <a:lt1>
        <a:sysClr val="window" lastClr="FFFFFF"/>
      </a:lt1>
      <a:dk2>
        <a:srgbClr val="0E2841"/>
      </a:dk2>
      <a:lt2>
        <a:srgbClr val="E8E8E8"/>
      </a:lt2>
      <a:accent1>
        <a:srgbClr val="003862"/>
      </a:accent1>
      <a:accent2>
        <a:srgbClr val="3F81CF"/>
      </a:accent2>
      <a:accent3>
        <a:srgbClr val="31D3AE"/>
      </a:accent3>
      <a:accent4>
        <a:srgbClr val="0F9ED5"/>
      </a:accent4>
      <a:accent5>
        <a:srgbClr val="247D82"/>
      </a:accent5>
      <a:accent6>
        <a:srgbClr val="3B6E8F"/>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OLOTRUST">
    <a:dk1>
      <a:srgbClr val="403F42"/>
    </a:dk1>
    <a:lt1>
      <a:srgbClr val="FFFFFF"/>
    </a:lt1>
    <a:dk2>
      <a:srgbClr val="0073AE"/>
    </a:dk2>
    <a:lt2>
      <a:srgbClr val="FFFFFF"/>
    </a:lt2>
    <a:accent1>
      <a:srgbClr val="0073AE"/>
    </a:accent1>
    <a:accent2>
      <a:srgbClr val="6EA7D0"/>
    </a:accent2>
    <a:accent3>
      <a:srgbClr val="E2A856"/>
    </a:accent3>
    <a:accent4>
      <a:srgbClr val="6A737B"/>
    </a:accent4>
    <a:accent5>
      <a:srgbClr val="E8D3A2"/>
    </a:accent5>
    <a:accent6>
      <a:srgbClr val="E4E9EB"/>
    </a:accent6>
    <a:hlink>
      <a:srgbClr val="0073AE"/>
    </a:hlink>
    <a:folHlink>
      <a:srgbClr val="6EA7D0"/>
    </a:folHlink>
  </a:clrScheme>
  <a:fontScheme name="LGIP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LOTRUST">
    <a:dk1>
      <a:srgbClr val="403F42"/>
    </a:dk1>
    <a:lt1>
      <a:srgbClr val="FFFFFF"/>
    </a:lt1>
    <a:dk2>
      <a:srgbClr val="0073AE"/>
    </a:dk2>
    <a:lt2>
      <a:srgbClr val="FFFFFF"/>
    </a:lt2>
    <a:accent1>
      <a:srgbClr val="0073AE"/>
    </a:accent1>
    <a:accent2>
      <a:srgbClr val="6EA7D0"/>
    </a:accent2>
    <a:accent3>
      <a:srgbClr val="E2A856"/>
    </a:accent3>
    <a:accent4>
      <a:srgbClr val="6A737B"/>
    </a:accent4>
    <a:accent5>
      <a:srgbClr val="E8D3A2"/>
    </a:accent5>
    <a:accent6>
      <a:srgbClr val="E4E9EB"/>
    </a:accent6>
    <a:hlink>
      <a:srgbClr val="0073AE"/>
    </a:hlink>
    <a:folHlink>
      <a:srgbClr val="6EA7D0"/>
    </a:folHlink>
  </a:clrScheme>
  <a:fontScheme name="LGIP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LOTRUST">
    <a:dk1>
      <a:srgbClr val="403F42"/>
    </a:dk1>
    <a:lt1>
      <a:srgbClr val="FFFFFF"/>
    </a:lt1>
    <a:dk2>
      <a:srgbClr val="0073AE"/>
    </a:dk2>
    <a:lt2>
      <a:srgbClr val="FFFFFF"/>
    </a:lt2>
    <a:accent1>
      <a:srgbClr val="0073AE"/>
    </a:accent1>
    <a:accent2>
      <a:srgbClr val="6EA7D0"/>
    </a:accent2>
    <a:accent3>
      <a:srgbClr val="E2A856"/>
    </a:accent3>
    <a:accent4>
      <a:srgbClr val="6A737B"/>
    </a:accent4>
    <a:accent5>
      <a:srgbClr val="E8D3A2"/>
    </a:accent5>
    <a:accent6>
      <a:srgbClr val="E4E9EB"/>
    </a:accent6>
    <a:hlink>
      <a:srgbClr val="0073AE"/>
    </a:hlink>
    <a:folHlink>
      <a:srgbClr val="6EA7D0"/>
    </a:folHlink>
  </a:clrScheme>
  <a:fontScheme name="LGIP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6d169ae-d11a-4ca8-afcb-75ab97991f8b" xsi:nil="true"/>
    <lcf76f155ced4ddcb4097134ff3c332f xmlns="bc5db3ea-0bb4-49b9-9f0e-ddeac2ed97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C9E7553A782844AB05BCEDB9FB8E86" ma:contentTypeVersion="12" ma:contentTypeDescription="Create a new document." ma:contentTypeScope="" ma:versionID="42ae9bb79e34669a78ce5d534078c4f9">
  <xsd:schema xmlns:xsd="http://www.w3.org/2001/XMLSchema" xmlns:xs="http://www.w3.org/2001/XMLSchema" xmlns:p="http://schemas.microsoft.com/office/2006/metadata/properties" xmlns:ns2="bc5db3ea-0bb4-49b9-9f0e-ddeac2ed9770" xmlns:ns3="86d169ae-d11a-4ca8-afcb-75ab97991f8b" targetNamespace="http://schemas.microsoft.com/office/2006/metadata/properties" ma:root="true" ma:fieldsID="1cbf9b04072c02c4ab194842f75e22e6" ns2:_="" ns3:_="">
    <xsd:import namespace="bc5db3ea-0bb4-49b9-9f0e-ddeac2ed9770"/>
    <xsd:import namespace="86d169ae-d11a-4ca8-afcb-75ab97991f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5db3ea-0bb4-49b9-9f0e-ddeac2ed97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f5f292-a91f-47d1-9bfd-13bf556621a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d169ae-d11a-4ca8-afcb-75ab97991f8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e50a984-b286-4f57-b9d3-0f543007e48e}" ma:internalName="TaxCatchAll" ma:showField="CatchAllData" ma:web="86d169ae-d11a-4ca8-afcb-75ab9799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14A44-8AB2-4F43-A617-78645634E4C1}">
  <ds:schemaRefs>
    <ds:schemaRef ds:uri="http://schemas.microsoft.com/sharepoint/v3/contenttype/forms"/>
  </ds:schemaRefs>
</ds:datastoreItem>
</file>

<file path=customXml/itemProps2.xml><?xml version="1.0" encoding="utf-8"?>
<ds:datastoreItem xmlns:ds="http://schemas.openxmlformats.org/officeDocument/2006/customXml" ds:itemID="{010435E7-0A0B-4FD1-9795-4D1A27A34355}">
  <ds:schemaRefs>
    <ds:schemaRef ds:uri="dfe38d57-61e1-43ee-8ab1-b90d5c982d9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5E82FCC-E65C-4769-8364-1062AF702305}"/>
</file>

<file path=docProps/app.xml><?xml version="1.0" encoding="utf-8"?>
<Properties xmlns="http://schemas.openxmlformats.org/officeDocument/2006/extended-properties" xmlns:vt="http://schemas.openxmlformats.org/officeDocument/2006/docPropsVTypes">
  <TotalTime>0</TotalTime>
  <Words>7119</Words>
  <Application>Microsoft Office PowerPoint</Application>
  <PresentationFormat>Widescreen</PresentationFormat>
  <Paragraphs>943</Paragraphs>
  <Slides>64</Slides>
  <Notes>31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64</vt:i4>
      </vt:variant>
    </vt:vector>
  </HeadingPairs>
  <TitlesOfParts>
    <vt:vector size="79" baseType="lpstr">
      <vt:lpstr>Aptos</vt:lpstr>
      <vt:lpstr>Aptos Display</vt:lpstr>
      <vt:lpstr>Arial</vt:lpstr>
      <vt:lpstr>Calibri</vt:lpstr>
      <vt:lpstr>Courier New</vt:lpstr>
      <vt:lpstr>Franklin Gothic Book</vt:lpstr>
      <vt:lpstr>Gill Sans MT</vt:lpstr>
      <vt:lpstr>Gill Sans Nova Light</vt:lpstr>
      <vt:lpstr>Lato Light</vt:lpstr>
      <vt:lpstr>Nunito Sans</vt:lpstr>
      <vt:lpstr>Nunito Sans ExtraLight</vt:lpstr>
      <vt:lpstr>Poppins</vt:lpstr>
      <vt:lpstr>Verdana</vt:lpstr>
      <vt:lpstr>Wingdings</vt:lpstr>
      <vt:lpstr>Master Slide</vt:lpstr>
      <vt:lpstr>PowerPoint Presentation</vt:lpstr>
      <vt:lpstr>Legal disclosure</vt:lpstr>
      <vt:lpstr>disclaimer</vt:lpstr>
      <vt:lpstr>Today’s agenda</vt:lpstr>
      <vt:lpstr>INVESTMENT programs and policies</vt:lpstr>
      <vt:lpstr>The seven habits of highly effective investment programs</vt:lpstr>
      <vt:lpstr>PowerPoint Presentation</vt:lpstr>
      <vt:lpstr>Special Districts: Best Practices Investment Program Objectives: Safety, Liquidity, and Income  </vt:lpstr>
      <vt:lpstr>Investment Policy:  What &amp; Why? </vt:lpstr>
      <vt:lpstr>Local government investment policies </vt:lpstr>
      <vt:lpstr>Local government investment policies </vt:lpstr>
      <vt:lpstr>Local government investment policies </vt:lpstr>
      <vt:lpstr>Prudent person standard</vt:lpstr>
      <vt:lpstr>Local government investment policies </vt:lpstr>
      <vt:lpstr>Local government investment policies  </vt:lpstr>
      <vt:lpstr>Local government investment policies </vt:lpstr>
      <vt:lpstr>Local Government investment policies </vt:lpstr>
      <vt:lpstr>Local government investment policies </vt:lpstr>
      <vt:lpstr>Internal controls</vt:lpstr>
      <vt:lpstr>Local government investment policies </vt:lpstr>
      <vt:lpstr>INVESTMENT TYPES</vt:lpstr>
      <vt:lpstr>Demand deposit accounts</vt:lpstr>
      <vt:lpstr>COLLATERAL</vt:lpstr>
      <vt:lpstr>COLLATERAL</vt:lpstr>
      <vt:lpstr>INVESTMENT TYPES</vt:lpstr>
      <vt:lpstr>INVESTMENT TYPES</vt:lpstr>
      <vt:lpstr>INVESTMENT TYPES</vt:lpstr>
      <vt:lpstr>INVESTMENT TYPES</vt:lpstr>
      <vt:lpstr>INVESTMENT TYPES</vt:lpstr>
      <vt:lpstr>INVESTMENT TYPES</vt:lpstr>
      <vt:lpstr>INVESTMENT TYPES</vt:lpstr>
      <vt:lpstr>INVESTMENT RISKS</vt:lpstr>
      <vt:lpstr>Investment risks</vt:lpstr>
      <vt:lpstr>Investment risks</vt:lpstr>
      <vt:lpstr>Investment risks</vt:lpstr>
      <vt:lpstr>Investment risks</vt:lpstr>
      <vt:lpstr>Investment risks</vt:lpstr>
      <vt:lpstr>Importance of diversification</vt:lpstr>
      <vt:lpstr>Importance of diversification</vt:lpstr>
      <vt:lpstr>CASH FLOW ANALYSIS</vt:lpstr>
      <vt:lpstr>Fundamentals of a cash flow</vt:lpstr>
      <vt:lpstr>Investment concepts/strategies</vt:lpstr>
      <vt:lpstr>Cash flow forecasting objectives</vt:lpstr>
      <vt:lpstr>Understanding cash flow</vt:lpstr>
      <vt:lpstr>Structuring the cash flow</vt:lpstr>
      <vt:lpstr>Structuring the cash flow</vt:lpstr>
      <vt:lpstr>Investment concepts and strategies</vt:lpstr>
      <vt:lpstr>Understanding your cash flow - Key takeaways</vt:lpstr>
      <vt:lpstr>Investment Strategy Risk/Return Analysis</vt:lpstr>
      <vt:lpstr>PowerPoint Presentation</vt:lpstr>
      <vt:lpstr>PowerPoint Presentation</vt:lpstr>
      <vt:lpstr>PowerPoint Presentation</vt:lpstr>
      <vt:lpstr>PowerPoint Presentation</vt:lpstr>
      <vt:lpstr>PowerPoint Presentation</vt:lpstr>
      <vt:lpstr>KEY INVESTMENT PROGRAM DECISIONS </vt:lpstr>
      <vt:lpstr>ECONOMY UPDATE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Julieta Berasain</dc:creator>
  <cp:lastModifiedBy>Acacia Scavone</cp:lastModifiedBy>
  <cp:revision>1</cp:revision>
  <dcterms:created xsi:type="dcterms:W3CDTF">2025-03-18T10:01:07Z</dcterms:created>
  <dcterms:modified xsi:type="dcterms:W3CDTF">2025-07-11T20:06:49Z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0x01010051C9E7553A782844AB05BCEDB9FB8E86</vt:lpwstr>
  </property>
  <property fmtid="{D5CDD505-2E9C-101B-9397-08002B2CF9AE}" pid="3" name="MediaServiceImageTags">
    <vt:lpwstr/>
  </property>
</Properties>
</file>