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notesSlides/notesSlide11.xml" ContentType="application/vnd.openxmlformats-officedocument.presentationml.notesSlide+xml"/>
  <Override PartName="/docProps/app.xml" ContentType="application/vnd.openxmlformats-officedocument.extended-properties+xml"/>
  <Override PartName="/docProps/core.xml" ContentType="application/vnd.openxmlformats-package.core-properties+xml"/>
  <Override PartName="/ppt/notesSlides/notesSlide53.xml" ContentType="application/vnd.openxmlformats-officedocument.presentationml.notesSlide+xml"/>
  <Override PartName="/ppt/slides/slide33.xml" ContentType="application/vnd.openxmlformats-officedocument.presentationml.slide+xml"/>
  <Override PartName="/ppt/slides/slide60.xml" ContentType="application/vnd.openxmlformats-officedocument.presentationml.slide+xml"/>
  <Override PartName="/ppt/notesSlides/notesSlide54.xml" ContentType="application/vnd.openxmlformats-officedocument.presentationml.notesSlide+xml"/>
  <Override PartName="/ppt/slides/slide34.xml" ContentType="application/vnd.openxmlformats-officedocument.presentationml.slide+xml"/>
  <Override PartName="/ppt/slides/slide17.xml" ContentType="application/vnd.openxmlformats-officedocument.presentationml.slide+xml"/>
  <Override PartName="/ppt/notesSlides/notesSlide26.xml" ContentType="application/vnd.openxmlformats-officedocument.presentationml.notesSlide+xml"/>
  <Override PartName="/ppt/slides/slide46.xml" ContentType="application/vnd.openxmlformats-officedocument.presentationml.slide+xml"/>
  <Override PartName="/ppt/notesSlides/notesSlide44.xml" ContentType="application/vnd.openxmlformats-officedocument.presentationml.notesSlide+xml"/>
  <Override PartName="/ppt/slides/slide24.xml" ContentType="application/vnd.openxmlformats-officedocument.presentationml.slide+xml"/>
  <Override PartName="/ppt/viewProps.xml" ContentType="application/vnd.openxmlformats-officedocument.presentationml.viewProps+xml"/>
  <Override PartName="/ppt/notesSlides/notesSlide46.xml" ContentType="application/vnd.openxmlformats-officedocument.presentationml.notesSlide+xml"/>
  <Override PartName="/ppt/slides/slide26.xml" ContentType="application/vnd.openxmlformats-officedocument.presentationml.slide+xml"/>
  <Override PartName="/ppt/notesSlides/notesSlide17.xml" ContentType="application/vnd.openxmlformats-officedocument.presentationml.notesSlide+xml"/>
  <Override PartName="/ppt/notesSlides/notesSlide8.xml" ContentType="application/vnd.openxmlformats-officedocument.presentationml.notesSlide+xml"/>
  <Override PartName="/ppt/notesSlides/notesSlide59.xml" ContentType="application/vnd.openxmlformats-officedocument.presentationml.notesSlide+xml"/>
  <Override PartName="/ppt/slides/slide39.xml" ContentType="application/vnd.openxmlformats-officedocument.presentationml.slide+xml"/>
  <Override PartName="/ppt/notesSlides/notesSlide32.xml" ContentType="application/vnd.openxmlformats-officedocument.presentationml.notesSlide+xml"/>
  <Override PartName="/ppt/slides/slide52.xml" ContentType="application/vnd.openxmlformats-officedocument.presentationml.slide+xml"/>
  <Override PartName="/ppt/notesSlides/notesSlide31.xml" ContentType="application/vnd.openxmlformats-officedocument.presentationml.notesSlide+xml"/>
  <Override PartName="/ppt/slides/slide51.xml" ContentType="application/vnd.openxmlformats-officedocument.presentationml.slide+xml"/>
  <Override PartName="/ppt/slides/slide64.xml" ContentType="application/vnd.openxmlformats-officedocument.presentationml.slide+xml"/>
  <Override PartName="/ppt/slides/slide62.xml" ContentType="application/vnd.openxmlformats-officedocument.presentationml.slide+xml"/>
  <Override PartName="/ppt/notesSlides/notesSlide58.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58.xml" ContentType="application/vnd.openxmlformats-officedocument.presentationml.slide+xml"/>
  <Override PartName="/ppt/notesSlides/notesSlide40.xml" ContentType="application/vnd.openxmlformats-officedocument.presentationml.notesSlide+xml"/>
  <Override PartName="/ppt/slides/slide20.xml" ContentType="application/vnd.openxmlformats-officedocument.presentationml.slide+xml"/>
  <Override PartName="/ppt/notesMasters/notesMaster1.xml" ContentType="application/vnd.openxmlformats-officedocument.presentationml.notesMaster+xml"/>
  <Override PartName="/ppt/notesSlides/notesSlide64.xml" ContentType="application/vnd.openxmlformats-officedocument.presentationml.notesSlide+xml"/>
  <Override PartName="/ppt/notesSlides/notesSlide13.xml" ContentType="application/vnd.openxmlformats-officedocument.presentationml.notesSlide+xml"/>
  <Override PartName="/ppt/notesSlides/notesSlide43.xml" ContentType="application/vnd.openxmlformats-officedocument.presentationml.notesSlide+xml"/>
  <Override PartName="/ppt/slides/slide23.xml" ContentType="application/vnd.openxmlformats-officedocument.presentationml.slide+xml"/>
  <Override PartName="/ppt/notesSlides/notesSlide51.xml" ContentType="application/vnd.openxmlformats-officedocument.presentationml.notesSlide+xml"/>
  <Override PartName="/ppt/slides/slide31.xml" ContentType="application/vnd.openxmlformats-officedocument.presentationml.slide+xml"/>
  <Override PartName="/ppt/notesSlides/notesSlide14.xml" ContentType="application/vnd.openxmlformats-officedocument.presentationml.notes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52.xml" ContentType="application/vnd.openxmlformats-officedocument.presentationml.notesSlide+xml"/>
  <Override PartName="/ppt/slides/slide32.xml" ContentType="application/vnd.openxmlformats-officedocument.presentationml.slide+xml"/>
  <Override PartName="/ppt/notesSlides/notesSlide10.xml" ContentType="application/vnd.openxmlformats-officedocument.presentationml.notesSlide+xml"/>
  <Override PartName="/ppt/notesSlides/notesSlide19.xml" ContentType="application/vnd.openxmlformats-officedocument.presentationml.notesSlide+xml"/>
  <Override PartName="/ppt/notesSlides/notesSlide12.xml" ContentType="application/vnd.openxmlformats-officedocument.presentationml.notesSlide+xml"/>
  <Override PartName="/ppt/slides/slide6.xml" ContentType="application/vnd.openxmlformats-officedocument.presentationml.slide+xml"/>
  <Override PartName="/ppt/notesSlides/notesSlide1.xml" ContentType="application/vnd.openxmlformats-officedocument.presentationml.notesSlide+xml"/>
  <Override PartName="/ppt/slides/slide7.xml" ContentType="application/vnd.openxmlformats-officedocument.presentationml.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20.xml" ContentType="application/vnd.openxmlformats-officedocument.presentationml.notesSlide+xml"/>
  <Override PartName="/ppt/slides/slide40.xml" ContentType="application/vnd.openxmlformats-officedocument.presentationml.slide+xml"/>
  <Override PartName="/ppt/notesSlides/notesSlide21.xml" ContentType="application/vnd.openxmlformats-officedocument.presentationml.notesSlide+xml"/>
  <Override PartName="/ppt/slides/slide41.xml" ContentType="application/vnd.openxmlformats-officedocument.presentationml.slide+xml"/>
  <Override PartName="/ppt/notesSlides/notesSlide22.xml" ContentType="application/vnd.openxmlformats-officedocument.presentationml.notesSlide+xml"/>
  <Override PartName="/ppt/slides/slide42.xml" ContentType="application/vnd.openxmlformats-officedocument.presentationml.slide+xml"/>
  <Override PartName="/ppt/notesSlides/notesSlide23.xml" ContentType="application/vnd.openxmlformats-officedocument.presentationml.notesSlide+xml"/>
  <Override PartName="/ppt/slides/slide43.xml" ContentType="application/vnd.openxmlformats-officedocument.presentationml.slide+xml"/>
  <Override PartName="/ppt/notesSlides/notesSlide24.xml" ContentType="application/vnd.openxmlformats-officedocument.presentationml.notesSlide+xml"/>
  <Override PartName="/ppt/slides/slide44.xml" ContentType="application/vnd.openxmlformats-officedocument.presentationml.slide+xml"/>
  <Override PartName="/ppt/notesSlides/notesSlide25.xml" ContentType="application/vnd.openxmlformats-officedocument.presentationml.notesSlide+xml"/>
  <Override PartName="/ppt/slides/slide45.xml" ContentType="application/vnd.openxmlformats-officedocument.presentationml.slide+xml"/>
  <Override PartName="/ppt/notesSlides/notesSlide27.xml" ContentType="application/vnd.openxmlformats-officedocument.presentationml.notesSlide+xml"/>
  <Override PartName="/ppt/slides/slide47.xml" ContentType="application/vnd.openxmlformats-officedocument.presentationml.slide+xml"/>
  <Override PartName="/ppt/notesSlides/notesSlide28.xml" ContentType="application/vnd.openxmlformats-officedocument.presentationml.notesSlide+xml"/>
  <Override PartName="/ppt/slides/slide48.xml" ContentType="application/vnd.openxmlformats-officedocument.presentationml.slide+xml"/>
  <Override PartName="/ppt/notesSlides/notesSlide29.xml" ContentType="application/vnd.openxmlformats-officedocument.presentationml.notesSlide+xml"/>
  <Override PartName="/ppt/slides/slide49.xml" ContentType="application/vnd.openxmlformats-officedocument.presentationml.slide+xml"/>
  <Override PartName="/ppt/notesSlides/notesSlide30.xml" ContentType="application/vnd.openxmlformats-officedocument.presentationml.notesSlide+xml"/>
  <Override PartName="/ppt/slides/slide50.xml" ContentType="application/vnd.openxmlformats-officedocument.presentationml.slide+xml"/>
  <Override PartName="/ppt/notesSlides/notesSlide33.xml" ContentType="application/vnd.openxmlformats-officedocument.presentationml.notesSlide+xml"/>
  <Override PartName="/ppt/slides/slide53.xml" ContentType="application/vnd.openxmlformats-officedocument.presentationml.slide+xml"/>
  <Override PartName="/ppt/notesSlides/notesSlide34.xml" ContentType="application/vnd.openxmlformats-officedocument.presentationml.notesSlide+xml"/>
  <Override PartName="/ppt/slides/slide54.xml" ContentType="application/vnd.openxmlformats-officedocument.presentationml.slide+xml"/>
  <Override PartName="/ppt/notesSlides/notesSlide35.xml" ContentType="application/vnd.openxmlformats-officedocument.presentationml.notesSlide+xml"/>
  <Override PartName="/ppt/slides/slide55.xml" ContentType="application/vnd.openxmlformats-officedocument.presentationml.slide+xml"/>
  <Override PartName="/ppt/notesSlides/notesSlide36.xml" ContentType="application/vnd.openxmlformats-officedocument.presentationml.notesSlide+xml"/>
  <Override PartName="/ppt/slides/slide56.xml" ContentType="application/vnd.openxmlformats-officedocument.presentationml.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57.xml" ContentType="application/vnd.openxmlformats-officedocument.presentationml.slide+xml"/>
  <Override PartName="/ppt/notesSlides/notesSlide39.xml" ContentType="application/vnd.openxmlformats-officedocument.presentationml.notesSlide+xml"/>
  <Override PartName="/ppt/slides/slide59.xml" ContentType="application/vnd.openxmlformats-officedocument.presentationml.slide+xml"/>
  <Override PartName="/ppt/notesSlides/notesSlide4.xml" ContentType="application/vnd.openxmlformats-officedocument.presentationml.notesSlide+xml"/>
  <Override PartName="/ppt/slides/slide2.xml" ContentType="application/vnd.openxmlformats-officedocument.presentationml.slide+xml"/>
  <Override PartName="/ppt/notesSlides/notesSlide41.xml" ContentType="application/vnd.openxmlformats-officedocument.presentationml.notesSlide+xml"/>
  <Override PartName="/ppt/slides/slide21.xml" ContentType="application/vnd.openxmlformats-officedocument.presentationml.slide+xml"/>
  <Override PartName="/ppt/notesSlides/notesSlide42.xml" ContentType="application/vnd.openxmlformats-officedocument.presentationml.notesSlide+xml"/>
  <Override PartName="/ppt/slides/slide22.xml" ContentType="application/vnd.openxmlformats-officedocument.presentationml.slide+xml"/>
  <Override PartName="/ppt/notesSlides/notesSlide45.xml" ContentType="application/vnd.openxmlformats-officedocument.presentationml.notesSlide+xml"/>
  <Override PartName="/ppt/slides/slide25.xml" ContentType="application/vnd.openxmlformats-officedocument.presentationml.slide+xml"/>
  <Override PartName="/ppt/notesSlides/notesSlide47.xml" ContentType="application/vnd.openxmlformats-officedocument.presentationml.notesSlide+xml"/>
  <Override PartName="/ppt/slides/slide27.xml" ContentType="application/vnd.openxmlformats-officedocument.presentationml.slide+xml"/>
  <Override PartName="/ppt/notesSlides/notesSlide48.xml" ContentType="application/vnd.openxmlformats-officedocument.presentationml.notesSlide+xml"/>
  <Override PartName="/ppt/slides/slide28.xml" ContentType="application/vnd.openxmlformats-officedocument.presentationml.slide+xml"/>
  <Override PartName="/ppt/notesSlides/notesSlide49.xml" ContentType="application/vnd.openxmlformats-officedocument.presentationml.notesSlide+xml"/>
  <Override PartName="/ppt/slides/slide29.xml" ContentType="application/vnd.openxmlformats-officedocument.presentationml.slide+xml"/>
  <Override PartName="/ppt/notesSlides/notesSlide5.xml" ContentType="application/vnd.openxmlformats-officedocument.presentationml.notesSlide+xml"/>
  <Override PartName="/ppt/slides/slide3.xml" ContentType="application/vnd.openxmlformats-officedocument.presentationml.slide+xml"/>
  <Override PartName="/ppt/notesSlides/notesSlide50.xml" ContentType="application/vnd.openxmlformats-officedocument.presentationml.notesSlide+xml"/>
  <Override PartName="/ppt/slides/slide30.xml" ContentType="application/vnd.openxmlformats-officedocument.presentationml.slide+xml"/>
  <Override PartName="/ppt/notesSlides/notesSlide55.xml" ContentType="application/vnd.openxmlformats-officedocument.presentationml.notesSlide+xml"/>
  <Override PartName="/ppt/slides/slide35.xml" ContentType="application/vnd.openxmlformats-officedocument.presentationml.slide+xml"/>
  <Override PartName="/ppt/notesSlides/notesSlide56.xml" ContentType="application/vnd.openxmlformats-officedocument.presentationml.notesSlide+xml"/>
  <Override PartName="/ppt/slides/slide36.xml" ContentType="application/vnd.openxmlformats-officedocument.presentationml.slide+xml"/>
  <Override PartName="/ppt/notesSlides/notesSlide57.xml" ContentType="application/vnd.openxmlformats-officedocument.presentationml.notesSlide+xml"/>
  <Override PartName="/ppt/slides/slide37.xml" ContentType="application/vnd.openxmlformats-officedocument.presentationml.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tableStyles.xml" ContentType="application/vnd.openxmlformats-officedocument.presentationml.tableStyles+xml"/>
  <Override PartName="/ppt/notesSlides/notesSlide63.xml" ContentType="application/vnd.openxmlformats-officedocument.presentationml.notesSlide+xml"/>
  <Override PartName="/ppt/notesSlides/notesSlide7.xml" ContentType="application/vnd.openxmlformats-officedocument.presentationml.notesSlide+xml"/>
  <Override PartName="/ppt/slides/slide1.xml" ContentType="application/vnd.openxmlformats-officedocument.presentationml.slide+xml"/>
  <Override PartName="/ppt/notesSlides/notesSlide9.xml" ContentType="application/vnd.openxmlformats-officedocument.presentationml.notesSlide+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63.xml" ContentType="application/vnd.openxmlformats-officedocument.presentationml.slide+xml"/>
  <Override PartName="/ppt/theme/theme1.xml" ContentType="application/vnd.openxmlformats-officedocument.theme+xml"/>
  <Override PartName="/ppt/slides/slide18.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9.xml" ContentType="application/vnd.openxmlformats-officedocument.presentationml.slide+xml"/>
  <Override PartName="/ppt/slides/slide6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2.xml" ContentType="application/vnd.openxmlformats-officedocument.theme+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6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Lst>
  <p:sldSz cx="12192000" cy="6858000"/>
  <p:notesSz cx="6858000" cy="12192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DFE373A-494B-4D5E-BDF7-1F8433ED5A32}">
  <a:tblStyle styleId="{ADFE373A-494B-4D5E-BDF7-1F8433ED5A32}"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ustomXml" Target="../customXml/item2.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 name="Google Shape;1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Title slide.</a:t>
            </a:r>
            <a:endParaRPr/>
          </a:p>
        </p:txBody>
      </p:sp>
      <p:sp>
        <p:nvSpPr>
          <p:cNvPr id="14" name="Google Shape;1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
        <p:cNvGrpSpPr/>
        <p:nvPr/>
      </p:nvGrpSpPr>
      <p:grpSpPr>
        <a:xfrm>
          <a:off x="0" y="0"/>
          <a:ext cx="0" cy="0"/>
          <a:chOff x="0" y="0"/>
          <a:chExt cx="0" cy="0"/>
        </a:xfrm>
      </p:grpSpPr>
      <p:sp>
        <p:nvSpPr>
          <p:cNvPr id="32" name="Google Shape;3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 name="Google Shape;3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 name="Google Shape;3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 name="Google Shape;6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 name="Google Shape;6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 name="Google Shape;10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NSDA is growing: 8 new members in 2026, representation now 17 states. Red stars are original state partners; gold stars are new state partners.</a:t>
            </a:r>
            <a:endParaRPr/>
          </a:p>
        </p:txBody>
      </p:sp>
      <p:sp>
        <p:nvSpPr>
          <p:cNvPr id="142" name="Google Shape;14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 name="Google Shape;27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2" name="Google Shape;342;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3" name="Google Shape;343;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8" name="Google Shape;378;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8" name="Google Shape;418;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DOJ IFR on ADA Title II web accessibility: one-year extension. New compliance dates per the Federal Register: April 26, 2027 (50,000+) and April 26, 2028 (under 50,000 and special district governments).</a:t>
            </a:r>
            <a:endParaRPr/>
          </a:p>
        </p:txBody>
      </p:sp>
      <p:sp>
        <p:nvSpPr>
          <p:cNvPr id="419" name="Google Shape;419;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7" name="Google Shape;45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7" name="Google Shape;52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8" name="Google Shape;528;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0" name="Google Shape;57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1" name="Google Shape;571;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6" name="Google Shape;61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7" name="Google Shape;617;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4" name="Google Shape;65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5" name="Google Shape;655;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5" name="Google Shape;665;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6" name="Google Shape;666;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8" name="Google Shape;698;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9" name="Google Shape;699;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6" name="Google Shape;726;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7" name="Google Shape;727;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3" name="Google Shape;753;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4" name="Google Shape;754;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4" name="Google Shape;764;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5" name="Google Shape;765;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1"/>
        <p:cNvGrpSpPr/>
        <p:nvPr/>
      </p:nvGrpSpPr>
      <p:grpSpPr>
        <a:xfrm>
          <a:off x="0" y="0"/>
          <a:ext cx="0" cy="0"/>
          <a:chOff x="0" y="0"/>
          <a:chExt cx="0" cy="0"/>
        </a:xfrm>
      </p:grpSpPr>
      <p:sp>
        <p:nvSpPr>
          <p:cNvPr id="802" name="Google Shape;802;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3" name="Google Shape;803;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Acts as the bridge between IT, communications, legal, and vendors. Keeps track of accessibility plans, documentation, and timelines. Key tasks: maintain accessibility policy; coordinate training and audits; ensure vendor tools and content meet WCAG 2.1 AA.</a:t>
            </a:r>
            <a:endParaRPr/>
          </a:p>
        </p:txBody>
      </p:sp>
      <p:sp>
        <p:nvSpPr>
          <p:cNvPr id="804" name="Google Shape;804;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9" name="Google Shape;849;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simple step signals transparency and accountability. Having a clear policy — and a contact listed for accessibility requests — is one of the strongest indicators of good-faith compliance.</a:t>
            </a:r>
            <a:endParaRPr/>
          </a:p>
        </p:txBody>
      </p:sp>
      <p:sp>
        <p:nvSpPr>
          <p:cNvPr id="850" name="Google Shape;850;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8"/>
        <p:cNvGrpSpPr/>
        <p:nvPr/>
      </p:nvGrpSpPr>
      <p:grpSpPr>
        <a:xfrm>
          <a:off x="0" y="0"/>
          <a:ext cx="0" cy="0"/>
          <a:chOff x="0" y="0"/>
          <a:chExt cx="0" cy="0"/>
        </a:xfrm>
      </p:grpSpPr>
      <p:sp>
        <p:nvSpPr>
          <p:cNvPr id="899" name="Google Shape;89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0" name="Google Shape;900;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1" name="Google Shape;901;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1" name="Google Shape;951;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2" name="Google Shape;952;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7"/>
        <p:cNvGrpSpPr/>
        <p:nvPr/>
      </p:nvGrpSpPr>
      <p:grpSpPr>
        <a:xfrm>
          <a:off x="0" y="0"/>
          <a:ext cx="0" cy="0"/>
          <a:chOff x="0" y="0"/>
          <a:chExt cx="0" cy="0"/>
        </a:xfrm>
      </p:grpSpPr>
      <p:sp>
        <p:nvSpPr>
          <p:cNvPr id="998" name="Google Shape;998;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9" name="Google Shape;999;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0" name="Google Shape;1000;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Google Shape;1054;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5" name="Google Shape;1055;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6" name="Google Shape;1056;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1"/>
        <p:cNvGrpSpPr/>
        <p:nvPr/>
      </p:nvGrpSpPr>
      <p:grpSpPr>
        <a:xfrm>
          <a:off x="0" y="0"/>
          <a:ext cx="0" cy="0"/>
          <a:chOff x="0" y="0"/>
          <a:chExt cx="0" cy="0"/>
        </a:xfrm>
      </p:grpSpPr>
      <p:sp>
        <p:nvSpPr>
          <p:cNvPr id="1092" name="Google Shape;109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3" name="Google Shape;109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4" name="Google Shape;1094;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4"/>
        <p:cNvGrpSpPr/>
        <p:nvPr/>
      </p:nvGrpSpPr>
      <p:grpSpPr>
        <a:xfrm>
          <a:off x="0" y="0"/>
          <a:ext cx="0" cy="0"/>
          <a:chOff x="0" y="0"/>
          <a:chExt cx="0" cy="0"/>
        </a:xfrm>
      </p:grpSpPr>
      <p:sp>
        <p:nvSpPr>
          <p:cNvPr id="1145" name="Google Shape;1145;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6" name="Google Shape;1146;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7" name="Google Shape;1147;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2"/>
        <p:cNvGrpSpPr/>
        <p:nvPr/>
      </p:nvGrpSpPr>
      <p:grpSpPr>
        <a:xfrm>
          <a:off x="0" y="0"/>
          <a:ext cx="0" cy="0"/>
          <a:chOff x="0" y="0"/>
          <a:chExt cx="0" cy="0"/>
        </a:xfrm>
      </p:grpSpPr>
      <p:sp>
        <p:nvSpPr>
          <p:cNvPr id="1193" name="Google Shape;1193;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4" name="Google Shape;1194;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5" name="Google Shape;1195;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3"/>
        <p:cNvGrpSpPr/>
        <p:nvPr/>
      </p:nvGrpSpPr>
      <p:grpSpPr>
        <a:xfrm>
          <a:off x="0" y="0"/>
          <a:ext cx="0" cy="0"/>
          <a:chOff x="0" y="0"/>
          <a:chExt cx="0" cy="0"/>
        </a:xfrm>
      </p:grpSpPr>
      <p:sp>
        <p:nvSpPr>
          <p:cNvPr id="1234" name="Google Shape;1234;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5" name="Google Shape;1235;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6" name="Google Shape;1236;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4"/>
        <p:cNvGrpSpPr/>
        <p:nvPr/>
      </p:nvGrpSpPr>
      <p:grpSpPr>
        <a:xfrm>
          <a:off x="0" y="0"/>
          <a:ext cx="0" cy="0"/>
          <a:chOff x="0" y="0"/>
          <a:chExt cx="0" cy="0"/>
        </a:xfrm>
      </p:grpSpPr>
      <p:sp>
        <p:nvSpPr>
          <p:cNvPr id="1265" name="Google Shape;1265;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6" name="Google Shape;1266;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7" name="Google Shape;1267;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8"/>
        <p:cNvGrpSpPr/>
        <p:nvPr/>
      </p:nvGrpSpPr>
      <p:grpSpPr>
        <a:xfrm>
          <a:off x="0" y="0"/>
          <a:ext cx="0" cy="0"/>
          <a:chOff x="0" y="0"/>
          <a:chExt cx="0" cy="0"/>
        </a:xfrm>
      </p:grpSpPr>
      <p:sp>
        <p:nvSpPr>
          <p:cNvPr id="1309" name="Google Shape;1309;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0" name="Google Shape;1310;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1" name="Google Shape;1311;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8"/>
        <p:cNvGrpSpPr/>
        <p:nvPr/>
      </p:nvGrpSpPr>
      <p:grpSpPr>
        <a:xfrm>
          <a:off x="0" y="0"/>
          <a:ext cx="0" cy="0"/>
          <a:chOff x="0" y="0"/>
          <a:chExt cx="0" cy="0"/>
        </a:xfrm>
      </p:grpSpPr>
      <p:sp>
        <p:nvSpPr>
          <p:cNvPr id="1329" name="Google Shape;1329;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0" name="Google Shape;1330;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Technologies: How will new technologies make remediation and accessibility easier? Liability: Who will be responsible for liability—the website vendors or the districts? Transparency: Will districts stop communicating online out of fear? (answer: No! We must keep telling our story!)</a:t>
            </a:r>
            <a:endParaRPr/>
          </a:p>
        </p:txBody>
      </p:sp>
      <p:sp>
        <p:nvSpPr>
          <p:cNvPr id="1331" name="Google Shape;1331;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3"/>
        <p:cNvGrpSpPr/>
        <p:nvPr/>
      </p:nvGrpSpPr>
      <p:grpSpPr>
        <a:xfrm>
          <a:off x="0" y="0"/>
          <a:ext cx="0" cy="0"/>
          <a:chOff x="0" y="0"/>
          <a:chExt cx="0" cy="0"/>
        </a:xfrm>
      </p:grpSpPr>
      <p:sp>
        <p:nvSpPr>
          <p:cNvPr id="1354" name="Google Shape;135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5" name="Google Shape;1355;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MAC: Opening comments: commit to speaking human, thanking them for their interest. (Note: these topics have technical terms but will be explained in a way that makes sense to non-technical attendees.)</a:t>
            </a:r>
            <a:endParaRPr/>
          </a:p>
        </p:txBody>
      </p:sp>
      <p:sp>
        <p:nvSpPr>
          <p:cNvPr id="1356" name="Google Shape;1356;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7"/>
        <p:cNvGrpSpPr/>
        <p:nvPr/>
      </p:nvGrpSpPr>
      <p:grpSpPr>
        <a:xfrm>
          <a:off x="0" y="0"/>
          <a:ext cx="0" cy="0"/>
          <a:chOff x="0" y="0"/>
          <a:chExt cx="0" cy="0"/>
        </a:xfrm>
      </p:grpSpPr>
      <p:sp>
        <p:nvSpPr>
          <p:cNvPr id="1368" name="Google Shape;1368;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9" name="Google Shape;1369;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MN – Mainly about 365 but in general, anywhere they have the opportunity. Office 365 poll. Link on how to: Multifactor authentication for Microsoft 365 - https://docs.microsoft.com/en-us/microsoft-365/admin/security-and-compliance/multi-factor-authentication-microsoft-365?view=o365-worldwide</a:t>
            </a:r>
            <a:endParaRPr/>
          </a:p>
        </p:txBody>
      </p:sp>
      <p:sp>
        <p:nvSpPr>
          <p:cNvPr id="1370" name="Google Shape;1370;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2"/>
        <p:cNvGrpSpPr/>
        <p:nvPr/>
      </p:nvGrpSpPr>
      <p:grpSpPr>
        <a:xfrm>
          <a:off x="0" y="0"/>
          <a:ext cx="0" cy="0"/>
          <a:chOff x="0" y="0"/>
          <a:chExt cx="0" cy="0"/>
        </a:xfrm>
      </p:grpSpPr>
      <p:sp>
        <p:nvSpPr>
          <p:cNvPr id="1403" name="Google Shape;1403;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4" name="Google Shape;1404;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Explain why they have 2 pages for email and THEN login. Point out OUR logo versus the basic MS logo. Link to setting up MFA on Microsoft (very geeky). Real-time poll: how many of you have MFA currently set up on M365?</a:t>
            </a:r>
            <a:endParaRPr/>
          </a:p>
        </p:txBody>
      </p:sp>
      <p:sp>
        <p:nvSpPr>
          <p:cNvPr id="1405" name="Google Shape;1405;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9"/>
        <p:cNvGrpSpPr/>
        <p:nvPr/>
      </p:nvGrpSpPr>
      <p:grpSpPr>
        <a:xfrm>
          <a:off x="0" y="0"/>
          <a:ext cx="0" cy="0"/>
          <a:chOff x="0" y="0"/>
          <a:chExt cx="0" cy="0"/>
        </a:xfrm>
      </p:grpSpPr>
      <p:sp>
        <p:nvSpPr>
          <p:cNvPr id="1440" name="Google Shape;1440;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1" name="Google Shape;1441;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needs to be turned on by your admin. Included with certain Office 365 plans, may be an add-on to lower priced licenses. Can also be a third-party provider outside of Microsoft (Proofpoint, Mimecast, Titan Spam Filtering).</a:t>
            </a:r>
            <a:endParaRPr/>
          </a:p>
        </p:txBody>
      </p:sp>
      <p:sp>
        <p:nvSpPr>
          <p:cNvPr id="1442" name="Google Shape;1442;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0"/>
        <p:cNvGrpSpPr/>
        <p:nvPr/>
      </p:nvGrpSpPr>
      <p:grpSpPr>
        <a:xfrm>
          <a:off x="0" y="0"/>
          <a:ext cx="0" cy="0"/>
          <a:chOff x="0" y="0"/>
          <a:chExt cx="0" cy="0"/>
        </a:xfrm>
      </p:grpSpPr>
      <p:sp>
        <p:nvSpPr>
          <p:cNvPr id="1481" name="Google Shape;1481;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2" name="Google Shape;1482;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3" name="Google Shape;1483;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8"/>
        <p:cNvGrpSpPr/>
        <p:nvPr/>
      </p:nvGrpSpPr>
      <p:grpSpPr>
        <a:xfrm>
          <a:off x="0" y="0"/>
          <a:ext cx="0" cy="0"/>
          <a:chOff x="0" y="0"/>
          <a:chExt cx="0" cy="0"/>
        </a:xfrm>
      </p:grpSpPr>
      <p:sp>
        <p:nvSpPr>
          <p:cNvPr id="1519" name="Google Shape;1519;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0" name="Google Shape;1520;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Domain-based Message Authentication, Reporting, and Conformance.</a:t>
            </a:r>
            <a:endParaRPr/>
          </a:p>
        </p:txBody>
      </p:sp>
      <p:sp>
        <p:nvSpPr>
          <p:cNvPr id="1521" name="Google Shape;1521;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2"/>
        <p:cNvGrpSpPr/>
        <p:nvPr/>
      </p:nvGrpSpPr>
      <p:grpSpPr>
        <a:xfrm>
          <a:off x="0" y="0"/>
          <a:ext cx="0" cy="0"/>
          <a:chOff x="0" y="0"/>
          <a:chExt cx="0" cy="0"/>
        </a:xfrm>
      </p:grpSpPr>
      <p:sp>
        <p:nvSpPr>
          <p:cNvPr id="1553" name="Google Shape;1553;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4" name="Google Shape;1554;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MN: Be suspicious of those you know… and why.</a:t>
            </a:r>
            <a:endParaRPr/>
          </a:p>
        </p:txBody>
      </p:sp>
      <p:sp>
        <p:nvSpPr>
          <p:cNvPr id="1555" name="Google Shape;1555;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7"/>
        <p:cNvGrpSpPr/>
        <p:nvPr/>
      </p:nvGrpSpPr>
      <p:grpSpPr>
        <a:xfrm>
          <a:off x="0" y="0"/>
          <a:ext cx="0" cy="0"/>
          <a:chOff x="0" y="0"/>
          <a:chExt cx="0" cy="0"/>
        </a:xfrm>
      </p:grpSpPr>
      <p:sp>
        <p:nvSpPr>
          <p:cNvPr id="1588" name="Google Shape;1588;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9" name="Google Shape;1589;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Show examples – Mac has.</a:t>
            </a:r>
            <a:endParaRPr/>
          </a:p>
        </p:txBody>
      </p:sp>
      <p:sp>
        <p:nvSpPr>
          <p:cNvPr id="1590" name="Google Shape;1590;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1"/>
        <p:cNvGrpSpPr/>
        <p:nvPr/>
      </p:nvGrpSpPr>
      <p:grpSpPr>
        <a:xfrm>
          <a:off x="0" y="0"/>
          <a:ext cx="0" cy="0"/>
          <a:chOff x="0" y="0"/>
          <a:chExt cx="0" cy="0"/>
        </a:xfrm>
      </p:grpSpPr>
      <p:sp>
        <p:nvSpPr>
          <p:cNvPr id="1632" name="Google Shape;1632;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3" name="Google Shape;1633;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MAC</a:t>
            </a:r>
            <a:endParaRPr/>
          </a:p>
        </p:txBody>
      </p:sp>
      <p:sp>
        <p:nvSpPr>
          <p:cNvPr id="1634" name="Google Shape;1634;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3"/>
        <p:cNvGrpSpPr/>
        <p:nvPr/>
      </p:nvGrpSpPr>
      <p:grpSpPr>
        <a:xfrm>
          <a:off x="0" y="0"/>
          <a:ext cx="0" cy="0"/>
          <a:chOff x="0" y="0"/>
          <a:chExt cx="0" cy="0"/>
        </a:xfrm>
      </p:grpSpPr>
      <p:sp>
        <p:nvSpPr>
          <p:cNvPr id="1674" name="Google Shape;1674;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5" name="Google Shape;1675;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MN: Be suspicious of those you know… and why.</a:t>
            </a:r>
            <a:endParaRPr/>
          </a:p>
        </p:txBody>
      </p:sp>
      <p:sp>
        <p:nvSpPr>
          <p:cNvPr id="1676" name="Google Shape;1676;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8"/>
        <p:cNvGrpSpPr/>
        <p:nvPr/>
      </p:nvGrpSpPr>
      <p:grpSpPr>
        <a:xfrm>
          <a:off x="0" y="0"/>
          <a:ext cx="0" cy="0"/>
          <a:chOff x="0" y="0"/>
          <a:chExt cx="0" cy="0"/>
        </a:xfrm>
      </p:grpSpPr>
      <p:sp>
        <p:nvSpPr>
          <p:cNvPr id="1709" name="Google Shape;1709;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0" name="Google Shape;1710;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1" name="Google Shape;1711;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2"/>
        <p:cNvGrpSpPr/>
        <p:nvPr/>
      </p:nvGrpSpPr>
      <p:grpSpPr>
        <a:xfrm>
          <a:off x="0" y="0"/>
          <a:ext cx="0" cy="0"/>
          <a:chOff x="0" y="0"/>
          <a:chExt cx="0" cy="0"/>
        </a:xfrm>
      </p:grpSpPr>
      <p:sp>
        <p:nvSpPr>
          <p:cNvPr id="1753" name="Google Shape;1753;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4" name="Google Shape;1754;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MAC</a:t>
            </a:r>
            <a:endParaRPr/>
          </a:p>
        </p:txBody>
      </p:sp>
      <p:sp>
        <p:nvSpPr>
          <p:cNvPr id="1755" name="Google Shape;1755;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6"/>
        <p:cNvGrpSpPr/>
        <p:nvPr/>
      </p:nvGrpSpPr>
      <p:grpSpPr>
        <a:xfrm>
          <a:off x="0" y="0"/>
          <a:ext cx="0" cy="0"/>
          <a:chOff x="0" y="0"/>
          <a:chExt cx="0" cy="0"/>
        </a:xfrm>
      </p:grpSpPr>
      <p:sp>
        <p:nvSpPr>
          <p:cNvPr id="1787" name="Google Shape;1787;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8" name="Google Shape;1788;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9" name="Google Shape;1789;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7"/>
        <p:cNvGrpSpPr/>
        <p:nvPr/>
      </p:nvGrpSpPr>
      <p:grpSpPr>
        <a:xfrm>
          <a:off x="0" y="0"/>
          <a:ext cx="0" cy="0"/>
          <a:chOff x="0" y="0"/>
          <a:chExt cx="0" cy="0"/>
        </a:xfrm>
      </p:grpSpPr>
      <p:sp>
        <p:nvSpPr>
          <p:cNvPr id="1818" name="Google Shape;1818;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9" name="Google Shape;1819;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MN: Companies that help test your staff. Should be monthly. Automated. Should be sent at staggered times (better testing).</a:t>
            </a:r>
            <a:endParaRPr/>
          </a:p>
        </p:txBody>
      </p:sp>
      <p:sp>
        <p:nvSpPr>
          <p:cNvPr id="1820" name="Google Shape;1820;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7"/>
        <p:cNvGrpSpPr/>
        <p:nvPr/>
      </p:nvGrpSpPr>
      <p:grpSpPr>
        <a:xfrm>
          <a:off x="0" y="0"/>
          <a:ext cx="0" cy="0"/>
          <a:chOff x="0" y="0"/>
          <a:chExt cx="0" cy="0"/>
        </a:xfrm>
      </p:grpSpPr>
      <p:sp>
        <p:nvSpPr>
          <p:cNvPr id="1858" name="Google Shape;1858;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9" name="Google Shape;1859;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Conversation between Mac and Michael.</a:t>
            </a:r>
            <a:endParaRPr/>
          </a:p>
        </p:txBody>
      </p:sp>
      <p:sp>
        <p:nvSpPr>
          <p:cNvPr id="1860" name="Google Shape;1860;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2"/>
        <p:cNvGrpSpPr/>
        <p:nvPr/>
      </p:nvGrpSpPr>
      <p:grpSpPr>
        <a:xfrm>
          <a:off x="0" y="0"/>
          <a:ext cx="0" cy="0"/>
          <a:chOff x="0" y="0"/>
          <a:chExt cx="0" cy="0"/>
        </a:xfrm>
      </p:grpSpPr>
      <p:sp>
        <p:nvSpPr>
          <p:cNvPr id="1893" name="Google Shape;1893;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4" name="Google Shape;1894;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5" name="Google Shape;1895;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8"/>
        <p:cNvGrpSpPr/>
        <p:nvPr/>
      </p:nvGrpSpPr>
      <p:grpSpPr>
        <a:xfrm>
          <a:off x="0" y="0"/>
          <a:ext cx="0" cy="0"/>
          <a:chOff x="0" y="0"/>
          <a:chExt cx="0" cy="0"/>
        </a:xfrm>
      </p:grpSpPr>
      <p:sp>
        <p:nvSpPr>
          <p:cNvPr id="1929" name="Google Shape;1929;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0" name="Google Shape;1930;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Happens due to MITM (monster/man in the middle) attack — this is why 2FA is so important. Mac will share health care example; MN will share last-minute wiring change instructions example.</a:t>
            </a:r>
            <a:endParaRPr/>
          </a:p>
        </p:txBody>
      </p:sp>
      <p:sp>
        <p:nvSpPr>
          <p:cNvPr id="1931" name="Google Shape;1931;p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7"/>
        <p:cNvGrpSpPr/>
        <p:nvPr/>
      </p:nvGrpSpPr>
      <p:grpSpPr>
        <a:xfrm>
          <a:off x="0" y="0"/>
          <a:ext cx="0" cy="0"/>
          <a:chOff x="0" y="0"/>
          <a:chExt cx="0" cy="0"/>
        </a:xfrm>
      </p:grpSpPr>
      <p:sp>
        <p:nvSpPr>
          <p:cNvPr id="1978" name="Google Shape;1978;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9" name="Google Shape;1979;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0" name="Google Shape;1980;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5"/>
        <p:cNvGrpSpPr/>
        <p:nvPr/>
      </p:nvGrpSpPr>
      <p:grpSpPr>
        <a:xfrm>
          <a:off x="0" y="0"/>
          <a:ext cx="0" cy="0"/>
          <a:chOff x="0" y="0"/>
          <a:chExt cx="0" cy="0"/>
        </a:xfrm>
      </p:grpSpPr>
      <p:sp>
        <p:nvSpPr>
          <p:cNvPr id="1986" name="Google Shape;1986;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7" name="Google Shape;1987;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8" name="Google Shape;1988;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7"/>
        <p:cNvGrpSpPr/>
        <p:nvPr/>
      </p:nvGrpSpPr>
      <p:grpSpPr>
        <a:xfrm>
          <a:off x="0" y="0"/>
          <a:ext cx="0" cy="0"/>
          <a:chOff x="0" y="0"/>
          <a:chExt cx="0" cy="0"/>
        </a:xfrm>
      </p:grpSpPr>
      <p:sp>
        <p:nvSpPr>
          <p:cNvPr id="1998" name="Google Shape;1998;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9" name="Google Shape;1999;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0" name="Google Shape;2000;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6"/>
        <p:cNvGrpSpPr/>
        <p:nvPr/>
      </p:nvGrpSpPr>
      <p:grpSpPr>
        <a:xfrm>
          <a:off x="0" y="0"/>
          <a:ext cx="0" cy="0"/>
          <a:chOff x="0" y="0"/>
          <a:chExt cx="0" cy="0"/>
        </a:xfrm>
      </p:grpSpPr>
      <p:sp>
        <p:nvSpPr>
          <p:cNvPr id="2007" name="Google Shape;2007;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8" name="Google Shape;2008;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9" name="Google Shape;2009;p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5"/>
        <p:cNvGrpSpPr/>
        <p:nvPr/>
      </p:nvGrpSpPr>
      <p:grpSpPr>
        <a:xfrm>
          <a:off x="0" y="0"/>
          <a:ext cx="0" cy="0"/>
          <a:chOff x="0" y="0"/>
          <a:chExt cx="0" cy="0"/>
        </a:xfrm>
      </p:grpSpPr>
      <p:sp>
        <p:nvSpPr>
          <p:cNvPr id="2016" name="Google Shape;2016;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7" name="Google Shape;2017;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8" name="Google Shape;2018;p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6" name="Google Shape;2026;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7" name="Google Shape;2027;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3"/>
        <p:cNvGrpSpPr/>
        <p:nvPr/>
      </p:nvGrpSpPr>
      <p:grpSpPr>
        <a:xfrm>
          <a:off x="0" y="0"/>
          <a:ext cx="0" cy="0"/>
          <a:chOff x="0" y="0"/>
          <a:chExt cx="0" cy="0"/>
        </a:xfrm>
      </p:grpSpPr>
      <p:sp>
        <p:nvSpPr>
          <p:cNvPr id="2034" name="Google Shape;2034;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5" name="Google Shape;2035;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6" name="Google Shape;2036;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58</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2"/>
        <p:cNvGrpSpPr/>
        <p:nvPr/>
      </p:nvGrpSpPr>
      <p:grpSpPr>
        <a:xfrm>
          <a:off x="0" y="0"/>
          <a:ext cx="0" cy="0"/>
          <a:chOff x="0" y="0"/>
          <a:chExt cx="0" cy="0"/>
        </a:xfrm>
      </p:grpSpPr>
      <p:sp>
        <p:nvSpPr>
          <p:cNvPr id="2043" name="Google Shape;2043;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4" name="Google Shape;2044;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5" name="Google Shape;2045;p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2"/>
        <p:cNvGrpSpPr/>
        <p:nvPr/>
      </p:nvGrpSpPr>
      <p:grpSpPr>
        <a:xfrm>
          <a:off x="0" y="0"/>
          <a:ext cx="0" cy="0"/>
          <a:chOff x="0" y="0"/>
          <a:chExt cx="0" cy="0"/>
        </a:xfrm>
      </p:grpSpPr>
      <p:sp>
        <p:nvSpPr>
          <p:cNvPr id="2053" name="Google Shape;2053;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4" name="Google Shape;2054;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5" name="Google Shape;2055;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1"/>
        <p:cNvGrpSpPr/>
        <p:nvPr/>
      </p:nvGrpSpPr>
      <p:grpSpPr>
        <a:xfrm>
          <a:off x="0" y="0"/>
          <a:ext cx="0" cy="0"/>
          <a:chOff x="0" y="0"/>
          <a:chExt cx="0" cy="0"/>
        </a:xfrm>
      </p:grpSpPr>
      <p:sp>
        <p:nvSpPr>
          <p:cNvPr id="2062" name="Google Shape;2062;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3" name="Google Shape;2063;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4" name="Google Shape;2064;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0"/>
        <p:cNvGrpSpPr/>
        <p:nvPr/>
      </p:nvGrpSpPr>
      <p:grpSpPr>
        <a:xfrm>
          <a:off x="0" y="0"/>
          <a:ext cx="0" cy="0"/>
          <a:chOff x="0" y="0"/>
          <a:chExt cx="0" cy="0"/>
        </a:xfrm>
      </p:grpSpPr>
      <p:sp>
        <p:nvSpPr>
          <p:cNvPr id="2071" name="Google Shape;2071;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2" name="Google Shape;2072;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3" name="Google Shape;2073;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62</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9"/>
        <p:cNvGrpSpPr/>
        <p:nvPr/>
      </p:nvGrpSpPr>
      <p:grpSpPr>
        <a:xfrm>
          <a:off x="0" y="0"/>
          <a:ext cx="0" cy="0"/>
          <a:chOff x="0" y="0"/>
          <a:chExt cx="0" cy="0"/>
        </a:xfrm>
      </p:grpSpPr>
      <p:sp>
        <p:nvSpPr>
          <p:cNvPr id="2080" name="Google Shape;2080;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1" name="Google Shape;2081;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2" name="Google Shape;2082;p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8"/>
        <p:cNvGrpSpPr/>
        <p:nvPr/>
      </p:nvGrpSpPr>
      <p:grpSpPr>
        <a:xfrm>
          <a:off x="0" y="0"/>
          <a:ext cx="0" cy="0"/>
          <a:chOff x="0" y="0"/>
          <a:chExt cx="0" cy="0"/>
        </a:xfrm>
      </p:grpSpPr>
      <p:sp>
        <p:nvSpPr>
          <p:cNvPr id="2089" name="Google Shape;2089;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0" name="Google Shape;2090;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1" name="Google Shape;2091;p6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4.png"/><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11.png"/><Relationship Id="rId4" Type="http://schemas.openxmlformats.org/officeDocument/2006/relationships/image" Target="../media/image21.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png"/><Relationship Id="rId7" Type="http://schemas.openxmlformats.org/officeDocument/2006/relationships/image" Target="../media/image26.png"/><Relationship Id="rId12"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image" Target="../media/image19.png"/><Relationship Id="rId5" Type="http://schemas.openxmlformats.org/officeDocument/2006/relationships/image" Target="../media/image24.png"/><Relationship Id="rId10" Type="http://schemas.openxmlformats.org/officeDocument/2006/relationships/image" Target="../media/image18.png"/><Relationship Id="rId4" Type="http://schemas.openxmlformats.org/officeDocument/2006/relationships/image" Target="../media/image23.png"/><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30.png"/><Relationship Id="rId12"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9.png"/><Relationship Id="rId11" Type="http://schemas.openxmlformats.org/officeDocument/2006/relationships/image" Target="../media/image18.png"/><Relationship Id="rId5" Type="http://schemas.openxmlformats.org/officeDocument/2006/relationships/image" Target="../media/image28.png"/><Relationship Id="rId10" Type="http://schemas.openxmlformats.org/officeDocument/2006/relationships/image" Target="../media/image5.png"/><Relationship Id="rId4" Type="http://schemas.openxmlformats.org/officeDocument/2006/relationships/image" Target="../media/image27.png"/><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4.png"/><Relationship Id="rId11" Type="http://schemas.openxmlformats.org/officeDocument/2006/relationships/image" Target="../media/image20.png"/><Relationship Id="rId5" Type="http://schemas.openxmlformats.org/officeDocument/2006/relationships/image" Target="../media/image33.png"/><Relationship Id="rId10" Type="http://schemas.openxmlformats.org/officeDocument/2006/relationships/image" Target="../media/image19.png"/><Relationship Id="rId4" Type="http://schemas.openxmlformats.org/officeDocument/2006/relationships/image" Target="../media/image32.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36.png"/><Relationship Id="rId10" Type="http://schemas.openxmlformats.org/officeDocument/2006/relationships/image" Target="../media/image14.png"/><Relationship Id="rId4" Type="http://schemas.openxmlformats.org/officeDocument/2006/relationships/image" Target="../media/image35.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8.png"/><Relationship Id="rId11" Type="http://schemas.openxmlformats.org/officeDocument/2006/relationships/image" Target="../media/image14.png"/><Relationship Id="rId5" Type="http://schemas.openxmlformats.org/officeDocument/2006/relationships/image" Target="../media/image37.png"/><Relationship Id="rId10" Type="http://schemas.openxmlformats.org/officeDocument/2006/relationships/image" Target="../media/image19.png"/><Relationship Id="rId4" Type="http://schemas.openxmlformats.org/officeDocument/2006/relationships/image" Target="../media/image33.png"/><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9.png"/><Relationship Id="rId11" Type="http://schemas.openxmlformats.org/officeDocument/2006/relationships/image" Target="../media/image14.png"/><Relationship Id="rId5" Type="http://schemas.openxmlformats.org/officeDocument/2006/relationships/hyperlink" Target="https://www.federalregister.gov/documents/2026/04/20/2026-07663/extension-of-compliance-dates-for-nondiscrimination-on-the-basis-of-disability-accessibility-of-web" TargetMode="External"/><Relationship Id="rId10" Type="http://schemas.openxmlformats.org/officeDocument/2006/relationships/image" Target="../media/image19.png"/><Relationship Id="rId4" Type="http://schemas.openxmlformats.org/officeDocument/2006/relationships/image" Target="../media/image6.png"/><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6.png"/><Relationship Id="rId1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27.png"/><Relationship Id="rId12" Type="http://schemas.openxmlformats.org/officeDocument/2006/relationships/hyperlink" Target="http://www.thefergusongroup.com/" TargetMode="External"/><Relationship Id="rId17" Type="http://schemas.openxmlformats.org/officeDocument/2006/relationships/image" Target="../media/image19.png"/><Relationship Id="rId2" Type="http://schemas.openxmlformats.org/officeDocument/2006/relationships/notesSlide" Target="../notesSlides/notesSlide12.xml"/><Relationship Id="rId16"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45.png"/><Relationship Id="rId5" Type="http://schemas.openxmlformats.org/officeDocument/2006/relationships/image" Target="../media/image41.png"/><Relationship Id="rId15" Type="http://schemas.openxmlformats.org/officeDocument/2006/relationships/image" Target="../media/image22.png"/><Relationship Id="rId10" Type="http://schemas.openxmlformats.org/officeDocument/2006/relationships/image" Target="../media/image5.png"/><Relationship Id="rId4" Type="http://schemas.openxmlformats.org/officeDocument/2006/relationships/image" Target="../media/image40.png"/><Relationship Id="rId9" Type="http://schemas.openxmlformats.org/officeDocument/2006/relationships/image" Target="../media/image44.png"/><Relationship Id="rId14"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hyperlink" Target="mailto:cdps_slcgp@state.co.us" TargetMode="External"/><Relationship Id="rId13"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hyperlink" Target="https://dhsem.colorado.gov/sites/dhsem/files/SLCGP%20Application%20for%20Colorado%27s%20State%20and%20Local%20Governments_1.xlsx" TargetMode="External"/><Relationship Id="rId12"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hyperlink" Target="https://dhsem.colorado.gov/grants/grant-programs/state-and-local-cybersecurity-grant-program-slcgp" TargetMode="External"/><Relationship Id="rId11" Type="http://schemas.openxmlformats.org/officeDocument/2006/relationships/image" Target="../media/image17.png"/><Relationship Id="rId5" Type="http://schemas.openxmlformats.org/officeDocument/2006/relationships/image" Target="../media/image7.png"/><Relationship Id="rId15" Type="http://schemas.openxmlformats.org/officeDocument/2006/relationships/image" Target="../media/image20.png"/><Relationship Id="rId10"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39.png"/><Relationship Id="rId14" Type="http://schemas.openxmlformats.org/officeDocument/2006/relationships/image" Target="../media/image19.png"/></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hyperlink" Target="https://www.epa.gov/dwcapacity/midsize-and-large-drinking-water-system-infrastructure-resilience-and-sustainability" TargetMode="External"/><Relationship Id="rId10" Type="http://schemas.openxmlformats.org/officeDocument/2006/relationships/image" Target="../media/image20.png"/><Relationship Id="rId4" Type="http://schemas.openxmlformats.org/officeDocument/2006/relationships/image" Target="../media/image38.png"/><Relationship Id="rId9" Type="http://schemas.openxmlformats.org/officeDocument/2006/relationships/image" Target="../media/image19.png"/></Relationships>
</file>

<file path=ppt/slides/_rels/slide15.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52.png"/><Relationship Id="rId12"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1.png"/><Relationship Id="rId11" Type="http://schemas.openxmlformats.org/officeDocument/2006/relationships/image" Target="../media/image18.png"/><Relationship Id="rId5" Type="http://schemas.openxmlformats.org/officeDocument/2006/relationships/image" Target="../media/image50.png"/><Relationship Id="rId10" Type="http://schemas.openxmlformats.org/officeDocument/2006/relationships/image" Target="../media/image22.png"/><Relationship Id="rId4" Type="http://schemas.openxmlformats.org/officeDocument/2006/relationships/image" Target="../media/image49.png"/><Relationship Id="rId9"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17.xml.rels><?xml version="1.0" encoding="UTF-8" standalone="yes"?>
<Relationships xmlns="http://schemas.openxmlformats.org/package/2006/relationships"><Relationship Id="rId3" Type="http://schemas.openxmlformats.org/officeDocument/2006/relationships/hyperlink" Target="https://www.govinfo.gov/content/pkg/FR-2024-04-24/pdf/2024-07758.pdf"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2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hyperlink" Target="https://www.civicplus.com/videos/wa/carter-temm-inaccessible-pdfs/" TargetMode="External"/><Relationship Id="rId7" Type="http://schemas.openxmlformats.org/officeDocument/2006/relationships/image" Target="../media/image66.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 Id="rId9" Type="http://schemas.openxmlformats.org/officeDocument/2006/relationships/image" Target="../media/image56.png"/></Relationships>
</file>

<file path=ppt/slides/_rels/slide2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56.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hyperlink" Target="http://getstreamline.com/accessibility-policy" TargetMode="External"/><Relationship Id="rId4" Type="http://schemas.openxmlformats.org/officeDocument/2006/relationships/image" Target="../media/image64.png"/></Relationships>
</file>

<file path=ppt/slides/_rels/slide24.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2.png"/><Relationship Id="rId7" Type="http://schemas.openxmlformats.org/officeDocument/2006/relationships/image" Target="../media/image69.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hyperlink" Target="http://docaccess.com" TargetMode="External"/><Relationship Id="rId5" Type="http://schemas.openxmlformats.org/officeDocument/2006/relationships/image" Target="../media/image65.pn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72.png"/><Relationship Id="rId4" Type="http://schemas.openxmlformats.org/officeDocument/2006/relationships/image" Target="../media/image71.png"/></Relationships>
</file>

<file path=ppt/slides/_rels/slide26.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33.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8" Type="http://schemas.openxmlformats.org/officeDocument/2006/relationships/hyperlink" Target="https://www.youtube.com/watch?v=7GjzRUdaECY" TargetMode="External"/><Relationship Id="rId3" Type="http://schemas.openxmlformats.org/officeDocument/2006/relationships/hyperlink" Target="https://www.youtube.com/playlist?list=PL2GnpAhfNiFE-EYzE52ZVf1s0Kw3FJz1F" TargetMode="External"/><Relationship Id="rId7" Type="http://schemas.openxmlformats.org/officeDocument/2006/relationships/image" Target="../media/image74.jp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hyperlink" Target="http://www.youtube.com/watch?v=oNDD2GCbbTk" TargetMode="External"/><Relationship Id="rId5" Type="http://schemas.openxmlformats.org/officeDocument/2006/relationships/hyperlink" Target="https://www.ada.gov/resources/small-entity-compliance-guide/#1-archived-web-content" TargetMode="External"/><Relationship Id="rId4" Type="http://schemas.openxmlformats.org/officeDocument/2006/relationships/hyperlink" Target="https://www.ada.gov/resources/small-entity-compliance-guide/" TargetMode="External"/><Relationship Id="rId9" Type="http://schemas.openxmlformats.org/officeDocument/2006/relationships/image" Target="../media/image56.png"/></Relationships>
</file>

<file path=ppt/slides/_rels/slide28.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56.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33.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76.pn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67.png"/><Relationship Id="rId4" Type="http://schemas.openxmlformats.org/officeDocument/2006/relationships/image" Target="../media/image78.png"/></Relationships>
</file>

<file path=ppt/slides/_rels/slide3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56.png"/><Relationship Id="rId4" Type="http://schemas.openxmlformats.org/officeDocument/2006/relationships/image" Target="../media/image67.png"/></Relationships>
</file>

<file path=ppt/slides/_rels/slide3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71.png"/><Relationship Id="rId4" Type="http://schemas.openxmlformats.org/officeDocument/2006/relationships/image" Target="../media/image68.png"/></Relationships>
</file>

<file path=ppt/slides/_rels/slide3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80.png"/><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83.png"/><Relationship Id="rId4" Type="http://schemas.openxmlformats.org/officeDocument/2006/relationships/image" Target="../media/image82.png"/></Relationships>
</file>

<file path=ppt/slides/_rels/slide3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85.png"/></Relationships>
</file>

<file path=ppt/slides/_rels/slide3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38.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hyperlink" Target="https://support.getstreamline.com/obtaining-a-.gov-domain" TargetMode="External"/><Relationship Id="rId4" Type="http://schemas.openxmlformats.org/officeDocument/2006/relationships/image" Target="../media/image90.png"/></Relationships>
</file>

<file path=ppt/slides/_rels/slide3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90.png"/><Relationship Id="rId4" Type="http://schemas.openxmlformats.org/officeDocument/2006/relationships/image" Target="../media/image91.png"/></Relationships>
</file>

<file path=ppt/slides/_rels/slide4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hyperlink" Target="https://mxtoolbox.com"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94.png"/></Relationships>
</file>

<file path=ppt/slides/_rels/slide4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95.png"/></Relationships>
</file>

<file path=ppt/slides/_rels/slide4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96.png"/></Relationships>
</file>

<file path=ppt/slides/_rels/slide4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75.png"/></Relationships>
</file>

<file path=ppt/slides/_rels/slide4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98.png"/><Relationship Id="rId4" Type="http://schemas.openxmlformats.org/officeDocument/2006/relationships/image" Target="../media/image97.png"/></Relationships>
</file>

<file path=ppt/slides/_rels/slide4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99.jpg"/><Relationship Id="rId4" Type="http://schemas.openxmlformats.org/officeDocument/2006/relationships/hyperlink" Target="http://drive.google.com/file/d/1uHjZP6-SkEOxHjgJx7YMMbOIBgOEDTno/view"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90.png"/></Relationships>
</file>

<file path=ppt/slides/_rels/slide49.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101.png"/></Relationships>
</file>

<file path=ppt/slides/_rels/slide5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103.png"/><Relationship Id="rId4" Type="http://schemas.openxmlformats.org/officeDocument/2006/relationships/image" Target="../media/image102.png"/></Relationships>
</file>

<file path=ppt/slides/_rels/slide5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s>
</file>

<file path=ppt/slides/_rels/slide5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hyperlink" Target="https://tinyurl.com/sdacyber" TargetMode="External"/><Relationship Id="rId2" Type="http://schemas.openxmlformats.org/officeDocument/2006/relationships/notesSlide" Target="../notesSlides/notesSlide53.xml"/><Relationship Id="rId1" Type="http://schemas.openxmlformats.org/officeDocument/2006/relationships/slideLayout" Target="../slideLayouts/slideLayout1.xml"/><Relationship Id="rId5" Type="http://schemas.openxmlformats.org/officeDocument/2006/relationships/image" Target="../media/image108.png"/><Relationship Id="rId4" Type="http://schemas.openxmlformats.org/officeDocument/2006/relationships/image" Target="../media/image107.png"/></Relationships>
</file>

<file path=ppt/slides/_rels/slide5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64.xml"/><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hyperlink" Target="mailto:chantalu@nationalspecialdistricts.org" TargetMode="External"/><Relationship Id="rId4" Type="http://schemas.openxmlformats.org/officeDocument/2006/relationships/hyperlink" Target="mailto:mac.clemmens@civicplu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92D6F"/>
        </a:solidFill>
        <a:effectLst/>
      </p:bgPr>
    </p:bg>
    <p:spTree>
      <p:nvGrpSpPr>
        <p:cNvPr id="1" name="Shape 15"/>
        <p:cNvGrpSpPr/>
        <p:nvPr/>
      </p:nvGrpSpPr>
      <p:grpSpPr>
        <a:xfrm>
          <a:off x="0" y="0"/>
          <a:ext cx="0" cy="0"/>
          <a:chOff x="0" y="0"/>
          <a:chExt cx="0" cy="0"/>
        </a:xfrm>
      </p:grpSpPr>
      <p:sp>
        <p:nvSpPr>
          <p:cNvPr id="16" name="Google Shape;16;p3"/>
          <p:cNvSpPr/>
          <p:nvPr/>
        </p:nvSpPr>
        <p:spPr>
          <a:xfrm>
            <a:off x="7406640" y="0"/>
            <a:ext cx="4785055" cy="6858000"/>
          </a:xfrm>
          <a:prstGeom prst="rect">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 name="Google Shape;17;p3" descr="/tmp/claude-0/-home-claude/0eb6c878-c4ca-5944-9399-a7d616d972c5/scratchpad/v2/media/s01_70b3e172.png"/>
          <p:cNvPicPr preferRelativeResize="0"/>
          <p:nvPr/>
        </p:nvPicPr>
        <p:blipFill rotWithShape="1">
          <a:blip r:embed="rId3">
            <a:alphaModFix/>
          </a:blip>
          <a:srcRect/>
          <a:stretch/>
        </p:blipFill>
        <p:spPr>
          <a:xfrm>
            <a:off x="8092440" y="640080"/>
            <a:ext cx="3291840" cy="1126053"/>
          </a:xfrm>
          <a:prstGeom prst="rect">
            <a:avLst/>
          </a:prstGeom>
          <a:noFill/>
          <a:ln>
            <a:noFill/>
          </a:ln>
        </p:spPr>
      </p:pic>
      <p:sp>
        <p:nvSpPr>
          <p:cNvPr id="18" name="Google Shape;18;p3"/>
          <p:cNvSpPr txBox="1"/>
          <p:nvPr/>
        </p:nvSpPr>
        <p:spPr>
          <a:xfrm>
            <a:off x="731520" y="1143000"/>
            <a:ext cx="64008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1200"/>
              <a:buFont typeface="Calibri"/>
              <a:buNone/>
            </a:pPr>
            <a:r>
              <a:rPr lang="en-US" sz="2200" b="1" i="0" u="none" strike="noStrike" cap="none">
                <a:solidFill>
                  <a:srgbClr val="C9D3F2"/>
                </a:solidFill>
                <a:latin typeface="Calibri"/>
                <a:ea typeface="Calibri"/>
                <a:cs typeface="Calibri"/>
                <a:sym typeface="Calibri"/>
              </a:rPr>
              <a:t>FEDERAL POLICY UPDATE FOR SPECIAL DISTRICTS</a:t>
            </a:r>
            <a:endParaRPr sz="2200" b="0" i="0" u="none" strike="noStrike" cap="none">
              <a:solidFill>
                <a:schemeClr val="dk1"/>
              </a:solidFill>
              <a:latin typeface="Calibri"/>
              <a:ea typeface="Calibri"/>
              <a:cs typeface="Calibri"/>
              <a:sym typeface="Calibri"/>
            </a:endParaRPr>
          </a:p>
        </p:txBody>
      </p:sp>
      <p:sp>
        <p:nvSpPr>
          <p:cNvPr id="19" name="Google Shape;19;p3"/>
          <p:cNvSpPr txBox="1"/>
          <p:nvPr/>
        </p:nvSpPr>
        <p:spPr>
          <a:xfrm>
            <a:off x="731520" y="1600200"/>
            <a:ext cx="6400800" cy="2011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5000"/>
              <a:buFont typeface="Calibri"/>
              <a:buNone/>
            </a:pPr>
            <a:r>
              <a:rPr lang="en-US" sz="5000" b="1" i="0" u="none" strike="noStrike" cap="none">
                <a:solidFill>
                  <a:srgbClr val="FFFFFF"/>
                </a:solidFill>
                <a:latin typeface="Calibri"/>
                <a:ea typeface="Calibri"/>
                <a:cs typeface="Calibri"/>
                <a:sym typeface="Calibri"/>
              </a:rPr>
              <a:t>What's Changing </a:t>
            </a:r>
            <a:br>
              <a:rPr lang="en-US" sz="5000" b="1" i="0" u="none" strike="noStrike" cap="none">
                <a:solidFill>
                  <a:srgbClr val="FFFFFF"/>
                </a:solidFill>
                <a:latin typeface="Calibri"/>
                <a:ea typeface="Calibri"/>
                <a:cs typeface="Calibri"/>
                <a:sym typeface="Calibri"/>
              </a:rPr>
            </a:br>
            <a:r>
              <a:rPr lang="en-US" sz="5000" b="1" i="0" u="none" strike="noStrike" cap="none">
                <a:solidFill>
                  <a:srgbClr val="FFFFFF"/>
                </a:solidFill>
                <a:latin typeface="Calibri"/>
                <a:ea typeface="Calibri"/>
                <a:cs typeface="Calibri"/>
                <a:sym typeface="Calibri"/>
              </a:rPr>
              <a:t>&amp; How to Prepare</a:t>
            </a:r>
            <a:endParaRPr sz="5000" b="0" i="0" u="none" strike="noStrike" cap="none">
              <a:solidFill>
                <a:schemeClr val="dk1"/>
              </a:solidFill>
              <a:latin typeface="Calibri"/>
              <a:ea typeface="Calibri"/>
              <a:cs typeface="Calibri"/>
              <a:sym typeface="Calibri"/>
            </a:endParaRPr>
          </a:p>
        </p:txBody>
      </p:sp>
      <p:sp>
        <p:nvSpPr>
          <p:cNvPr id="21" name="Google Shape;21;p3"/>
          <p:cNvSpPr/>
          <p:nvPr/>
        </p:nvSpPr>
        <p:spPr>
          <a:xfrm>
            <a:off x="2308426" y="4572000"/>
            <a:ext cx="4467600" cy="1234500"/>
          </a:xfrm>
          <a:prstGeom prst="roundRect">
            <a:avLst>
              <a:gd name="adj" fmla="val 10370"/>
            </a:avLst>
          </a:prstGeom>
          <a:solidFill>
            <a:srgbClr val="1F2358"/>
          </a:solid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txBox="1"/>
          <p:nvPr/>
        </p:nvSpPr>
        <p:spPr>
          <a:xfrm>
            <a:off x="2628460" y="4736592"/>
            <a:ext cx="4206300" cy="320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1050"/>
              <a:buFont typeface="Calibri"/>
              <a:buNone/>
            </a:pPr>
            <a:r>
              <a:rPr lang="en-US" sz="1550">
                <a:solidFill>
                  <a:srgbClr val="C9D3F2"/>
                </a:solidFill>
                <a:latin typeface="Calibri"/>
                <a:ea typeface="Calibri"/>
                <a:cs typeface="Calibri"/>
                <a:sym typeface="Calibri"/>
              </a:rPr>
              <a:t>DOWNLOAD THIS PRESENTATION</a:t>
            </a:r>
            <a:endParaRPr sz="1550" b="0" i="0" u="none" strike="noStrike" cap="none">
              <a:solidFill>
                <a:schemeClr val="dk1"/>
              </a:solidFill>
              <a:latin typeface="Calibri"/>
              <a:ea typeface="Calibri"/>
              <a:cs typeface="Calibri"/>
              <a:sym typeface="Calibri"/>
            </a:endParaRPr>
          </a:p>
        </p:txBody>
      </p:sp>
      <p:sp>
        <p:nvSpPr>
          <p:cNvPr id="23" name="Google Shape;23;p3"/>
          <p:cNvSpPr txBox="1"/>
          <p:nvPr/>
        </p:nvSpPr>
        <p:spPr>
          <a:xfrm>
            <a:off x="2628460" y="5029200"/>
            <a:ext cx="4206300" cy="640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3400"/>
              <a:buFont typeface="Calibri"/>
              <a:buNone/>
            </a:pPr>
            <a:r>
              <a:rPr lang="en-US" sz="3400" b="1">
                <a:solidFill>
                  <a:srgbClr val="FFFFFF"/>
                </a:solidFill>
                <a:latin typeface="Calibri"/>
                <a:ea typeface="Calibri"/>
                <a:cs typeface="Calibri"/>
                <a:sym typeface="Calibri"/>
              </a:rPr>
              <a:t>tinyurl.com/sda-nsda</a:t>
            </a:r>
            <a:endParaRPr sz="3400" b="0" i="0" u="none" strike="noStrike" cap="none">
              <a:solidFill>
                <a:schemeClr val="dk1"/>
              </a:solidFill>
              <a:latin typeface="Calibri"/>
              <a:ea typeface="Calibri"/>
              <a:cs typeface="Calibri"/>
              <a:sym typeface="Calibri"/>
            </a:endParaRPr>
          </a:p>
        </p:txBody>
      </p:sp>
      <p:pic>
        <p:nvPicPr>
          <p:cNvPr id="24" name="Google Shape;24;p3" descr="/tmp/claude-0/-home-claude/0eb6c878-c4ca-5944-9399-a7d616d972c5/scratchpad/v2/media/s01_c90dfda9.jpg"/>
          <p:cNvPicPr preferRelativeResize="0"/>
          <p:nvPr/>
        </p:nvPicPr>
        <p:blipFill rotWithShape="1">
          <a:blip r:embed="rId4">
            <a:alphaModFix/>
          </a:blip>
          <a:srcRect b="20000"/>
          <a:stretch/>
        </p:blipFill>
        <p:spPr>
          <a:xfrm>
            <a:off x="7909560" y="2834640"/>
            <a:ext cx="1828800" cy="1828800"/>
          </a:xfrm>
          <a:prstGeom prst="ellipse">
            <a:avLst/>
          </a:prstGeom>
          <a:noFill/>
          <a:ln>
            <a:noFill/>
          </a:ln>
        </p:spPr>
      </p:pic>
      <p:pic>
        <p:nvPicPr>
          <p:cNvPr id="25" name="Google Shape;25;p3" descr="/tmp/claude-0/-home-claude/0eb6c878-c4ca-5944-9399-a7d616d972c5/scratchpad/v2/assets/mac_sq.jpg"/>
          <p:cNvPicPr preferRelativeResize="0"/>
          <p:nvPr/>
        </p:nvPicPr>
        <p:blipFill rotWithShape="1">
          <a:blip r:embed="rId5">
            <a:alphaModFix/>
          </a:blip>
          <a:srcRect l="9225" t="12315" r="20889" b="17794"/>
          <a:stretch/>
        </p:blipFill>
        <p:spPr>
          <a:xfrm>
            <a:off x="9921240" y="2834640"/>
            <a:ext cx="1828800" cy="1828800"/>
          </a:xfrm>
          <a:prstGeom prst="ellipse">
            <a:avLst/>
          </a:prstGeom>
          <a:noFill/>
          <a:ln>
            <a:noFill/>
          </a:ln>
        </p:spPr>
      </p:pic>
      <p:sp>
        <p:nvSpPr>
          <p:cNvPr id="26" name="Google Shape;26;p3"/>
          <p:cNvSpPr txBox="1"/>
          <p:nvPr/>
        </p:nvSpPr>
        <p:spPr>
          <a:xfrm>
            <a:off x="7772400" y="4800600"/>
            <a:ext cx="2103120" cy="3200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292D6F"/>
              </a:buClr>
              <a:buSzPts val="1400"/>
              <a:buFont typeface="Calibri"/>
              <a:buNone/>
            </a:pPr>
            <a:r>
              <a:rPr lang="en-US" sz="1800" b="1" i="0" u="none" strike="noStrike" cap="none">
                <a:solidFill>
                  <a:srgbClr val="292D6F"/>
                </a:solidFill>
                <a:latin typeface="Calibri"/>
                <a:ea typeface="Calibri"/>
                <a:cs typeface="Calibri"/>
                <a:sym typeface="Calibri"/>
              </a:rPr>
              <a:t>Chantal Unfug</a:t>
            </a:r>
            <a:endParaRPr sz="1800" b="0" i="0" u="none" strike="noStrike" cap="none">
              <a:solidFill>
                <a:schemeClr val="dk1"/>
              </a:solidFill>
              <a:latin typeface="Calibri"/>
              <a:ea typeface="Calibri"/>
              <a:cs typeface="Calibri"/>
              <a:sym typeface="Calibri"/>
            </a:endParaRPr>
          </a:p>
        </p:txBody>
      </p:sp>
      <p:sp>
        <p:nvSpPr>
          <p:cNvPr id="27" name="Google Shape;27;p3"/>
          <p:cNvSpPr txBox="1"/>
          <p:nvPr/>
        </p:nvSpPr>
        <p:spPr>
          <a:xfrm>
            <a:off x="7772400" y="5102352"/>
            <a:ext cx="2103120" cy="2743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50"/>
              <a:buFont typeface="Calibri"/>
              <a:buNone/>
            </a:pPr>
            <a:r>
              <a:rPr lang="en-US" sz="1550" b="0" i="0" u="none" strike="noStrike" cap="none">
                <a:solidFill>
                  <a:srgbClr val="5C627F"/>
                </a:solidFill>
                <a:latin typeface="Calibri"/>
                <a:ea typeface="Calibri"/>
                <a:cs typeface="Calibri"/>
                <a:sym typeface="Calibri"/>
              </a:rPr>
              <a:t>NSDA</a:t>
            </a:r>
            <a:endParaRPr sz="1550" b="0" i="0" u="none" strike="noStrike" cap="none">
              <a:solidFill>
                <a:schemeClr val="dk1"/>
              </a:solidFill>
              <a:latin typeface="Calibri"/>
              <a:ea typeface="Calibri"/>
              <a:cs typeface="Calibri"/>
              <a:sym typeface="Calibri"/>
            </a:endParaRPr>
          </a:p>
        </p:txBody>
      </p:sp>
      <p:sp>
        <p:nvSpPr>
          <p:cNvPr id="28" name="Google Shape;28;p3"/>
          <p:cNvSpPr txBox="1"/>
          <p:nvPr/>
        </p:nvSpPr>
        <p:spPr>
          <a:xfrm>
            <a:off x="9784080" y="4800600"/>
            <a:ext cx="2103120" cy="3200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292D6F"/>
              </a:buClr>
              <a:buSzPts val="1400"/>
              <a:buFont typeface="Calibri"/>
              <a:buNone/>
            </a:pPr>
            <a:r>
              <a:rPr lang="en-US" sz="1800" b="1" i="0" u="none" strike="noStrike" cap="none">
                <a:solidFill>
                  <a:srgbClr val="292D6F"/>
                </a:solidFill>
                <a:latin typeface="Calibri"/>
                <a:ea typeface="Calibri"/>
                <a:cs typeface="Calibri"/>
                <a:sym typeface="Calibri"/>
              </a:rPr>
              <a:t>Mac Clemmens</a:t>
            </a:r>
            <a:endParaRPr sz="1800" b="0" i="0" u="none" strike="noStrike" cap="none">
              <a:solidFill>
                <a:schemeClr val="dk1"/>
              </a:solidFill>
              <a:latin typeface="Calibri"/>
              <a:ea typeface="Calibri"/>
              <a:cs typeface="Calibri"/>
              <a:sym typeface="Calibri"/>
            </a:endParaRPr>
          </a:p>
        </p:txBody>
      </p:sp>
      <p:sp>
        <p:nvSpPr>
          <p:cNvPr id="29" name="Google Shape;29;p3"/>
          <p:cNvSpPr txBox="1"/>
          <p:nvPr/>
        </p:nvSpPr>
        <p:spPr>
          <a:xfrm>
            <a:off x="9784080" y="5102352"/>
            <a:ext cx="2103120" cy="2743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50"/>
              <a:buFont typeface="Calibri"/>
              <a:buNone/>
            </a:pPr>
            <a:r>
              <a:rPr lang="en-US" sz="1550" b="0" i="0" u="none" strike="noStrike" cap="none">
                <a:solidFill>
                  <a:srgbClr val="5C627F"/>
                </a:solidFill>
                <a:latin typeface="Calibri"/>
                <a:ea typeface="Calibri"/>
                <a:cs typeface="Calibri"/>
                <a:sym typeface="Calibri"/>
              </a:rPr>
              <a:t>Streamline / CivicPlus</a:t>
            </a:r>
            <a:endParaRPr sz="1550" b="0" i="0" u="none" strike="noStrike" cap="none">
              <a:solidFill>
                <a:schemeClr val="dk1"/>
              </a:solidFill>
              <a:latin typeface="Calibri"/>
              <a:ea typeface="Calibri"/>
              <a:cs typeface="Calibri"/>
              <a:sym typeface="Calibri"/>
            </a:endParaRPr>
          </a:p>
        </p:txBody>
      </p:sp>
      <p:pic>
        <p:nvPicPr>
          <p:cNvPr id="30" name="Google Shape;30;p3"/>
          <p:cNvPicPr preferRelativeResize="0"/>
          <p:nvPr/>
        </p:nvPicPr>
        <p:blipFill>
          <a:blip r:embed="rId6">
            <a:alphaModFix/>
          </a:blip>
          <a:stretch>
            <a:fillRect/>
          </a:stretch>
        </p:blipFill>
        <p:spPr>
          <a:xfrm>
            <a:off x="731525" y="4571999"/>
            <a:ext cx="1234524" cy="1234500"/>
          </a:xfrm>
          <a:prstGeom prst="rect">
            <a:avLst/>
          </a:prstGeom>
          <a:solidFill>
            <a:srgbClr val="FFFFFF"/>
          </a:solidFill>
          <a:ln w="12700" cap="flat" cmpd="sng">
            <a:solidFill>
              <a:srgbClr val="FFFFFF"/>
            </a:solidFill>
            <a:prstDash val="solid"/>
            <a:round/>
            <a:headEnd type="none" w="sm" len="sm"/>
            <a:tailEnd type="none" w="sm" len="sm"/>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5"/>
        <p:cNvGrpSpPr/>
        <p:nvPr/>
      </p:nvGrpSpPr>
      <p:grpSpPr>
        <a:xfrm>
          <a:off x="0" y="0"/>
          <a:ext cx="0" cy="0"/>
          <a:chOff x="0" y="0"/>
          <a:chExt cx="0" cy="0"/>
        </a:xfrm>
      </p:grpSpPr>
      <p:sp>
        <p:nvSpPr>
          <p:cNvPr id="36" name="Google Shape;36;p4"/>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3000"/>
              <a:buFont typeface="Calibri"/>
              <a:buNone/>
            </a:pPr>
            <a:r>
              <a:rPr lang="en-US" sz="3000" b="1" i="0" u="none" strike="noStrike" cap="none">
                <a:solidFill>
                  <a:srgbClr val="292D6F"/>
                </a:solidFill>
                <a:latin typeface="Calibri"/>
                <a:ea typeface="Calibri"/>
                <a:cs typeface="Calibri"/>
                <a:sym typeface="Calibri"/>
              </a:rPr>
              <a:t>Today's agenda</a:t>
            </a:r>
            <a:endParaRPr sz="3000" b="0" i="0" u="none" strike="noStrike" cap="none">
              <a:solidFill>
                <a:schemeClr val="dk1"/>
              </a:solidFill>
              <a:latin typeface="Calibri"/>
              <a:ea typeface="Calibri"/>
              <a:cs typeface="Calibri"/>
              <a:sym typeface="Calibri"/>
            </a:endParaRPr>
          </a:p>
        </p:txBody>
      </p:sp>
      <p:sp>
        <p:nvSpPr>
          <p:cNvPr id="37" name="Google Shape;37;p4"/>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400"/>
              <a:buFont typeface="Calibri"/>
              <a:buNone/>
            </a:pPr>
            <a:r>
              <a:rPr lang="en-US" sz="1900" b="0" i="0" u="none" strike="noStrike" cap="none">
                <a:solidFill>
                  <a:srgbClr val="5C627F"/>
                </a:solidFill>
                <a:latin typeface="Calibri"/>
                <a:ea typeface="Calibri"/>
                <a:cs typeface="Calibri"/>
                <a:sym typeface="Calibri"/>
              </a:rPr>
              <a:t>Three parts, two presenters</a:t>
            </a:r>
            <a:endParaRPr sz="1900" b="0" i="0" u="none" strike="noStrike" cap="none">
              <a:solidFill>
                <a:schemeClr val="dk1"/>
              </a:solidFill>
              <a:latin typeface="Calibri"/>
              <a:ea typeface="Calibri"/>
              <a:cs typeface="Calibri"/>
              <a:sym typeface="Calibri"/>
            </a:endParaRPr>
          </a:p>
        </p:txBody>
      </p:sp>
      <p:pic>
        <p:nvPicPr>
          <p:cNvPr id="38" name="Google Shape;38;p4" descr="/tmp/claude-0/-home-claude/0eb6c878-c4ca-5944-9399-a7d616d972c5/scratchpad/v2/media/s01_70b3e172.png"/>
          <p:cNvPicPr preferRelativeResize="0"/>
          <p:nvPr/>
        </p:nvPicPr>
        <p:blipFill rotWithShape="1">
          <a:blip r:embed="rId3">
            <a:alphaModFix/>
          </a:blip>
          <a:srcRect/>
          <a:stretch/>
        </p:blipFill>
        <p:spPr>
          <a:xfrm>
            <a:off x="10104120" y="347472"/>
            <a:ext cx="1691640" cy="578666"/>
          </a:xfrm>
          <a:prstGeom prst="rect">
            <a:avLst/>
          </a:prstGeom>
          <a:noFill/>
          <a:ln>
            <a:noFill/>
          </a:ln>
        </p:spPr>
      </p:pic>
      <p:sp>
        <p:nvSpPr>
          <p:cNvPr id="39" name="Google Shape;39;p4"/>
          <p:cNvSpPr/>
          <p:nvPr/>
        </p:nvSpPr>
        <p:spPr>
          <a:xfrm>
            <a:off x="548640" y="1737360"/>
            <a:ext cx="3520440" cy="3840480"/>
          </a:xfrm>
          <a:prstGeom prst="roundRect">
            <a:avLst>
              <a:gd name="adj" fmla="val 3117"/>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4"/>
          <p:cNvSpPr/>
          <p:nvPr/>
        </p:nvSpPr>
        <p:spPr>
          <a:xfrm>
            <a:off x="822960" y="2057400"/>
            <a:ext cx="731520" cy="73152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1" name="Google Shape;41;p4" descr="preencoded.png"/>
          <p:cNvPicPr preferRelativeResize="0"/>
          <p:nvPr/>
        </p:nvPicPr>
        <p:blipFill rotWithShape="1">
          <a:blip r:embed="rId4">
            <a:alphaModFix/>
          </a:blip>
          <a:srcRect/>
          <a:stretch/>
        </p:blipFill>
        <p:spPr>
          <a:xfrm>
            <a:off x="1020470" y="2254910"/>
            <a:ext cx="336499" cy="336499"/>
          </a:xfrm>
          <a:prstGeom prst="rect">
            <a:avLst/>
          </a:prstGeom>
          <a:noFill/>
          <a:ln>
            <a:noFill/>
          </a:ln>
        </p:spPr>
      </p:pic>
      <p:sp>
        <p:nvSpPr>
          <p:cNvPr id="42" name="Google Shape;42;p4"/>
          <p:cNvSpPr txBox="1"/>
          <p:nvPr/>
        </p:nvSpPr>
        <p:spPr>
          <a:xfrm>
            <a:off x="1737360" y="2084832"/>
            <a:ext cx="20116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1000"/>
              <a:buFont typeface="Calibri"/>
              <a:buNone/>
            </a:pPr>
            <a:r>
              <a:rPr lang="en-US" sz="1300" b="1" i="0" u="none" strike="noStrike" cap="none">
                <a:solidFill>
                  <a:srgbClr val="5C627F"/>
                </a:solidFill>
                <a:latin typeface="Calibri"/>
                <a:ea typeface="Calibri"/>
                <a:cs typeface="Calibri"/>
                <a:sym typeface="Calibri"/>
              </a:rPr>
              <a:t>PART 1</a:t>
            </a:r>
            <a:endParaRPr sz="1300" b="0" i="0" u="none" strike="noStrike" cap="none">
              <a:solidFill>
                <a:schemeClr val="dk1"/>
              </a:solidFill>
              <a:latin typeface="Calibri"/>
              <a:ea typeface="Calibri"/>
              <a:cs typeface="Calibri"/>
              <a:sym typeface="Calibri"/>
            </a:endParaRPr>
          </a:p>
        </p:txBody>
      </p:sp>
      <p:sp>
        <p:nvSpPr>
          <p:cNvPr id="43" name="Google Shape;43;p4"/>
          <p:cNvSpPr txBox="1"/>
          <p:nvPr/>
        </p:nvSpPr>
        <p:spPr>
          <a:xfrm>
            <a:off x="1737360" y="2331720"/>
            <a:ext cx="214884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800"/>
              <a:buFont typeface="Calibri"/>
              <a:buNone/>
            </a:pPr>
            <a:r>
              <a:rPr lang="en-US" sz="2100" b="1" i="0" u="none" strike="noStrike" cap="none">
                <a:solidFill>
                  <a:srgbClr val="292D6F"/>
                </a:solidFill>
                <a:latin typeface="Calibri"/>
                <a:ea typeface="Calibri"/>
                <a:cs typeface="Calibri"/>
                <a:sym typeface="Calibri"/>
              </a:rPr>
              <a:t>NSDA update</a:t>
            </a:r>
            <a:endParaRPr sz="2100" b="0" i="0" u="none" strike="noStrike" cap="none">
              <a:solidFill>
                <a:schemeClr val="dk1"/>
              </a:solidFill>
              <a:latin typeface="Calibri"/>
              <a:ea typeface="Calibri"/>
              <a:cs typeface="Calibri"/>
              <a:sym typeface="Calibri"/>
            </a:endParaRPr>
          </a:p>
        </p:txBody>
      </p:sp>
      <p:sp>
        <p:nvSpPr>
          <p:cNvPr id="44" name="Google Shape;44;p4"/>
          <p:cNvSpPr txBox="1"/>
          <p:nvPr/>
        </p:nvSpPr>
        <p:spPr>
          <a:xfrm>
            <a:off x="822960" y="3063240"/>
            <a:ext cx="2971800" cy="17373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200"/>
              <a:buFont typeface="Calibri"/>
              <a:buNone/>
            </a:pPr>
            <a:r>
              <a:rPr lang="en-US" sz="1700" b="0" i="0" u="none" strike="noStrike" cap="none">
                <a:solidFill>
                  <a:srgbClr val="1B1E3C"/>
                </a:solidFill>
                <a:latin typeface="Calibri"/>
                <a:ea typeface="Calibri"/>
                <a:cs typeface="Calibri"/>
                <a:sym typeface="Calibri"/>
              </a:rPr>
              <a:t>Thank you for your leadership, Colorado — how NSDA is growing, federal advocacy, grants, connections and the bills that matter to districts.</a:t>
            </a:r>
            <a:endParaRPr sz="1700" b="0" i="0" u="none" strike="noStrike" cap="none">
              <a:solidFill>
                <a:schemeClr val="dk1"/>
              </a:solidFill>
              <a:latin typeface="Calibri"/>
              <a:ea typeface="Calibri"/>
              <a:cs typeface="Calibri"/>
              <a:sym typeface="Calibri"/>
            </a:endParaRPr>
          </a:p>
        </p:txBody>
      </p:sp>
      <p:sp>
        <p:nvSpPr>
          <p:cNvPr id="45" name="Google Shape;45;p4"/>
          <p:cNvSpPr txBox="1"/>
          <p:nvPr/>
        </p:nvSpPr>
        <p:spPr>
          <a:xfrm>
            <a:off x="822960" y="4937760"/>
            <a:ext cx="29718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1100"/>
              <a:buFont typeface="Calibri"/>
              <a:buNone/>
            </a:pPr>
            <a:r>
              <a:rPr lang="en-US" b="0" i="1" u="none" strike="noStrike" cap="none">
                <a:solidFill>
                  <a:srgbClr val="5C627F"/>
                </a:solidFill>
                <a:latin typeface="Calibri"/>
                <a:ea typeface="Calibri"/>
                <a:cs typeface="Calibri"/>
                <a:sym typeface="Calibri"/>
              </a:rPr>
              <a:t>Chantal Unfug, NSDA</a:t>
            </a:r>
            <a:endParaRPr b="0" i="0" u="none" strike="noStrike" cap="none">
              <a:solidFill>
                <a:schemeClr val="dk1"/>
              </a:solidFill>
              <a:latin typeface="Calibri"/>
              <a:ea typeface="Calibri"/>
              <a:cs typeface="Calibri"/>
              <a:sym typeface="Calibri"/>
            </a:endParaRPr>
          </a:p>
        </p:txBody>
      </p:sp>
      <p:sp>
        <p:nvSpPr>
          <p:cNvPr id="46" name="Google Shape;46;p4"/>
          <p:cNvSpPr/>
          <p:nvPr/>
        </p:nvSpPr>
        <p:spPr>
          <a:xfrm>
            <a:off x="4334256" y="1737360"/>
            <a:ext cx="3520440" cy="3840480"/>
          </a:xfrm>
          <a:prstGeom prst="roundRect">
            <a:avLst>
              <a:gd name="adj" fmla="val 3117"/>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4"/>
          <p:cNvSpPr/>
          <p:nvPr/>
        </p:nvSpPr>
        <p:spPr>
          <a:xfrm>
            <a:off x="4608576" y="2057400"/>
            <a:ext cx="731520" cy="731520"/>
          </a:xfrm>
          <a:prstGeom prst="ellipse">
            <a:avLst/>
          </a:prstGeom>
          <a:solidFill>
            <a:srgbClr val="1F3FB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 name="Google Shape;48;p4" descr="preencoded.png"/>
          <p:cNvPicPr preferRelativeResize="0"/>
          <p:nvPr/>
        </p:nvPicPr>
        <p:blipFill rotWithShape="1">
          <a:blip r:embed="rId5">
            <a:alphaModFix/>
          </a:blip>
          <a:srcRect/>
          <a:stretch/>
        </p:blipFill>
        <p:spPr>
          <a:xfrm>
            <a:off x="4806086" y="2254910"/>
            <a:ext cx="336499" cy="336499"/>
          </a:xfrm>
          <a:prstGeom prst="rect">
            <a:avLst/>
          </a:prstGeom>
          <a:noFill/>
          <a:ln>
            <a:noFill/>
          </a:ln>
        </p:spPr>
      </p:pic>
      <p:sp>
        <p:nvSpPr>
          <p:cNvPr id="49" name="Google Shape;49;p4"/>
          <p:cNvSpPr txBox="1"/>
          <p:nvPr/>
        </p:nvSpPr>
        <p:spPr>
          <a:xfrm>
            <a:off x="5522976" y="2084832"/>
            <a:ext cx="20116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1000"/>
              <a:buFont typeface="Calibri"/>
              <a:buNone/>
            </a:pPr>
            <a:r>
              <a:rPr lang="en-US" sz="1300" b="1" i="0" u="none" strike="noStrike" cap="none">
                <a:solidFill>
                  <a:srgbClr val="5C627F"/>
                </a:solidFill>
                <a:latin typeface="Calibri"/>
                <a:ea typeface="Calibri"/>
                <a:cs typeface="Calibri"/>
                <a:sym typeface="Calibri"/>
              </a:rPr>
              <a:t>PART 2</a:t>
            </a:r>
            <a:endParaRPr sz="1300" b="0" i="0" u="none" strike="noStrike" cap="none">
              <a:solidFill>
                <a:schemeClr val="dk1"/>
              </a:solidFill>
              <a:latin typeface="Calibri"/>
              <a:ea typeface="Calibri"/>
              <a:cs typeface="Calibri"/>
              <a:sym typeface="Calibri"/>
            </a:endParaRPr>
          </a:p>
        </p:txBody>
      </p:sp>
      <p:sp>
        <p:nvSpPr>
          <p:cNvPr id="50" name="Google Shape;50;p4"/>
          <p:cNvSpPr txBox="1"/>
          <p:nvPr/>
        </p:nvSpPr>
        <p:spPr>
          <a:xfrm>
            <a:off x="5522976" y="2331720"/>
            <a:ext cx="214884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800"/>
              <a:buFont typeface="Calibri"/>
              <a:buNone/>
            </a:pPr>
            <a:r>
              <a:rPr lang="en-US" sz="2100" b="1" i="0" u="none" strike="noStrike" cap="none">
                <a:solidFill>
                  <a:srgbClr val="292D6F"/>
                </a:solidFill>
                <a:latin typeface="Calibri"/>
                <a:ea typeface="Calibri"/>
                <a:cs typeface="Calibri"/>
                <a:sym typeface="Calibri"/>
              </a:rPr>
              <a:t>ADA compliance</a:t>
            </a:r>
            <a:endParaRPr sz="2100" b="0" i="0" u="none" strike="noStrike" cap="none">
              <a:solidFill>
                <a:schemeClr val="dk1"/>
              </a:solidFill>
              <a:latin typeface="Calibri"/>
              <a:ea typeface="Calibri"/>
              <a:cs typeface="Calibri"/>
              <a:sym typeface="Calibri"/>
            </a:endParaRPr>
          </a:p>
        </p:txBody>
      </p:sp>
      <p:sp>
        <p:nvSpPr>
          <p:cNvPr id="51" name="Google Shape;51;p4"/>
          <p:cNvSpPr txBox="1"/>
          <p:nvPr/>
        </p:nvSpPr>
        <p:spPr>
          <a:xfrm>
            <a:off x="4608576" y="3063240"/>
            <a:ext cx="2971800" cy="17373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200"/>
              <a:buFont typeface="Calibri"/>
              <a:buNone/>
            </a:pPr>
            <a:r>
              <a:rPr lang="en-US" sz="1700" b="0" i="0" u="none" strike="noStrike" cap="none">
                <a:solidFill>
                  <a:srgbClr val="1B1E3C"/>
                </a:solidFill>
                <a:latin typeface="Calibri"/>
                <a:ea typeface="Calibri"/>
                <a:cs typeface="Calibri"/>
                <a:sym typeface="Calibri"/>
              </a:rPr>
              <a:t>What the DOJ web-accessibility rule requires, who has to comply and by when, and five steps to achieve (and maintain) compliance.</a:t>
            </a:r>
            <a:endParaRPr sz="1700" b="0" i="0" u="none" strike="noStrike" cap="none">
              <a:solidFill>
                <a:schemeClr val="dk1"/>
              </a:solidFill>
              <a:latin typeface="Calibri"/>
              <a:ea typeface="Calibri"/>
              <a:cs typeface="Calibri"/>
              <a:sym typeface="Calibri"/>
            </a:endParaRPr>
          </a:p>
        </p:txBody>
      </p:sp>
      <p:sp>
        <p:nvSpPr>
          <p:cNvPr id="52" name="Google Shape;52;p4"/>
          <p:cNvSpPr txBox="1"/>
          <p:nvPr/>
        </p:nvSpPr>
        <p:spPr>
          <a:xfrm>
            <a:off x="4608576" y="4937760"/>
            <a:ext cx="29718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1100"/>
              <a:buFont typeface="Calibri"/>
              <a:buNone/>
            </a:pPr>
            <a:r>
              <a:rPr lang="en-US" b="0" i="1" u="none" strike="noStrike" cap="none">
                <a:solidFill>
                  <a:srgbClr val="5C627F"/>
                </a:solidFill>
                <a:latin typeface="Calibri"/>
                <a:ea typeface="Calibri"/>
                <a:cs typeface="Calibri"/>
                <a:sym typeface="Calibri"/>
              </a:rPr>
              <a:t>Mac Clemmens, Streamline / CivicPlus</a:t>
            </a:r>
            <a:endParaRPr b="0" i="0" u="none" strike="noStrike" cap="none">
              <a:solidFill>
                <a:schemeClr val="dk1"/>
              </a:solidFill>
              <a:latin typeface="Calibri"/>
              <a:ea typeface="Calibri"/>
              <a:cs typeface="Calibri"/>
              <a:sym typeface="Calibri"/>
            </a:endParaRPr>
          </a:p>
        </p:txBody>
      </p:sp>
      <p:sp>
        <p:nvSpPr>
          <p:cNvPr id="53" name="Google Shape;53;p4"/>
          <p:cNvSpPr/>
          <p:nvPr/>
        </p:nvSpPr>
        <p:spPr>
          <a:xfrm>
            <a:off x="8119872" y="1737360"/>
            <a:ext cx="3520440" cy="3840480"/>
          </a:xfrm>
          <a:prstGeom prst="roundRect">
            <a:avLst>
              <a:gd name="adj" fmla="val 3117"/>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4"/>
          <p:cNvSpPr/>
          <p:nvPr/>
        </p:nvSpPr>
        <p:spPr>
          <a:xfrm>
            <a:off x="8394192" y="2057400"/>
            <a:ext cx="731520" cy="73152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5" name="Google Shape;55;p4" descr="preencoded.png"/>
          <p:cNvPicPr preferRelativeResize="0"/>
          <p:nvPr/>
        </p:nvPicPr>
        <p:blipFill rotWithShape="1">
          <a:blip r:embed="rId6">
            <a:alphaModFix/>
          </a:blip>
          <a:srcRect/>
          <a:stretch/>
        </p:blipFill>
        <p:spPr>
          <a:xfrm>
            <a:off x="8591702" y="2254910"/>
            <a:ext cx="336499" cy="336499"/>
          </a:xfrm>
          <a:prstGeom prst="rect">
            <a:avLst/>
          </a:prstGeom>
          <a:noFill/>
          <a:ln>
            <a:noFill/>
          </a:ln>
        </p:spPr>
      </p:pic>
      <p:sp>
        <p:nvSpPr>
          <p:cNvPr id="56" name="Google Shape;56;p4"/>
          <p:cNvSpPr txBox="1"/>
          <p:nvPr/>
        </p:nvSpPr>
        <p:spPr>
          <a:xfrm>
            <a:off x="9308592" y="2084832"/>
            <a:ext cx="20116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1000"/>
              <a:buFont typeface="Calibri"/>
              <a:buNone/>
            </a:pPr>
            <a:r>
              <a:rPr lang="en-US" sz="1300" b="1" i="0" u="none" strike="noStrike" cap="none">
                <a:solidFill>
                  <a:srgbClr val="5C627F"/>
                </a:solidFill>
                <a:latin typeface="Calibri"/>
                <a:ea typeface="Calibri"/>
                <a:cs typeface="Calibri"/>
                <a:sym typeface="Calibri"/>
              </a:rPr>
              <a:t>PART 3</a:t>
            </a:r>
            <a:endParaRPr sz="1300" b="0" i="0" u="none" strike="noStrike" cap="none">
              <a:solidFill>
                <a:schemeClr val="dk1"/>
              </a:solidFill>
              <a:latin typeface="Calibri"/>
              <a:ea typeface="Calibri"/>
              <a:cs typeface="Calibri"/>
              <a:sym typeface="Calibri"/>
            </a:endParaRPr>
          </a:p>
        </p:txBody>
      </p:sp>
      <p:sp>
        <p:nvSpPr>
          <p:cNvPr id="57" name="Google Shape;57;p4"/>
          <p:cNvSpPr txBox="1"/>
          <p:nvPr/>
        </p:nvSpPr>
        <p:spPr>
          <a:xfrm>
            <a:off x="9308592" y="2331720"/>
            <a:ext cx="214884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800"/>
              <a:buFont typeface="Calibri"/>
              <a:buNone/>
            </a:pPr>
            <a:r>
              <a:rPr lang="en-US" sz="2100" b="1" i="0" u="none" strike="noStrike" cap="none">
                <a:solidFill>
                  <a:srgbClr val="292D6F"/>
                </a:solidFill>
                <a:latin typeface="Calibri"/>
                <a:ea typeface="Calibri"/>
                <a:cs typeface="Calibri"/>
                <a:sym typeface="Calibri"/>
              </a:rPr>
              <a:t>Cybersecurity</a:t>
            </a:r>
            <a:endParaRPr sz="2100" b="0" i="0" u="none" strike="noStrike" cap="none">
              <a:solidFill>
                <a:schemeClr val="dk1"/>
              </a:solidFill>
              <a:latin typeface="Calibri"/>
              <a:ea typeface="Calibri"/>
              <a:cs typeface="Calibri"/>
              <a:sym typeface="Calibri"/>
            </a:endParaRPr>
          </a:p>
        </p:txBody>
      </p:sp>
      <p:sp>
        <p:nvSpPr>
          <p:cNvPr id="58" name="Google Shape;58;p4"/>
          <p:cNvSpPr txBox="1"/>
          <p:nvPr/>
        </p:nvSpPr>
        <p:spPr>
          <a:xfrm>
            <a:off x="8394192" y="3063240"/>
            <a:ext cx="2971800" cy="17373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200"/>
              <a:buFont typeface="Calibri"/>
              <a:buNone/>
            </a:pPr>
            <a:r>
              <a:rPr lang="en-US" sz="1700" b="0" i="0" u="none" strike="noStrike" cap="none">
                <a:solidFill>
                  <a:srgbClr val="1B1E3C"/>
                </a:solidFill>
                <a:latin typeface="Calibri"/>
                <a:ea typeface="Calibri"/>
                <a:cs typeface="Calibri"/>
                <a:sym typeface="Calibri"/>
              </a:rPr>
              <a:t>Five practices that keep special districts safe in the age of AI tools — and a real-or-fake challenge.</a:t>
            </a:r>
            <a:endParaRPr sz="1700" b="0" i="0" u="none" strike="noStrike" cap="none">
              <a:solidFill>
                <a:schemeClr val="dk1"/>
              </a:solidFill>
              <a:latin typeface="Calibri"/>
              <a:ea typeface="Calibri"/>
              <a:cs typeface="Calibri"/>
              <a:sym typeface="Calibri"/>
            </a:endParaRPr>
          </a:p>
        </p:txBody>
      </p:sp>
      <p:sp>
        <p:nvSpPr>
          <p:cNvPr id="59" name="Google Shape;59;p4"/>
          <p:cNvSpPr txBox="1"/>
          <p:nvPr/>
        </p:nvSpPr>
        <p:spPr>
          <a:xfrm>
            <a:off x="8394192" y="4937760"/>
            <a:ext cx="29718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1100"/>
              <a:buFont typeface="Calibri"/>
              <a:buNone/>
            </a:pPr>
            <a:r>
              <a:rPr lang="en-US" b="0" i="1" u="none" strike="noStrike" cap="none">
                <a:solidFill>
                  <a:srgbClr val="5C627F"/>
                </a:solidFill>
                <a:latin typeface="Calibri"/>
                <a:ea typeface="Calibri"/>
                <a:cs typeface="Calibri"/>
                <a:sym typeface="Calibri"/>
              </a:rPr>
              <a:t>Mac Clemmens, Streamline / CivicPlus</a:t>
            </a:r>
            <a:endParaRPr b="0" i="0" u="none" strike="noStrike" cap="non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4"/>
        <p:cNvGrpSpPr/>
        <p:nvPr/>
      </p:nvGrpSpPr>
      <p:grpSpPr>
        <a:xfrm>
          <a:off x="0" y="0"/>
          <a:ext cx="0" cy="0"/>
          <a:chOff x="0" y="0"/>
          <a:chExt cx="0" cy="0"/>
        </a:xfrm>
      </p:grpSpPr>
      <p:sp>
        <p:nvSpPr>
          <p:cNvPr id="65" name="Google Shape;65;p5"/>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3000"/>
              <a:buFont typeface="Calibri"/>
              <a:buNone/>
            </a:pPr>
            <a:r>
              <a:rPr lang="en-US" sz="3000" b="1" i="0" u="none" strike="noStrike" cap="none">
                <a:solidFill>
                  <a:srgbClr val="292D6F"/>
                </a:solidFill>
                <a:latin typeface="Calibri"/>
                <a:ea typeface="Calibri"/>
                <a:cs typeface="Calibri"/>
                <a:sym typeface="Calibri"/>
              </a:rPr>
              <a:t>Thank you for your leadership, Colorado!</a:t>
            </a:r>
            <a:endParaRPr sz="3000" b="0" i="0" u="none" strike="noStrike" cap="none">
              <a:solidFill>
                <a:schemeClr val="dk1"/>
              </a:solidFill>
              <a:latin typeface="Calibri"/>
              <a:ea typeface="Calibri"/>
              <a:cs typeface="Calibri"/>
              <a:sym typeface="Calibri"/>
            </a:endParaRPr>
          </a:p>
        </p:txBody>
      </p:sp>
      <p:sp>
        <p:nvSpPr>
          <p:cNvPr id="66" name="Google Shape;66;p5"/>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400"/>
              <a:buFont typeface="Calibri"/>
              <a:buNone/>
            </a:pPr>
            <a:r>
              <a:rPr lang="en-US" sz="1900" b="0" i="0" u="none" strike="noStrike" cap="none">
                <a:solidFill>
                  <a:srgbClr val="5C627F"/>
                </a:solidFill>
                <a:latin typeface="Calibri"/>
                <a:ea typeface="Calibri"/>
                <a:cs typeface="Calibri"/>
                <a:sym typeface="Calibri"/>
              </a:rPr>
              <a:t>What NSDA membership delivers to Colorado's special districts</a:t>
            </a:r>
            <a:endParaRPr sz="1900" b="0" i="0" u="none" strike="noStrike" cap="none">
              <a:solidFill>
                <a:schemeClr val="dk1"/>
              </a:solidFill>
              <a:latin typeface="Calibri"/>
              <a:ea typeface="Calibri"/>
              <a:cs typeface="Calibri"/>
              <a:sym typeface="Calibri"/>
            </a:endParaRPr>
          </a:p>
        </p:txBody>
      </p:sp>
      <p:pic>
        <p:nvPicPr>
          <p:cNvPr id="67" name="Google Shape;67;p5" descr="/tmp/claude-0/-home-claude/0eb6c878-c4ca-5944-9399-a7d616d972c5/scratchpad/v2/media/s01_70b3e172.png"/>
          <p:cNvPicPr preferRelativeResize="0"/>
          <p:nvPr/>
        </p:nvPicPr>
        <p:blipFill rotWithShape="1">
          <a:blip r:embed="rId3">
            <a:alphaModFix/>
          </a:blip>
          <a:srcRect/>
          <a:stretch/>
        </p:blipFill>
        <p:spPr>
          <a:xfrm>
            <a:off x="10104120" y="347472"/>
            <a:ext cx="1691640" cy="578666"/>
          </a:xfrm>
          <a:prstGeom prst="rect">
            <a:avLst/>
          </a:prstGeom>
          <a:noFill/>
          <a:ln>
            <a:noFill/>
          </a:ln>
        </p:spPr>
      </p:pic>
      <p:sp>
        <p:nvSpPr>
          <p:cNvPr id="68" name="Google Shape;68;p5"/>
          <p:cNvSpPr/>
          <p:nvPr/>
        </p:nvSpPr>
        <p:spPr>
          <a:xfrm>
            <a:off x="548650" y="1691652"/>
            <a:ext cx="3520500" cy="2345700"/>
          </a:xfrm>
          <a:prstGeom prst="roundRect">
            <a:avLst>
              <a:gd name="adj" fmla="val 5854"/>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5"/>
          <p:cNvSpPr/>
          <p:nvPr/>
        </p:nvSpPr>
        <p:spPr>
          <a:xfrm>
            <a:off x="822960" y="1965960"/>
            <a:ext cx="566928" cy="56692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0" name="Google Shape;70;p5" descr="preencoded.png"/>
          <p:cNvPicPr preferRelativeResize="0"/>
          <p:nvPr/>
        </p:nvPicPr>
        <p:blipFill rotWithShape="1">
          <a:blip r:embed="rId4">
            <a:alphaModFix/>
          </a:blip>
          <a:srcRect/>
          <a:stretch/>
        </p:blipFill>
        <p:spPr>
          <a:xfrm>
            <a:off x="976031" y="2119031"/>
            <a:ext cx="260787" cy="260787"/>
          </a:xfrm>
          <a:prstGeom prst="rect">
            <a:avLst/>
          </a:prstGeom>
          <a:noFill/>
          <a:ln>
            <a:noFill/>
          </a:ln>
        </p:spPr>
      </p:pic>
      <p:sp>
        <p:nvSpPr>
          <p:cNvPr id="71" name="Google Shape;71;p5"/>
          <p:cNvSpPr txBox="1"/>
          <p:nvPr/>
        </p:nvSpPr>
        <p:spPr>
          <a:xfrm>
            <a:off x="1554480" y="1965960"/>
            <a:ext cx="2331720" cy="56692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700"/>
              <a:buFont typeface="Calibri"/>
              <a:buNone/>
            </a:pPr>
            <a:r>
              <a:rPr lang="en-US" sz="1700" b="1" i="0" u="none" strike="noStrike" cap="none">
                <a:solidFill>
                  <a:srgbClr val="292D6F"/>
                </a:solidFill>
                <a:latin typeface="Calibri"/>
                <a:ea typeface="Calibri"/>
                <a:cs typeface="Calibri"/>
                <a:sym typeface="Calibri"/>
              </a:rPr>
              <a:t>Advocacy</a:t>
            </a:r>
            <a:endParaRPr sz="1700" b="0" i="0" u="none" strike="noStrike" cap="none">
              <a:solidFill>
                <a:schemeClr val="dk1"/>
              </a:solidFill>
              <a:latin typeface="Calibri"/>
              <a:ea typeface="Calibri"/>
              <a:cs typeface="Calibri"/>
              <a:sym typeface="Calibri"/>
            </a:endParaRPr>
          </a:p>
        </p:txBody>
      </p:sp>
      <p:sp>
        <p:nvSpPr>
          <p:cNvPr id="72" name="Google Shape;72;p5"/>
          <p:cNvSpPr txBox="1"/>
          <p:nvPr/>
        </p:nvSpPr>
        <p:spPr>
          <a:xfrm>
            <a:off x="822960" y="2651760"/>
            <a:ext cx="2971800"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200"/>
              <a:buFont typeface="Calibri"/>
              <a:buNone/>
            </a:pPr>
            <a:r>
              <a:rPr lang="en-US" sz="1700" b="0" i="0" u="none" strike="noStrike" cap="none">
                <a:solidFill>
                  <a:srgbClr val="1B1E3C"/>
                </a:solidFill>
                <a:latin typeface="Calibri"/>
                <a:ea typeface="Calibri"/>
                <a:cs typeface="Calibri"/>
                <a:sym typeface="Calibri"/>
              </a:rPr>
              <a:t>The NSDA gives you a powerful voice through our advocacy to progress by focusing on issues that affect all special districts.</a:t>
            </a:r>
            <a:endParaRPr sz="1700" b="0" i="0" u="none" strike="noStrike" cap="none">
              <a:solidFill>
                <a:schemeClr val="dk1"/>
              </a:solidFill>
              <a:latin typeface="Calibri"/>
              <a:ea typeface="Calibri"/>
              <a:cs typeface="Calibri"/>
              <a:sym typeface="Calibri"/>
            </a:endParaRPr>
          </a:p>
        </p:txBody>
      </p:sp>
      <p:sp>
        <p:nvSpPr>
          <p:cNvPr id="73" name="Google Shape;73;p5"/>
          <p:cNvSpPr/>
          <p:nvPr/>
        </p:nvSpPr>
        <p:spPr>
          <a:xfrm>
            <a:off x="4334258" y="1691652"/>
            <a:ext cx="3520500" cy="2345700"/>
          </a:xfrm>
          <a:prstGeom prst="roundRect">
            <a:avLst>
              <a:gd name="adj" fmla="val 5854"/>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5"/>
          <p:cNvSpPr/>
          <p:nvPr/>
        </p:nvSpPr>
        <p:spPr>
          <a:xfrm>
            <a:off x="4608576" y="1965960"/>
            <a:ext cx="566928" cy="56692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5" name="Google Shape;75;p5" descr="preencoded.png"/>
          <p:cNvPicPr preferRelativeResize="0"/>
          <p:nvPr/>
        </p:nvPicPr>
        <p:blipFill rotWithShape="1">
          <a:blip r:embed="rId5">
            <a:alphaModFix/>
          </a:blip>
          <a:srcRect/>
          <a:stretch/>
        </p:blipFill>
        <p:spPr>
          <a:xfrm>
            <a:off x="4761647" y="2119031"/>
            <a:ext cx="260787" cy="260787"/>
          </a:xfrm>
          <a:prstGeom prst="rect">
            <a:avLst/>
          </a:prstGeom>
          <a:noFill/>
          <a:ln>
            <a:noFill/>
          </a:ln>
        </p:spPr>
      </p:pic>
      <p:sp>
        <p:nvSpPr>
          <p:cNvPr id="76" name="Google Shape;76;p5"/>
          <p:cNvSpPr txBox="1"/>
          <p:nvPr/>
        </p:nvSpPr>
        <p:spPr>
          <a:xfrm>
            <a:off x="5340096" y="1965960"/>
            <a:ext cx="2331720" cy="56692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700"/>
              <a:buFont typeface="Calibri"/>
              <a:buNone/>
            </a:pPr>
            <a:r>
              <a:rPr lang="en-US" sz="1700" b="1" i="0" u="none" strike="noStrike" cap="none">
                <a:solidFill>
                  <a:srgbClr val="292D6F"/>
                </a:solidFill>
                <a:latin typeface="Calibri"/>
                <a:ea typeface="Calibri"/>
                <a:cs typeface="Calibri"/>
                <a:sym typeface="Calibri"/>
              </a:rPr>
              <a:t>Grants &amp; Funding</a:t>
            </a:r>
            <a:endParaRPr sz="1700" b="0" i="0" u="none" strike="noStrike" cap="none">
              <a:solidFill>
                <a:schemeClr val="dk1"/>
              </a:solidFill>
              <a:latin typeface="Calibri"/>
              <a:ea typeface="Calibri"/>
              <a:cs typeface="Calibri"/>
              <a:sym typeface="Calibri"/>
            </a:endParaRPr>
          </a:p>
        </p:txBody>
      </p:sp>
      <p:sp>
        <p:nvSpPr>
          <p:cNvPr id="77" name="Google Shape;77;p5"/>
          <p:cNvSpPr txBox="1"/>
          <p:nvPr/>
        </p:nvSpPr>
        <p:spPr>
          <a:xfrm>
            <a:off x="4608576" y="2651760"/>
            <a:ext cx="2971800"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200"/>
              <a:buFont typeface="Calibri"/>
              <a:buNone/>
            </a:pPr>
            <a:r>
              <a:rPr lang="en-US" sz="1700" b="0" i="0" u="none" strike="noStrike" cap="none">
                <a:solidFill>
                  <a:srgbClr val="1B1E3C"/>
                </a:solidFill>
                <a:latin typeface="Calibri"/>
                <a:ea typeface="Calibri"/>
                <a:cs typeface="Calibri"/>
                <a:sym typeface="Calibri"/>
              </a:rPr>
              <a:t>The NSDA has partnered with The Ferguson Group (TFG) to offer a range of grant services to our NSDA members.</a:t>
            </a:r>
            <a:endParaRPr sz="1700" b="0" i="0" u="none" strike="noStrike" cap="none">
              <a:solidFill>
                <a:schemeClr val="dk1"/>
              </a:solidFill>
              <a:latin typeface="Calibri"/>
              <a:ea typeface="Calibri"/>
              <a:cs typeface="Calibri"/>
              <a:sym typeface="Calibri"/>
            </a:endParaRPr>
          </a:p>
        </p:txBody>
      </p:sp>
      <p:sp>
        <p:nvSpPr>
          <p:cNvPr id="78" name="Google Shape;78;p5"/>
          <p:cNvSpPr/>
          <p:nvPr/>
        </p:nvSpPr>
        <p:spPr>
          <a:xfrm>
            <a:off x="8119867" y="1691652"/>
            <a:ext cx="3520500" cy="2345700"/>
          </a:xfrm>
          <a:prstGeom prst="roundRect">
            <a:avLst>
              <a:gd name="adj" fmla="val 5854"/>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5"/>
          <p:cNvSpPr/>
          <p:nvPr/>
        </p:nvSpPr>
        <p:spPr>
          <a:xfrm>
            <a:off x="8394192" y="1965960"/>
            <a:ext cx="566928" cy="56692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0" name="Google Shape;80;p5" descr="preencoded.png"/>
          <p:cNvPicPr preferRelativeResize="0"/>
          <p:nvPr/>
        </p:nvPicPr>
        <p:blipFill rotWithShape="1">
          <a:blip r:embed="rId6">
            <a:alphaModFix/>
          </a:blip>
          <a:srcRect/>
          <a:stretch/>
        </p:blipFill>
        <p:spPr>
          <a:xfrm>
            <a:off x="8547263" y="2119031"/>
            <a:ext cx="260787" cy="260787"/>
          </a:xfrm>
          <a:prstGeom prst="rect">
            <a:avLst/>
          </a:prstGeom>
          <a:noFill/>
          <a:ln>
            <a:noFill/>
          </a:ln>
        </p:spPr>
      </p:pic>
      <p:sp>
        <p:nvSpPr>
          <p:cNvPr id="81" name="Google Shape;81;p5"/>
          <p:cNvSpPr txBox="1"/>
          <p:nvPr/>
        </p:nvSpPr>
        <p:spPr>
          <a:xfrm>
            <a:off x="9125712" y="1965960"/>
            <a:ext cx="2331720" cy="56692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700"/>
              <a:buFont typeface="Calibri"/>
              <a:buNone/>
            </a:pPr>
            <a:r>
              <a:rPr lang="en-US" sz="1700" b="1" i="0" u="none" strike="noStrike" cap="none">
                <a:solidFill>
                  <a:srgbClr val="292D6F"/>
                </a:solidFill>
                <a:latin typeface="Calibri"/>
                <a:ea typeface="Calibri"/>
                <a:cs typeface="Calibri"/>
                <a:sym typeface="Calibri"/>
              </a:rPr>
              <a:t>Education &amp; Resources</a:t>
            </a:r>
            <a:endParaRPr sz="1700" b="0" i="0" u="none" strike="noStrike" cap="none">
              <a:solidFill>
                <a:schemeClr val="dk1"/>
              </a:solidFill>
              <a:latin typeface="Calibri"/>
              <a:ea typeface="Calibri"/>
              <a:cs typeface="Calibri"/>
              <a:sym typeface="Calibri"/>
            </a:endParaRPr>
          </a:p>
        </p:txBody>
      </p:sp>
      <p:sp>
        <p:nvSpPr>
          <p:cNvPr id="82" name="Google Shape;82;p5"/>
          <p:cNvSpPr txBox="1"/>
          <p:nvPr/>
        </p:nvSpPr>
        <p:spPr>
          <a:xfrm>
            <a:off x="8394192" y="2651760"/>
            <a:ext cx="2971800"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200"/>
              <a:buFont typeface="Calibri"/>
              <a:buNone/>
            </a:pPr>
            <a:r>
              <a:rPr lang="en-US" sz="1700" b="0" i="0" u="none" strike="noStrike" cap="none">
                <a:solidFill>
                  <a:srgbClr val="1B1E3C"/>
                </a:solidFill>
                <a:latin typeface="Calibri"/>
                <a:ea typeface="Calibri"/>
                <a:cs typeface="Calibri"/>
                <a:sym typeface="Calibri"/>
              </a:rPr>
              <a:t>The NSDA provides member resources</a:t>
            </a:r>
            <a:r>
              <a:rPr lang="en-US" sz="1700">
                <a:solidFill>
                  <a:srgbClr val="1B1E3C"/>
                </a:solidFill>
                <a:latin typeface="Calibri"/>
                <a:ea typeface="Calibri"/>
                <a:cs typeface="Calibri"/>
                <a:sym typeface="Calibri"/>
              </a:rPr>
              <a:t>: </a:t>
            </a:r>
            <a:r>
              <a:rPr lang="en-US" sz="1700" b="0" i="0" u="none" strike="noStrike" cap="none">
                <a:solidFill>
                  <a:srgbClr val="1B1E3C"/>
                </a:solidFill>
                <a:latin typeface="Calibri"/>
                <a:ea typeface="Calibri"/>
                <a:cs typeface="Calibri"/>
                <a:sym typeface="Calibri"/>
              </a:rPr>
              <a:t>webinars, for grants and appropriations</a:t>
            </a:r>
            <a:r>
              <a:rPr lang="en-US" sz="1700">
                <a:solidFill>
                  <a:srgbClr val="1B1E3C"/>
                </a:solidFill>
                <a:latin typeface="Calibri"/>
                <a:ea typeface="Calibri"/>
                <a:cs typeface="Calibri"/>
                <a:sym typeface="Calibri"/>
              </a:rPr>
              <a:t>,</a:t>
            </a:r>
            <a:r>
              <a:rPr lang="en-US" sz="1700" b="0" i="0" u="none" strike="noStrike" cap="none">
                <a:solidFill>
                  <a:srgbClr val="1B1E3C"/>
                </a:solidFill>
                <a:latin typeface="Calibri"/>
                <a:ea typeface="Calibri"/>
                <a:cs typeface="Calibri"/>
                <a:sym typeface="Calibri"/>
              </a:rPr>
              <a:t> practices, advocacy needs, and more.</a:t>
            </a:r>
            <a:endParaRPr sz="1700" b="0" i="0" u="none" strike="noStrike" cap="none">
              <a:solidFill>
                <a:schemeClr val="dk1"/>
              </a:solidFill>
              <a:latin typeface="Calibri"/>
              <a:ea typeface="Calibri"/>
              <a:cs typeface="Calibri"/>
              <a:sym typeface="Calibri"/>
            </a:endParaRPr>
          </a:p>
        </p:txBody>
      </p:sp>
      <p:sp>
        <p:nvSpPr>
          <p:cNvPr id="83" name="Google Shape;83;p5"/>
          <p:cNvSpPr/>
          <p:nvPr/>
        </p:nvSpPr>
        <p:spPr>
          <a:xfrm>
            <a:off x="1211580" y="4534863"/>
            <a:ext cx="822900" cy="8229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4" name="Google Shape;84;p5" descr="preencoded.png"/>
          <p:cNvPicPr preferRelativeResize="0"/>
          <p:nvPr/>
        </p:nvPicPr>
        <p:blipFill rotWithShape="1">
          <a:blip r:embed="rId7">
            <a:alphaModFix/>
          </a:blip>
          <a:srcRect/>
          <a:stretch/>
        </p:blipFill>
        <p:spPr>
          <a:xfrm>
            <a:off x="1433779" y="4757062"/>
            <a:ext cx="378562" cy="378562"/>
          </a:xfrm>
          <a:prstGeom prst="rect">
            <a:avLst/>
          </a:prstGeom>
          <a:noFill/>
          <a:ln>
            <a:noFill/>
          </a:ln>
        </p:spPr>
      </p:pic>
      <p:sp>
        <p:nvSpPr>
          <p:cNvPr id="85" name="Google Shape;85;p5"/>
          <p:cNvSpPr txBox="1"/>
          <p:nvPr/>
        </p:nvSpPr>
        <p:spPr>
          <a:xfrm>
            <a:off x="548640" y="5449263"/>
            <a:ext cx="2148900" cy="5028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292D6F"/>
              </a:buClr>
              <a:buSzPts val="1300"/>
              <a:buFont typeface="Calibri"/>
              <a:buNone/>
            </a:pPr>
            <a:r>
              <a:rPr lang="en-US" sz="1800" b="1" i="0" u="none" strike="noStrike" cap="none">
                <a:solidFill>
                  <a:srgbClr val="292D6F"/>
                </a:solidFill>
                <a:latin typeface="Calibri"/>
                <a:ea typeface="Calibri"/>
                <a:cs typeface="Calibri"/>
                <a:sym typeface="Calibri"/>
              </a:rPr>
              <a:t>Stronger Together</a:t>
            </a:r>
            <a:endParaRPr sz="1800" b="0" i="0" u="none" strike="noStrike" cap="none">
              <a:solidFill>
                <a:schemeClr val="dk1"/>
              </a:solidFill>
              <a:latin typeface="Calibri"/>
              <a:ea typeface="Calibri"/>
              <a:cs typeface="Calibri"/>
              <a:sym typeface="Calibri"/>
            </a:endParaRPr>
          </a:p>
        </p:txBody>
      </p:sp>
      <p:sp>
        <p:nvSpPr>
          <p:cNvPr id="86" name="Google Shape;86;p5"/>
          <p:cNvSpPr txBox="1"/>
          <p:nvPr/>
        </p:nvSpPr>
        <p:spPr>
          <a:xfrm>
            <a:off x="685800" y="5799783"/>
            <a:ext cx="1874400" cy="7314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5C627F"/>
              </a:buClr>
              <a:buSzPts val="1050"/>
              <a:buFont typeface="Calibri"/>
              <a:buNone/>
            </a:pPr>
            <a:r>
              <a:rPr lang="en-US" sz="1550" b="0" i="0" u="none" strike="noStrike" cap="none">
                <a:solidFill>
                  <a:srgbClr val="5C627F"/>
                </a:solidFill>
                <a:latin typeface="Calibri"/>
                <a:ea typeface="Calibri"/>
                <a:cs typeface="Calibri"/>
                <a:sym typeface="Calibri"/>
              </a:rPr>
              <a:t>A united voice for special districts.</a:t>
            </a:r>
            <a:endParaRPr sz="1550" b="0" i="0" u="none" strike="noStrike" cap="none">
              <a:solidFill>
                <a:schemeClr val="dk1"/>
              </a:solidFill>
              <a:latin typeface="Calibri"/>
              <a:ea typeface="Calibri"/>
              <a:cs typeface="Calibri"/>
              <a:sym typeface="Calibri"/>
            </a:endParaRPr>
          </a:p>
        </p:txBody>
      </p:sp>
      <p:sp>
        <p:nvSpPr>
          <p:cNvPr id="87" name="Google Shape;87;p5"/>
          <p:cNvSpPr/>
          <p:nvPr/>
        </p:nvSpPr>
        <p:spPr>
          <a:xfrm>
            <a:off x="3436620" y="4534863"/>
            <a:ext cx="822900" cy="82290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8" name="Google Shape;88;p5" descr="preencoded.png"/>
          <p:cNvPicPr preferRelativeResize="0"/>
          <p:nvPr/>
        </p:nvPicPr>
        <p:blipFill rotWithShape="1">
          <a:blip r:embed="rId8">
            <a:alphaModFix/>
          </a:blip>
          <a:srcRect/>
          <a:stretch/>
        </p:blipFill>
        <p:spPr>
          <a:xfrm>
            <a:off x="3658819" y="4757062"/>
            <a:ext cx="378562" cy="378562"/>
          </a:xfrm>
          <a:prstGeom prst="rect">
            <a:avLst/>
          </a:prstGeom>
          <a:noFill/>
          <a:ln>
            <a:noFill/>
          </a:ln>
        </p:spPr>
      </p:pic>
      <p:sp>
        <p:nvSpPr>
          <p:cNvPr id="89" name="Google Shape;89;p5"/>
          <p:cNvSpPr txBox="1"/>
          <p:nvPr/>
        </p:nvSpPr>
        <p:spPr>
          <a:xfrm>
            <a:off x="2773680" y="5449263"/>
            <a:ext cx="2148900" cy="5028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292D6F"/>
              </a:buClr>
              <a:buSzPts val="1300"/>
              <a:buFont typeface="Calibri"/>
              <a:buNone/>
            </a:pPr>
            <a:r>
              <a:rPr lang="en-US" sz="1800" b="1" i="0" u="none" strike="noStrike" cap="none">
                <a:solidFill>
                  <a:srgbClr val="292D6F"/>
                </a:solidFill>
                <a:latin typeface="Calibri"/>
                <a:ea typeface="Calibri"/>
                <a:cs typeface="Calibri"/>
                <a:sym typeface="Calibri"/>
              </a:rPr>
              <a:t>National Advocacy</a:t>
            </a:r>
            <a:endParaRPr sz="1800" b="0" i="0" u="none" strike="noStrike" cap="none">
              <a:solidFill>
                <a:schemeClr val="dk1"/>
              </a:solidFill>
              <a:latin typeface="Calibri"/>
              <a:ea typeface="Calibri"/>
              <a:cs typeface="Calibri"/>
              <a:sym typeface="Calibri"/>
            </a:endParaRPr>
          </a:p>
        </p:txBody>
      </p:sp>
      <p:sp>
        <p:nvSpPr>
          <p:cNvPr id="90" name="Google Shape;90;p5"/>
          <p:cNvSpPr txBox="1"/>
          <p:nvPr/>
        </p:nvSpPr>
        <p:spPr>
          <a:xfrm>
            <a:off x="2910840" y="5799783"/>
            <a:ext cx="1874400" cy="7314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5C627F"/>
              </a:buClr>
              <a:buSzPts val="1050"/>
              <a:buFont typeface="Calibri"/>
              <a:buNone/>
            </a:pPr>
            <a:r>
              <a:rPr lang="en-US" sz="1550" b="0" i="0" u="none" strike="noStrike" cap="none">
                <a:solidFill>
                  <a:srgbClr val="5C627F"/>
                </a:solidFill>
                <a:latin typeface="Calibri"/>
                <a:ea typeface="Calibri"/>
                <a:cs typeface="Calibri"/>
                <a:sym typeface="Calibri"/>
              </a:rPr>
              <a:t>Advancing the interests of special districts in Washington, DC.</a:t>
            </a:r>
            <a:endParaRPr sz="1550" b="0" i="0" u="none" strike="noStrike" cap="none">
              <a:solidFill>
                <a:schemeClr val="dk1"/>
              </a:solidFill>
              <a:latin typeface="Calibri"/>
              <a:ea typeface="Calibri"/>
              <a:cs typeface="Calibri"/>
              <a:sym typeface="Calibri"/>
            </a:endParaRPr>
          </a:p>
        </p:txBody>
      </p:sp>
      <p:sp>
        <p:nvSpPr>
          <p:cNvPr id="91" name="Google Shape;91;p5"/>
          <p:cNvSpPr/>
          <p:nvPr/>
        </p:nvSpPr>
        <p:spPr>
          <a:xfrm>
            <a:off x="5661660" y="4534863"/>
            <a:ext cx="822900" cy="8229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2" name="Google Shape;92;p5" descr="preencoded.png"/>
          <p:cNvPicPr preferRelativeResize="0"/>
          <p:nvPr/>
        </p:nvPicPr>
        <p:blipFill rotWithShape="1">
          <a:blip r:embed="rId9">
            <a:alphaModFix/>
          </a:blip>
          <a:srcRect/>
          <a:stretch/>
        </p:blipFill>
        <p:spPr>
          <a:xfrm>
            <a:off x="5883859" y="4757062"/>
            <a:ext cx="378562" cy="378562"/>
          </a:xfrm>
          <a:prstGeom prst="rect">
            <a:avLst/>
          </a:prstGeom>
          <a:noFill/>
          <a:ln>
            <a:noFill/>
          </a:ln>
        </p:spPr>
      </p:pic>
      <p:sp>
        <p:nvSpPr>
          <p:cNvPr id="93" name="Google Shape;93;p5"/>
          <p:cNvSpPr txBox="1"/>
          <p:nvPr/>
        </p:nvSpPr>
        <p:spPr>
          <a:xfrm>
            <a:off x="4998720" y="5449263"/>
            <a:ext cx="2148900" cy="5028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292D6F"/>
              </a:buClr>
              <a:buSzPts val="1300"/>
              <a:buFont typeface="Calibri"/>
              <a:buNone/>
            </a:pPr>
            <a:r>
              <a:rPr lang="en-US" sz="1800" b="1" i="0" u="none" strike="noStrike" cap="none">
                <a:solidFill>
                  <a:srgbClr val="292D6F"/>
                </a:solidFill>
                <a:latin typeface="Calibri"/>
                <a:ea typeface="Calibri"/>
                <a:cs typeface="Calibri"/>
                <a:sym typeface="Calibri"/>
              </a:rPr>
              <a:t>Exclusive Resources</a:t>
            </a:r>
            <a:endParaRPr sz="1800" b="0" i="0" u="none" strike="noStrike" cap="none">
              <a:solidFill>
                <a:schemeClr val="dk1"/>
              </a:solidFill>
              <a:latin typeface="Calibri"/>
              <a:ea typeface="Calibri"/>
              <a:cs typeface="Calibri"/>
              <a:sym typeface="Calibri"/>
            </a:endParaRPr>
          </a:p>
        </p:txBody>
      </p:sp>
      <p:sp>
        <p:nvSpPr>
          <p:cNvPr id="94" name="Google Shape;94;p5"/>
          <p:cNvSpPr txBox="1"/>
          <p:nvPr/>
        </p:nvSpPr>
        <p:spPr>
          <a:xfrm>
            <a:off x="5135880" y="5799783"/>
            <a:ext cx="1874400" cy="7314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5C627F"/>
              </a:buClr>
              <a:buSzPts val="1050"/>
              <a:buFont typeface="Calibri"/>
              <a:buNone/>
            </a:pPr>
            <a:r>
              <a:rPr lang="en-US" sz="1550" b="0" i="0" u="none" strike="noStrike" cap="none">
                <a:solidFill>
                  <a:srgbClr val="5C627F"/>
                </a:solidFill>
                <a:latin typeface="Calibri"/>
                <a:ea typeface="Calibri"/>
                <a:cs typeface="Calibri"/>
                <a:sym typeface="Calibri"/>
              </a:rPr>
              <a:t>Tools, research, and education to help you succeed.</a:t>
            </a:r>
            <a:endParaRPr sz="1550" b="0" i="0" u="none" strike="noStrike" cap="none">
              <a:solidFill>
                <a:schemeClr val="dk1"/>
              </a:solidFill>
              <a:latin typeface="Calibri"/>
              <a:ea typeface="Calibri"/>
              <a:cs typeface="Calibri"/>
              <a:sym typeface="Calibri"/>
            </a:endParaRPr>
          </a:p>
        </p:txBody>
      </p:sp>
      <p:sp>
        <p:nvSpPr>
          <p:cNvPr id="95" name="Google Shape;95;p5"/>
          <p:cNvSpPr/>
          <p:nvPr/>
        </p:nvSpPr>
        <p:spPr>
          <a:xfrm>
            <a:off x="7886700" y="4534863"/>
            <a:ext cx="822900" cy="82290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6" name="Google Shape;96;p5" descr="preencoded.png"/>
          <p:cNvPicPr preferRelativeResize="0"/>
          <p:nvPr/>
        </p:nvPicPr>
        <p:blipFill rotWithShape="1">
          <a:blip r:embed="rId10">
            <a:alphaModFix/>
          </a:blip>
          <a:srcRect/>
          <a:stretch/>
        </p:blipFill>
        <p:spPr>
          <a:xfrm>
            <a:off x="8108899" y="4757062"/>
            <a:ext cx="378562" cy="378562"/>
          </a:xfrm>
          <a:prstGeom prst="rect">
            <a:avLst/>
          </a:prstGeom>
          <a:noFill/>
          <a:ln>
            <a:noFill/>
          </a:ln>
        </p:spPr>
      </p:pic>
      <p:sp>
        <p:nvSpPr>
          <p:cNvPr id="97" name="Google Shape;97;p5"/>
          <p:cNvSpPr txBox="1"/>
          <p:nvPr/>
        </p:nvSpPr>
        <p:spPr>
          <a:xfrm>
            <a:off x="7223760" y="5449263"/>
            <a:ext cx="2148900" cy="5028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292D6F"/>
              </a:buClr>
              <a:buSzPts val="1300"/>
              <a:buFont typeface="Calibri"/>
              <a:buNone/>
            </a:pPr>
            <a:r>
              <a:rPr lang="en-US" sz="1800" b="1" i="0" u="none" strike="noStrike" cap="none">
                <a:solidFill>
                  <a:srgbClr val="292D6F"/>
                </a:solidFill>
                <a:latin typeface="Calibri"/>
                <a:ea typeface="Calibri"/>
                <a:cs typeface="Calibri"/>
                <a:sym typeface="Calibri"/>
              </a:rPr>
              <a:t>Valuable Connections</a:t>
            </a:r>
            <a:endParaRPr sz="1800" b="0" i="0" u="none" strike="noStrike" cap="none">
              <a:solidFill>
                <a:schemeClr val="dk1"/>
              </a:solidFill>
              <a:latin typeface="Calibri"/>
              <a:ea typeface="Calibri"/>
              <a:cs typeface="Calibri"/>
              <a:sym typeface="Calibri"/>
            </a:endParaRPr>
          </a:p>
        </p:txBody>
      </p:sp>
      <p:sp>
        <p:nvSpPr>
          <p:cNvPr id="98" name="Google Shape;98;p5"/>
          <p:cNvSpPr txBox="1"/>
          <p:nvPr/>
        </p:nvSpPr>
        <p:spPr>
          <a:xfrm>
            <a:off x="7360920" y="5799783"/>
            <a:ext cx="1874400" cy="7314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5C627F"/>
              </a:buClr>
              <a:buSzPts val="1050"/>
              <a:buFont typeface="Calibri"/>
              <a:buNone/>
            </a:pPr>
            <a:r>
              <a:rPr lang="en-US" sz="1550" b="0" i="0" u="none" strike="noStrike" cap="none">
                <a:solidFill>
                  <a:srgbClr val="5C627F"/>
                </a:solidFill>
                <a:latin typeface="Calibri"/>
                <a:ea typeface="Calibri"/>
                <a:cs typeface="Calibri"/>
                <a:sym typeface="Calibri"/>
              </a:rPr>
              <a:t>Build relationships and share solutions with peers.</a:t>
            </a:r>
            <a:endParaRPr sz="1550" b="0" i="0" u="none" strike="noStrike" cap="none">
              <a:solidFill>
                <a:schemeClr val="dk1"/>
              </a:solidFill>
              <a:latin typeface="Calibri"/>
              <a:ea typeface="Calibri"/>
              <a:cs typeface="Calibri"/>
              <a:sym typeface="Calibri"/>
            </a:endParaRPr>
          </a:p>
        </p:txBody>
      </p:sp>
      <p:sp>
        <p:nvSpPr>
          <p:cNvPr id="99" name="Google Shape;99;p5"/>
          <p:cNvSpPr/>
          <p:nvPr/>
        </p:nvSpPr>
        <p:spPr>
          <a:xfrm>
            <a:off x="10111740" y="4534863"/>
            <a:ext cx="822900" cy="8229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0" name="Google Shape;100;p5" descr="preencoded.png"/>
          <p:cNvPicPr preferRelativeResize="0"/>
          <p:nvPr/>
        </p:nvPicPr>
        <p:blipFill rotWithShape="1">
          <a:blip r:embed="rId11">
            <a:alphaModFix/>
          </a:blip>
          <a:srcRect/>
          <a:stretch/>
        </p:blipFill>
        <p:spPr>
          <a:xfrm>
            <a:off x="10333939" y="4757062"/>
            <a:ext cx="378562" cy="378562"/>
          </a:xfrm>
          <a:prstGeom prst="rect">
            <a:avLst/>
          </a:prstGeom>
          <a:noFill/>
          <a:ln>
            <a:noFill/>
          </a:ln>
        </p:spPr>
      </p:pic>
      <p:sp>
        <p:nvSpPr>
          <p:cNvPr id="101" name="Google Shape;101;p5"/>
          <p:cNvSpPr txBox="1"/>
          <p:nvPr/>
        </p:nvSpPr>
        <p:spPr>
          <a:xfrm>
            <a:off x="9448800" y="5449263"/>
            <a:ext cx="2148900" cy="5028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292D6F"/>
              </a:buClr>
              <a:buSzPts val="1300"/>
              <a:buFont typeface="Calibri"/>
              <a:buNone/>
            </a:pPr>
            <a:r>
              <a:rPr lang="en-US" sz="1800" b="1" i="0" u="none" strike="noStrike" cap="none">
                <a:solidFill>
                  <a:srgbClr val="292D6F"/>
                </a:solidFill>
                <a:latin typeface="Calibri"/>
                <a:ea typeface="Calibri"/>
                <a:cs typeface="Calibri"/>
                <a:sym typeface="Calibri"/>
              </a:rPr>
              <a:t>Stronger Districts</a:t>
            </a:r>
            <a:endParaRPr sz="1800" b="0" i="0" u="none" strike="noStrike" cap="none">
              <a:solidFill>
                <a:schemeClr val="dk1"/>
              </a:solidFill>
              <a:latin typeface="Calibri"/>
              <a:ea typeface="Calibri"/>
              <a:cs typeface="Calibri"/>
              <a:sym typeface="Calibri"/>
            </a:endParaRPr>
          </a:p>
        </p:txBody>
      </p:sp>
      <p:sp>
        <p:nvSpPr>
          <p:cNvPr id="102" name="Google Shape;102;p5"/>
          <p:cNvSpPr txBox="1"/>
          <p:nvPr/>
        </p:nvSpPr>
        <p:spPr>
          <a:xfrm>
            <a:off x="9585960" y="5799783"/>
            <a:ext cx="1874400" cy="7314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5C627F"/>
              </a:buClr>
              <a:buSzPts val="1050"/>
              <a:buFont typeface="Calibri"/>
              <a:buNone/>
            </a:pPr>
            <a:r>
              <a:rPr lang="en-US" sz="1550" b="0" i="0" u="none" strike="noStrike" cap="none">
                <a:solidFill>
                  <a:srgbClr val="5C627F"/>
                </a:solidFill>
                <a:latin typeface="Calibri"/>
                <a:ea typeface="Calibri"/>
                <a:cs typeface="Calibri"/>
                <a:sym typeface="Calibri"/>
              </a:rPr>
              <a:t>Support, resources, and advocacy for every special district.</a:t>
            </a:r>
            <a:endParaRPr sz="1550" b="0" i="0" u="none" strike="noStrike" cap="non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7"/>
        <p:cNvGrpSpPr/>
        <p:nvPr/>
      </p:nvGrpSpPr>
      <p:grpSpPr>
        <a:xfrm>
          <a:off x="0" y="0"/>
          <a:ext cx="0" cy="0"/>
          <a:chOff x="0" y="0"/>
          <a:chExt cx="0" cy="0"/>
        </a:xfrm>
      </p:grpSpPr>
      <p:sp>
        <p:nvSpPr>
          <p:cNvPr id="108" name="Google Shape;108;p6"/>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3000"/>
              <a:buFont typeface="Calibri"/>
              <a:buNone/>
            </a:pPr>
            <a:r>
              <a:rPr lang="en-US" sz="3000" b="1" i="0" u="none" strike="noStrike" cap="none">
                <a:solidFill>
                  <a:srgbClr val="292D6F"/>
                </a:solidFill>
                <a:latin typeface="Calibri"/>
                <a:ea typeface="Calibri"/>
                <a:cs typeface="Calibri"/>
                <a:sym typeface="Calibri"/>
              </a:rPr>
              <a:t>Access NSDA Federal News &amp; Alerts</a:t>
            </a:r>
            <a:endParaRPr sz="3000" b="0" i="0" u="none" strike="noStrike" cap="none">
              <a:solidFill>
                <a:schemeClr val="dk1"/>
              </a:solidFill>
              <a:latin typeface="Calibri"/>
              <a:ea typeface="Calibri"/>
              <a:cs typeface="Calibri"/>
              <a:sym typeface="Calibri"/>
            </a:endParaRPr>
          </a:p>
        </p:txBody>
      </p:sp>
      <p:sp>
        <p:nvSpPr>
          <p:cNvPr id="109" name="Google Shape;109;p6"/>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400"/>
              <a:buFont typeface="Calibri"/>
              <a:buNone/>
            </a:pPr>
            <a:r>
              <a:rPr lang="en-US" sz="1900" b="0" i="0" u="none" strike="noStrike" cap="none">
                <a:solidFill>
                  <a:srgbClr val="5C627F"/>
                </a:solidFill>
                <a:latin typeface="Calibri"/>
                <a:ea typeface="Calibri"/>
                <a:cs typeface="Calibri"/>
                <a:sym typeface="Calibri"/>
              </a:rPr>
              <a:t>Member-only resources on the NSDA website — </a:t>
            </a:r>
            <a:r>
              <a:rPr lang="en-US" sz="1900" b="1">
                <a:solidFill>
                  <a:srgbClr val="DD1B22"/>
                </a:solidFill>
                <a:latin typeface="Calibri"/>
                <a:ea typeface="Calibri"/>
                <a:cs typeface="Calibri"/>
                <a:sym typeface="Calibri"/>
              </a:rPr>
              <a:t>nationalspecialdistricts.org</a:t>
            </a:r>
            <a:endParaRPr sz="1900" b="1" i="0" u="none" strike="noStrike" cap="none">
              <a:solidFill>
                <a:srgbClr val="DD1B22"/>
              </a:solidFill>
              <a:latin typeface="Calibri"/>
              <a:ea typeface="Calibri"/>
              <a:cs typeface="Calibri"/>
              <a:sym typeface="Calibri"/>
            </a:endParaRPr>
          </a:p>
        </p:txBody>
      </p:sp>
      <p:pic>
        <p:nvPicPr>
          <p:cNvPr id="110" name="Google Shape;110;p6" descr="/tmp/claude-0/-home-claude/0eb6c878-c4ca-5944-9399-a7d616d972c5/scratchpad/v2/media/s01_70b3e172.png"/>
          <p:cNvPicPr preferRelativeResize="0"/>
          <p:nvPr/>
        </p:nvPicPr>
        <p:blipFill rotWithShape="1">
          <a:blip r:embed="rId3">
            <a:alphaModFix/>
          </a:blip>
          <a:srcRect/>
          <a:stretch/>
        </p:blipFill>
        <p:spPr>
          <a:xfrm>
            <a:off x="10104120" y="347472"/>
            <a:ext cx="1691640" cy="578666"/>
          </a:xfrm>
          <a:prstGeom prst="rect">
            <a:avLst/>
          </a:prstGeom>
          <a:noFill/>
          <a:ln>
            <a:noFill/>
          </a:ln>
        </p:spPr>
      </p:pic>
      <p:sp>
        <p:nvSpPr>
          <p:cNvPr id="111" name="Google Shape;111;p6"/>
          <p:cNvSpPr/>
          <p:nvPr/>
        </p:nvSpPr>
        <p:spPr>
          <a:xfrm>
            <a:off x="475488" y="1618488"/>
            <a:ext cx="6455664" cy="4221867"/>
          </a:xfrm>
          <a:prstGeom prst="roundRect">
            <a:avLst>
              <a:gd name="adj" fmla="val 2599"/>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2" name="Google Shape;112;p6" descr="/tmp/claude-0/-home-claude/0eb6c878-c4ca-5944-9399-a7d616d972c5/scratchpad/v2/media/s09_25923cae.png"/>
          <p:cNvPicPr preferRelativeResize="0"/>
          <p:nvPr/>
        </p:nvPicPr>
        <p:blipFill rotWithShape="1">
          <a:blip r:embed="rId4">
            <a:alphaModFix/>
          </a:blip>
          <a:srcRect/>
          <a:stretch/>
        </p:blipFill>
        <p:spPr>
          <a:xfrm>
            <a:off x="548640" y="1691640"/>
            <a:ext cx="6309360" cy="3764667"/>
          </a:xfrm>
          <a:prstGeom prst="rect">
            <a:avLst/>
          </a:prstGeom>
          <a:noFill/>
          <a:ln>
            <a:noFill/>
          </a:ln>
        </p:spPr>
      </p:pic>
      <p:sp>
        <p:nvSpPr>
          <p:cNvPr id="113" name="Google Shape;113;p6"/>
          <p:cNvSpPr/>
          <p:nvPr/>
        </p:nvSpPr>
        <p:spPr>
          <a:xfrm>
            <a:off x="7955280" y="1691640"/>
            <a:ext cx="3703320" cy="1920240"/>
          </a:xfrm>
          <a:prstGeom prst="roundRect">
            <a:avLst>
              <a:gd name="adj" fmla="val 5714"/>
            </a:avLst>
          </a:prstGeom>
          <a:solidFill>
            <a:srgbClr val="292D6F"/>
          </a:solidFill>
          <a:ln w="9525"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6"/>
          <p:cNvSpPr txBox="1"/>
          <p:nvPr/>
        </p:nvSpPr>
        <p:spPr>
          <a:xfrm>
            <a:off x="8229600" y="1874520"/>
            <a:ext cx="32004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1050"/>
              <a:buFont typeface="Calibri"/>
              <a:buNone/>
            </a:pPr>
            <a:r>
              <a:rPr lang="en-US" sz="1050" b="0" i="0" u="none" strike="noStrike" cap="none" dirty="0">
                <a:solidFill>
                  <a:srgbClr val="C9D3F2"/>
                </a:solidFill>
                <a:latin typeface="Calibri"/>
                <a:ea typeface="Calibri"/>
                <a:cs typeface="Calibri"/>
                <a:sym typeface="Calibri"/>
              </a:rPr>
              <a:t>WEBSITE CODE</a:t>
            </a:r>
            <a:endParaRPr sz="1050" b="0" i="0" u="none" strike="noStrike" cap="none" dirty="0">
              <a:solidFill>
                <a:schemeClr val="dk1"/>
              </a:solidFill>
              <a:latin typeface="Calibri"/>
              <a:ea typeface="Calibri"/>
              <a:cs typeface="Calibri"/>
              <a:sym typeface="Calibri"/>
            </a:endParaRPr>
          </a:p>
        </p:txBody>
      </p:sp>
      <p:sp>
        <p:nvSpPr>
          <p:cNvPr id="116" name="Google Shape;116;p6"/>
          <p:cNvSpPr txBox="1"/>
          <p:nvPr/>
        </p:nvSpPr>
        <p:spPr>
          <a:xfrm>
            <a:off x="8229600" y="2926080"/>
            <a:ext cx="320040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100"/>
              <a:buFont typeface="Calibri"/>
              <a:buNone/>
            </a:pPr>
            <a:r>
              <a:rPr lang="en-US" sz="1600" b="0" i="0" u="none" strike="noStrike" cap="none" dirty="0">
                <a:solidFill>
                  <a:srgbClr val="C9D3F2"/>
                </a:solidFill>
                <a:latin typeface="Calibri"/>
                <a:ea typeface="Calibri"/>
                <a:cs typeface="Calibri"/>
                <a:sym typeface="Calibri"/>
              </a:rPr>
              <a:t>Sign in to access this content - free with yo</a:t>
            </a:r>
            <a:r>
              <a:rPr lang="en-US" sz="1600" dirty="0">
                <a:solidFill>
                  <a:srgbClr val="C9D3F2"/>
                </a:solidFill>
                <a:latin typeface="Calibri"/>
                <a:ea typeface="Calibri"/>
                <a:cs typeface="Calibri"/>
                <a:sym typeface="Calibri"/>
              </a:rPr>
              <a:t>ur NSDA membership!</a:t>
            </a:r>
            <a:endParaRPr sz="1600" b="0" i="0" u="none" strike="noStrike" cap="none" dirty="0">
              <a:solidFill>
                <a:schemeClr val="dk1"/>
              </a:solidFill>
              <a:latin typeface="Calibri"/>
              <a:ea typeface="Calibri"/>
              <a:cs typeface="Calibri"/>
              <a:sym typeface="Calibri"/>
            </a:endParaRPr>
          </a:p>
        </p:txBody>
      </p:sp>
      <p:sp>
        <p:nvSpPr>
          <p:cNvPr id="117" name="Google Shape;117;p6"/>
          <p:cNvSpPr/>
          <p:nvPr/>
        </p:nvSpPr>
        <p:spPr>
          <a:xfrm>
            <a:off x="7955280" y="3840480"/>
            <a:ext cx="3703320" cy="1965960"/>
          </a:xfrm>
          <a:prstGeom prst="roundRect">
            <a:avLst>
              <a:gd name="adj" fmla="val 5581"/>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6"/>
          <p:cNvSpPr/>
          <p:nvPr/>
        </p:nvSpPr>
        <p:spPr>
          <a:xfrm>
            <a:off x="8229600" y="4069080"/>
            <a:ext cx="457200" cy="4572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9" name="Google Shape;119;p6" descr="preencoded.png"/>
          <p:cNvPicPr preferRelativeResize="0"/>
          <p:nvPr/>
        </p:nvPicPr>
        <p:blipFill rotWithShape="1">
          <a:blip r:embed="rId5">
            <a:alphaModFix/>
          </a:blip>
          <a:srcRect/>
          <a:stretch/>
        </p:blipFill>
        <p:spPr>
          <a:xfrm>
            <a:off x="8353044" y="4192524"/>
            <a:ext cx="210312" cy="210312"/>
          </a:xfrm>
          <a:prstGeom prst="rect">
            <a:avLst/>
          </a:prstGeom>
          <a:noFill/>
          <a:ln>
            <a:noFill/>
          </a:ln>
        </p:spPr>
      </p:pic>
      <p:sp>
        <p:nvSpPr>
          <p:cNvPr id="120" name="Google Shape;120;p6"/>
          <p:cNvSpPr txBox="1"/>
          <p:nvPr/>
        </p:nvSpPr>
        <p:spPr>
          <a:xfrm>
            <a:off x="8823960" y="4069080"/>
            <a:ext cx="27432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400"/>
              <a:buFont typeface="Calibri"/>
              <a:buNone/>
            </a:pPr>
            <a:r>
              <a:rPr lang="en-US" sz="1400" b="1" i="0" u="none" strike="noStrike" cap="none">
                <a:solidFill>
                  <a:srgbClr val="292D6F"/>
                </a:solidFill>
                <a:latin typeface="Calibri"/>
                <a:ea typeface="Calibri"/>
                <a:cs typeface="Calibri"/>
                <a:sym typeface="Calibri"/>
              </a:rPr>
              <a:t>What you'll find</a:t>
            </a:r>
            <a:endParaRPr sz="1400" b="0" i="0" u="none" strike="noStrike" cap="none">
              <a:solidFill>
                <a:schemeClr val="dk1"/>
              </a:solidFill>
              <a:latin typeface="Calibri"/>
              <a:ea typeface="Calibri"/>
              <a:cs typeface="Calibri"/>
              <a:sym typeface="Calibri"/>
            </a:endParaRPr>
          </a:p>
        </p:txBody>
      </p:sp>
      <p:sp>
        <p:nvSpPr>
          <p:cNvPr id="121" name="Google Shape;121;p6"/>
          <p:cNvSpPr txBox="1"/>
          <p:nvPr/>
        </p:nvSpPr>
        <p:spPr>
          <a:xfrm>
            <a:off x="8229600" y="4617720"/>
            <a:ext cx="3200400" cy="1143000"/>
          </a:xfrm>
          <a:prstGeom prst="rect">
            <a:avLst/>
          </a:prstGeom>
          <a:noFill/>
          <a:ln>
            <a:noFill/>
          </a:ln>
        </p:spPr>
        <p:txBody>
          <a:bodyPr spcFirstLastPara="1" wrap="square" lIns="0" tIns="0" rIns="0" bIns="0" anchor="t" anchorCtr="0">
            <a:noAutofit/>
          </a:bodyPr>
          <a:lstStyle/>
          <a:p>
            <a:pPr marL="177800" marR="0" lvl="0" indent="-203200" algn="l" rtl="0">
              <a:spcBef>
                <a:spcPts val="0"/>
              </a:spcBef>
              <a:spcAft>
                <a:spcPts val="0"/>
              </a:spcAft>
              <a:buClr>
                <a:srgbClr val="1B1E3C"/>
              </a:buClr>
              <a:buSzPts val="1500"/>
              <a:buFont typeface="Calibri"/>
              <a:buChar char="•"/>
            </a:pPr>
            <a:r>
              <a:rPr lang="en-US" sz="1500" b="0" i="0" u="none" strike="noStrike" cap="none">
                <a:solidFill>
                  <a:srgbClr val="1B1E3C"/>
                </a:solidFill>
                <a:latin typeface="Calibri"/>
                <a:ea typeface="Calibri"/>
                <a:cs typeface="Calibri"/>
                <a:sym typeface="Calibri"/>
              </a:rPr>
              <a:t>Weekly recaps of Congress and agency activity</a:t>
            </a:r>
            <a:endParaRPr sz="1500" b="0" i="0" u="none" strike="noStrike" cap="none">
              <a:solidFill>
                <a:schemeClr val="dk1"/>
              </a:solidFill>
              <a:latin typeface="Calibri"/>
              <a:ea typeface="Calibri"/>
              <a:cs typeface="Calibri"/>
              <a:sym typeface="Calibri"/>
            </a:endParaRPr>
          </a:p>
          <a:p>
            <a:pPr marL="177800" marR="0" lvl="0" indent="-203200" algn="l" rtl="0">
              <a:spcBef>
                <a:spcPts val="500"/>
              </a:spcBef>
              <a:spcAft>
                <a:spcPts val="0"/>
              </a:spcAft>
              <a:buClr>
                <a:srgbClr val="1B1E3C"/>
              </a:buClr>
              <a:buSzPts val="1500"/>
              <a:buFont typeface="Calibri"/>
              <a:buChar char="•"/>
            </a:pPr>
            <a:r>
              <a:rPr lang="en-US" sz="1500" b="0" i="0" u="none" strike="noStrike" cap="none">
                <a:solidFill>
                  <a:srgbClr val="1B1E3C"/>
                </a:solidFill>
                <a:latin typeface="Calibri"/>
                <a:ea typeface="Calibri"/>
                <a:cs typeface="Calibri"/>
                <a:sym typeface="Calibri"/>
              </a:rPr>
              <a:t>Alerts on bills affecting special districts</a:t>
            </a:r>
            <a:endParaRPr sz="1500" b="0" i="0" u="none" strike="noStrike" cap="none">
              <a:solidFill>
                <a:schemeClr val="dk1"/>
              </a:solidFill>
              <a:latin typeface="Calibri"/>
              <a:ea typeface="Calibri"/>
              <a:cs typeface="Calibri"/>
              <a:sym typeface="Calibri"/>
            </a:endParaRPr>
          </a:p>
          <a:p>
            <a:pPr marL="177800" marR="0" lvl="0" indent="-203200" algn="l" rtl="0">
              <a:spcBef>
                <a:spcPts val="500"/>
              </a:spcBef>
              <a:spcAft>
                <a:spcPts val="0"/>
              </a:spcAft>
              <a:buClr>
                <a:srgbClr val="1B1E3C"/>
              </a:buClr>
              <a:buSzPts val="1500"/>
              <a:buFont typeface="Calibri"/>
              <a:buChar char="•"/>
            </a:pPr>
            <a:r>
              <a:rPr lang="en-US" sz="1500" b="0" i="0" u="none" strike="noStrike" cap="none">
                <a:solidFill>
                  <a:srgbClr val="1B1E3C"/>
                </a:solidFill>
                <a:latin typeface="Calibri"/>
                <a:ea typeface="Calibri"/>
                <a:cs typeface="Calibri"/>
                <a:sym typeface="Calibri"/>
              </a:rPr>
              <a:t>Grant and webinar announcements</a:t>
            </a:r>
            <a:endParaRPr sz="1500" b="0" i="0" u="none" strike="noStrike" cap="none">
              <a:solidFill>
                <a:schemeClr val="dk1"/>
              </a:solidFill>
              <a:latin typeface="Calibri"/>
              <a:ea typeface="Calibri"/>
              <a:cs typeface="Calibri"/>
              <a:sym typeface="Calibri"/>
            </a:endParaRPr>
          </a:p>
        </p:txBody>
      </p:sp>
      <p:cxnSp>
        <p:nvCxnSpPr>
          <p:cNvPr id="122" name="Google Shape;122;p6"/>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123" name="Google Shape;123;p6"/>
          <p:cNvSpPr/>
          <p:nvPr/>
        </p:nvSpPr>
        <p:spPr>
          <a:xfrm>
            <a:off x="54864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4" name="Google Shape;124;p6" descr="preencoded.png"/>
          <p:cNvPicPr preferRelativeResize="0"/>
          <p:nvPr/>
        </p:nvPicPr>
        <p:blipFill rotWithShape="1">
          <a:blip r:embed="rId6">
            <a:alphaModFix/>
          </a:blip>
          <a:srcRect/>
          <a:stretch/>
        </p:blipFill>
        <p:spPr>
          <a:xfrm>
            <a:off x="652333" y="6248461"/>
            <a:ext cx="176662" cy="176662"/>
          </a:xfrm>
          <a:prstGeom prst="rect">
            <a:avLst/>
          </a:prstGeom>
          <a:noFill/>
          <a:ln>
            <a:noFill/>
          </a:ln>
        </p:spPr>
      </p:pic>
      <p:sp>
        <p:nvSpPr>
          <p:cNvPr id="125" name="Google Shape;125;p6"/>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STRONGER TOGETHER</a:t>
            </a:r>
            <a:endParaRPr sz="950" b="0" i="0" u="none" strike="noStrike" cap="none">
              <a:solidFill>
                <a:schemeClr val="dk1"/>
              </a:solidFill>
              <a:latin typeface="Calibri"/>
              <a:ea typeface="Calibri"/>
              <a:cs typeface="Calibri"/>
              <a:sym typeface="Calibri"/>
            </a:endParaRPr>
          </a:p>
        </p:txBody>
      </p:sp>
      <p:sp>
        <p:nvSpPr>
          <p:cNvPr id="126" name="Google Shape;126;p6"/>
          <p:cNvSpPr/>
          <p:nvPr/>
        </p:nvSpPr>
        <p:spPr>
          <a:xfrm>
            <a:off x="269748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7" name="Google Shape;127;p6" descr="preencoded.png"/>
          <p:cNvPicPr preferRelativeResize="0"/>
          <p:nvPr/>
        </p:nvPicPr>
        <p:blipFill rotWithShape="1">
          <a:blip r:embed="rId7">
            <a:alphaModFix/>
          </a:blip>
          <a:srcRect/>
          <a:stretch/>
        </p:blipFill>
        <p:spPr>
          <a:xfrm>
            <a:off x="2801173" y="6248461"/>
            <a:ext cx="176662" cy="176662"/>
          </a:xfrm>
          <a:prstGeom prst="rect">
            <a:avLst/>
          </a:prstGeom>
          <a:noFill/>
          <a:ln>
            <a:noFill/>
          </a:ln>
        </p:spPr>
      </p:pic>
      <p:sp>
        <p:nvSpPr>
          <p:cNvPr id="128" name="Google Shape;128;p6"/>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NATIONAL ADVOCACY</a:t>
            </a:r>
            <a:endParaRPr sz="950" b="0" i="0" u="none" strike="noStrike" cap="none">
              <a:solidFill>
                <a:schemeClr val="dk1"/>
              </a:solidFill>
              <a:latin typeface="Calibri"/>
              <a:ea typeface="Calibri"/>
              <a:cs typeface="Calibri"/>
              <a:sym typeface="Calibri"/>
            </a:endParaRPr>
          </a:p>
        </p:txBody>
      </p:sp>
      <p:sp>
        <p:nvSpPr>
          <p:cNvPr id="129" name="Google Shape;129;p6"/>
          <p:cNvSpPr/>
          <p:nvPr/>
        </p:nvSpPr>
        <p:spPr>
          <a:xfrm>
            <a:off x="484632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0" name="Google Shape;130;p6" descr="preencoded.png"/>
          <p:cNvPicPr preferRelativeResize="0"/>
          <p:nvPr/>
        </p:nvPicPr>
        <p:blipFill rotWithShape="1">
          <a:blip r:embed="rId8">
            <a:alphaModFix/>
          </a:blip>
          <a:srcRect/>
          <a:stretch/>
        </p:blipFill>
        <p:spPr>
          <a:xfrm>
            <a:off x="4950013" y="6248461"/>
            <a:ext cx="176662" cy="176662"/>
          </a:xfrm>
          <a:prstGeom prst="rect">
            <a:avLst/>
          </a:prstGeom>
          <a:noFill/>
          <a:ln>
            <a:noFill/>
          </a:ln>
        </p:spPr>
      </p:pic>
      <p:sp>
        <p:nvSpPr>
          <p:cNvPr id="131" name="Google Shape;131;p6"/>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EXCLUSIVE RESOURCES</a:t>
            </a:r>
            <a:endParaRPr sz="950" b="0" i="0" u="none" strike="noStrike" cap="none">
              <a:solidFill>
                <a:schemeClr val="dk1"/>
              </a:solidFill>
              <a:latin typeface="Calibri"/>
              <a:ea typeface="Calibri"/>
              <a:cs typeface="Calibri"/>
              <a:sym typeface="Calibri"/>
            </a:endParaRPr>
          </a:p>
        </p:txBody>
      </p:sp>
      <p:sp>
        <p:nvSpPr>
          <p:cNvPr id="132" name="Google Shape;132;p6"/>
          <p:cNvSpPr/>
          <p:nvPr/>
        </p:nvSpPr>
        <p:spPr>
          <a:xfrm>
            <a:off x="699516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3" name="Google Shape;133;p6" descr="preencoded.png"/>
          <p:cNvPicPr preferRelativeResize="0"/>
          <p:nvPr/>
        </p:nvPicPr>
        <p:blipFill rotWithShape="1">
          <a:blip r:embed="rId9">
            <a:alphaModFix/>
          </a:blip>
          <a:srcRect/>
          <a:stretch/>
        </p:blipFill>
        <p:spPr>
          <a:xfrm>
            <a:off x="7098853" y="6248461"/>
            <a:ext cx="176662" cy="176662"/>
          </a:xfrm>
          <a:prstGeom prst="rect">
            <a:avLst/>
          </a:prstGeom>
          <a:noFill/>
          <a:ln>
            <a:noFill/>
          </a:ln>
        </p:spPr>
      </p:pic>
      <p:sp>
        <p:nvSpPr>
          <p:cNvPr id="134" name="Google Shape;134;p6"/>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VALUABLE CONNECTIONS</a:t>
            </a:r>
            <a:endParaRPr sz="950" b="0" i="0" u="none" strike="noStrike" cap="none">
              <a:solidFill>
                <a:schemeClr val="dk1"/>
              </a:solidFill>
              <a:latin typeface="Calibri"/>
              <a:ea typeface="Calibri"/>
              <a:cs typeface="Calibri"/>
              <a:sym typeface="Calibri"/>
            </a:endParaRPr>
          </a:p>
        </p:txBody>
      </p:sp>
      <p:sp>
        <p:nvSpPr>
          <p:cNvPr id="135" name="Google Shape;135;p6"/>
          <p:cNvSpPr/>
          <p:nvPr/>
        </p:nvSpPr>
        <p:spPr>
          <a:xfrm>
            <a:off x="914400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6" name="Google Shape;136;p6" descr="preencoded.png"/>
          <p:cNvPicPr preferRelativeResize="0"/>
          <p:nvPr/>
        </p:nvPicPr>
        <p:blipFill rotWithShape="1">
          <a:blip r:embed="rId10">
            <a:alphaModFix/>
          </a:blip>
          <a:srcRect/>
          <a:stretch/>
        </p:blipFill>
        <p:spPr>
          <a:xfrm>
            <a:off x="9247693" y="6248461"/>
            <a:ext cx="176662" cy="176662"/>
          </a:xfrm>
          <a:prstGeom prst="rect">
            <a:avLst/>
          </a:prstGeom>
          <a:noFill/>
          <a:ln>
            <a:noFill/>
          </a:ln>
        </p:spPr>
      </p:pic>
      <p:sp>
        <p:nvSpPr>
          <p:cNvPr id="137" name="Google Shape;137;p6"/>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STRONGER DISTRICTS</a:t>
            </a:r>
            <a:endParaRPr sz="950" b="0" i="0" u="none" strike="noStrike" cap="none">
              <a:solidFill>
                <a:schemeClr val="dk1"/>
              </a:solidFill>
              <a:latin typeface="Calibri"/>
              <a:ea typeface="Calibri"/>
              <a:cs typeface="Calibri"/>
              <a:sym typeface="Calibri"/>
            </a:endParaRPr>
          </a:p>
        </p:txBody>
      </p:sp>
      <p:cxnSp>
        <p:nvCxnSpPr>
          <p:cNvPr id="138" name="Google Shape;138;p6"/>
          <p:cNvCxnSpPr>
            <a:stCxn id="113" idx="1"/>
          </p:cNvCxnSpPr>
          <p:nvPr/>
        </p:nvCxnSpPr>
        <p:spPr>
          <a:xfrm flipH="1">
            <a:off x="3124980" y="2651760"/>
            <a:ext cx="4830300" cy="1720500"/>
          </a:xfrm>
          <a:prstGeom prst="straightConnector1">
            <a:avLst/>
          </a:prstGeom>
          <a:noFill/>
          <a:ln w="28575" cap="flat" cmpd="sng">
            <a:solidFill>
              <a:schemeClr val="dk2"/>
            </a:solidFill>
            <a:prstDash val="solid"/>
            <a:round/>
            <a:headEnd type="none" w="med" len="med"/>
            <a:tailEnd type="triangle" w="med" len="med"/>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43"/>
        <p:cNvGrpSpPr/>
        <p:nvPr/>
      </p:nvGrpSpPr>
      <p:grpSpPr>
        <a:xfrm>
          <a:off x="0" y="0"/>
          <a:ext cx="0" cy="0"/>
          <a:chOff x="0" y="0"/>
          <a:chExt cx="0" cy="0"/>
        </a:xfrm>
      </p:grpSpPr>
      <p:sp>
        <p:nvSpPr>
          <p:cNvPr id="144" name="Google Shape;144;p7"/>
          <p:cNvSpPr/>
          <p:nvPr/>
        </p:nvSpPr>
        <p:spPr>
          <a:xfrm>
            <a:off x="6675120" y="2880360"/>
            <a:ext cx="4983480" cy="2926080"/>
          </a:xfrm>
          <a:prstGeom prst="roundRect">
            <a:avLst>
              <a:gd name="adj" fmla="val 3750"/>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7"/>
          <p:cNvSpPr txBox="1"/>
          <p:nvPr/>
        </p:nvSpPr>
        <p:spPr>
          <a:xfrm>
            <a:off x="6949450" y="3337552"/>
            <a:ext cx="4526400" cy="1972200"/>
          </a:xfrm>
          <a:prstGeom prst="rect">
            <a:avLst/>
          </a:prstGeom>
          <a:noFill/>
          <a:ln>
            <a:noFill/>
          </a:ln>
        </p:spPr>
        <p:txBody>
          <a:bodyPr spcFirstLastPara="1" wrap="square" lIns="0" tIns="0" rIns="0" bIns="0" anchor="t" anchorCtr="0">
            <a:noAutofit/>
          </a:bodyPr>
          <a:lstStyle/>
          <a:p>
            <a:pPr marL="177800" marR="0" lvl="0" indent="-209550" algn="l" rtl="0">
              <a:spcBef>
                <a:spcPts val="0"/>
              </a:spcBef>
              <a:spcAft>
                <a:spcPts val="0"/>
              </a:spcAft>
              <a:buClr>
                <a:srgbClr val="1B1E3C"/>
              </a:buClr>
              <a:buSzPts val="1600"/>
              <a:buFont typeface="Calibri"/>
              <a:buChar char="•"/>
            </a:pPr>
            <a:r>
              <a:rPr lang="en-US" sz="1600" b="0" i="0" u="none" strike="noStrike" cap="none">
                <a:solidFill>
                  <a:srgbClr val="1B1E3C"/>
                </a:solidFill>
                <a:latin typeface="Calibri"/>
                <a:ea typeface="Calibri"/>
                <a:cs typeface="Calibri"/>
                <a:sym typeface="Calibri"/>
              </a:rPr>
              <a:t>North Dakota Recreation and Park Association</a:t>
            </a:r>
            <a:endParaRPr sz="1600" b="0" i="0" u="none" strike="noStrike" cap="none">
              <a:solidFill>
                <a:schemeClr val="dk1"/>
              </a:solidFill>
              <a:latin typeface="Calibri"/>
              <a:ea typeface="Calibri"/>
              <a:cs typeface="Calibri"/>
              <a:sym typeface="Calibri"/>
            </a:endParaRPr>
          </a:p>
          <a:p>
            <a:pPr marL="177800" marR="0" lvl="0" indent="-209550" algn="l" rtl="0">
              <a:spcBef>
                <a:spcPts val="500"/>
              </a:spcBef>
              <a:spcAft>
                <a:spcPts val="0"/>
              </a:spcAft>
              <a:buClr>
                <a:srgbClr val="1B1E3C"/>
              </a:buClr>
              <a:buSzPts val="1600"/>
              <a:buFont typeface="Calibri"/>
              <a:buChar char="•"/>
            </a:pPr>
            <a:r>
              <a:rPr lang="en-US" sz="1600" b="0" i="0" u="none" strike="noStrike" cap="none">
                <a:solidFill>
                  <a:srgbClr val="1B1E3C"/>
                </a:solidFill>
                <a:latin typeface="Calibri"/>
                <a:ea typeface="Calibri"/>
                <a:cs typeface="Calibri"/>
                <a:sym typeface="Calibri"/>
              </a:rPr>
              <a:t>Tennessee Association of Utility Districts</a:t>
            </a:r>
            <a:endParaRPr sz="1600" b="0" i="0" u="none" strike="noStrike" cap="none">
              <a:solidFill>
                <a:schemeClr val="dk1"/>
              </a:solidFill>
              <a:latin typeface="Calibri"/>
              <a:ea typeface="Calibri"/>
              <a:cs typeface="Calibri"/>
              <a:sym typeface="Calibri"/>
            </a:endParaRPr>
          </a:p>
          <a:p>
            <a:pPr marL="177800" marR="0" lvl="0" indent="-209550" algn="l" rtl="0">
              <a:spcBef>
                <a:spcPts val="500"/>
              </a:spcBef>
              <a:spcAft>
                <a:spcPts val="0"/>
              </a:spcAft>
              <a:buClr>
                <a:srgbClr val="1B1E3C"/>
              </a:buClr>
              <a:buSzPts val="1600"/>
              <a:buFont typeface="Calibri"/>
              <a:buChar char="•"/>
            </a:pPr>
            <a:r>
              <a:rPr lang="en-US" sz="1600" b="0" i="0" u="none" strike="noStrike" cap="none">
                <a:solidFill>
                  <a:srgbClr val="1B1E3C"/>
                </a:solidFill>
                <a:latin typeface="Calibri"/>
                <a:ea typeface="Calibri"/>
                <a:cs typeface="Calibri"/>
                <a:sym typeface="Calibri"/>
              </a:rPr>
              <a:t>Lakeshore Villages Master Community Development District</a:t>
            </a:r>
            <a:endParaRPr sz="1600" b="0" i="0" u="none" strike="noStrike" cap="none">
              <a:solidFill>
                <a:schemeClr val="dk1"/>
              </a:solidFill>
              <a:latin typeface="Calibri"/>
              <a:ea typeface="Calibri"/>
              <a:cs typeface="Calibri"/>
              <a:sym typeface="Calibri"/>
            </a:endParaRPr>
          </a:p>
          <a:p>
            <a:pPr marL="177800" marR="0" lvl="0" indent="-209550" algn="l" rtl="0">
              <a:spcBef>
                <a:spcPts val="500"/>
              </a:spcBef>
              <a:spcAft>
                <a:spcPts val="0"/>
              </a:spcAft>
              <a:buClr>
                <a:srgbClr val="1B1E3C"/>
              </a:buClr>
              <a:buSzPts val="1600"/>
              <a:buFont typeface="Calibri"/>
              <a:buChar char="•"/>
            </a:pPr>
            <a:r>
              <a:rPr lang="en-US" sz="1600" b="0" i="0" u="none" strike="noStrike" cap="none">
                <a:solidFill>
                  <a:srgbClr val="1B1E3C"/>
                </a:solidFill>
                <a:latin typeface="Calibri"/>
                <a:ea typeface="Calibri"/>
                <a:cs typeface="Calibri"/>
                <a:sym typeface="Calibri"/>
              </a:rPr>
              <a:t>St. Tammany Parish Mosquito Abatement District</a:t>
            </a:r>
            <a:endParaRPr sz="1600" b="0" i="0" u="none" strike="noStrike" cap="none">
              <a:solidFill>
                <a:schemeClr val="dk1"/>
              </a:solidFill>
              <a:latin typeface="Calibri"/>
              <a:ea typeface="Calibri"/>
              <a:cs typeface="Calibri"/>
              <a:sym typeface="Calibri"/>
            </a:endParaRPr>
          </a:p>
          <a:p>
            <a:pPr marL="177800" marR="0" lvl="0" indent="-209550" algn="l" rtl="0">
              <a:spcBef>
                <a:spcPts val="500"/>
              </a:spcBef>
              <a:spcAft>
                <a:spcPts val="0"/>
              </a:spcAft>
              <a:buClr>
                <a:srgbClr val="1B1E3C"/>
              </a:buClr>
              <a:buSzPts val="1600"/>
              <a:buFont typeface="Calibri"/>
              <a:buChar char="•"/>
            </a:pPr>
            <a:r>
              <a:rPr lang="en-US" sz="1600" b="0" i="0" u="none" strike="noStrike" cap="none">
                <a:solidFill>
                  <a:srgbClr val="1B1E3C"/>
                </a:solidFill>
                <a:latin typeface="Calibri"/>
                <a:ea typeface="Calibri"/>
                <a:cs typeface="Calibri"/>
                <a:sym typeface="Calibri"/>
              </a:rPr>
              <a:t>St. Tammany Parish Drainage District </a:t>
            </a:r>
            <a:endParaRPr sz="1600" b="0" i="0" u="none" strike="noStrike" cap="none">
              <a:solidFill>
                <a:schemeClr val="dk1"/>
              </a:solidFill>
              <a:latin typeface="Calibri"/>
              <a:ea typeface="Calibri"/>
              <a:cs typeface="Calibri"/>
              <a:sym typeface="Calibri"/>
            </a:endParaRPr>
          </a:p>
        </p:txBody>
      </p:sp>
      <p:sp>
        <p:nvSpPr>
          <p:cNvPr id="146" name="Google Shape;146;p7"/>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3000"/>
              <a:buFont typeface="Calibri"/>
              <a:buNone/>
            </a:pPr>
            <a:r>
              <a:rPr lang="en-US" sz="3000" b="1" i="0" u="none" strike="noStrike" cap="none">
                <a:solidFill>
                  <a:srgbClr val="292D6F"/>
                </a:solidFill>
                <a:latin typeface="Calibri"/>
                <a:ea typeface="Calibri"/>
                <a:cs typeface="Calibri"/>
                <a:sym typeface="Calibri"/>
              </a:rPr>
              <a:t>NSDA is growing</a:t>
            </a:r>
            <a:endParaRPr sz="3000" b="0" i="0" u="none" strike="noStrike" cap="none">
              <a:solidFill>
                <a:schemeClr val="dk1"/>
              </a:solidFill>
              <a:latin typeface="Calibri"/>
              <a:ea typeface="Calibri"/>
              <a:cs typeface="Calibri"/>
              <a:sym typeface="Calibri"/>
            </a:endParaRPr>
          </a:p>
        </p:txBody>
      </p:sp>
      <p:sp>
        <p:nvSpPr>
          <p:cNvPr id="147" name="Google Shape;147;p7"/>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400"/>
              <a:buFont typeface="Calibri"/>
              <a:buNone/>
            </a:pPr>
            <a:r>
              <a:rPr lang="en-US" sz="1900" b="0" i="0" u="none" strike="noStrike" cap="none">
                <a:solidFill>
                  <a:srgbClr val="5C627F"/>
                </a:solidFill>
                <a:latin typeface="Calibri"/>
                <a:ea typeface="Calibri"/>
                <a:cs typeface="Calibri"/>
                <a:sym typeface="Calibri"/>
              </a:rPr>
              <a:t>Stronger Together — a united voice for special districts</a:t>
            </a:r>
            <a:endParaRPr sz="1900" b="0" i="0" u="none" strike="noStrike" cap="none">
              <a:solidFill>
                <a:schemeClr val="dk1"/>
              </a:solidFill>
              <a:latin typeface="Calibri"/>
              <a:ea typeface="Calibri"/>
              <a:cs typeface="Calibri"/>
              <a:sym typeface="Calibri"/>
            </a:endParaRPr>
          </a:p>
        </p:txBody>
      </p:sp>
      <p:pic>
        <p:nvPicPr>
          <p:cNvPr id="148" name="Google Shape;148;p7" descr="/tmp/claude-0/-home-claude/0eb6c878-c4ca-5944-9399-a7d616d972c5/scratchpad/v2/media/s01_70b3e172.png"/>
          <p:cNvPicPr preferRelativeResize="0"/>
          <p:nvPr/>
        </p:nvPicPr>
        <p:blipFill rotWithShape="1">
          <a:blip r:embed="rId3">
            <a:alphaModFix/>
          </a:blip>
          <a:srcRect/>
          <a:stretch/>
        </p:blipFill>
        <p:spPr>
          <a:xfrm>
            <a:off x="10104120" y="347472"/>
            <a:ext cx="1691640" cy="578666"/>
          </a:xfrm>
          <a:prstGeom prst="rect">
            <a:avLst/>
          </a:prstGeom>
          <a:noFill/>
          <a:ln>
            <a:noFill/>
          </a:ln>
        </p:spPr>
      </p:pic>
      <p:pic>
        <p:nvPicPr>
          <p:cNvPr id="149" name="Google Shape;149;p7" descr="/tmp/claude-0/-home-claude/0eb6c878-c4ca-5944-9399-a7d616d972c5/scratchpad/v2/assets/map_c.png"/>
          <p:cNvPicPr preferRelativeResize="0"/>
          <p:nvPr/>
        </p:nvPicPr>
        <p:blipFill rotWithShape="1">
          <a:blip r:embed="rId4">
            <a:alphaModFix/>
          </a:blip>
          <a:srcRect/>
          <a:stretch/>
        </p:blipFill>
        <p:spPr>
          <a:xfrm>
            <a:off x="457200" y="1463040"/>
            <a:ext cx="5669280" cy="4053535"/>
          </a:xfrm>
          <a:prstGeom prst="rect">
            <a:avLst/>
          </a:prstGeom>
          <a:noFill/>
          <a:ln>
            <a:noFill/>
          </a:ln>
        </p:spPr>
      </p:pic>
      <p:sp>
        <p:nvSpPr>
          <p:cNvPr id="150" name="Google Shape;150;p7"/>
          <p:cNvSpPr/>
          <p:nvPr/>
        </p:nvSpPr>
        <p:spPr>
          <a:xfrm>
            <a:off x="681027" y="2127217"/>
            <a:ext cx="310896" cy="310896"/>
          </a:xfrm>
          <a:prstGeom prst="star5">
            <a:avLst>
              <a:gd name="adj" fmla="val 19098"/>
              <a:gd name="hf" fmla="val 105146"/>
              <a:gd name="vf" fmla="val 110557"/>
            </a:avLst>
          </a:prstGeom>
          <a:solidFill>
            <a:srgbClr val="DD1B22"/>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7"/>
          <p:cNvSpPr/>
          <p:nvPr/>
        </p:nvSpPr>
        <p:spPr>
          <a:xfrm>
            <a:off x="1363041" y="2771324"/>
            <a:ext cx="310896" cy="310896"/>
          </a:xfrm>
          <a:prstGeom prst="star5">
            <a:avLst>
              <a:gd name="adj" fmla="val 19098"/>
              <a:gd name="hf" fmla="val 105146"/>
              <a:gd name="vf" fmla="val 110557"/>
            </a:avLst>
          </a:prstGeom>
          <a:solidFill>
            <a:srgbClr val="DD1B22"/>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7"/>
          <p:cNvSpPr/>
          <p:nvPr/>
        </p:nvSpPr>
        <p:spPr>
          <a:xfrm>
            <a:off x="1911261" y="2861717"/>
            <a:ext cx="310896" cy="310896"/>
          </a:xfrm>
          <a:prstGeom prst="star5">
            <a:avLst>
              <a:gd name="adj" fmla="val 19098"/>
              <a:gd name="hf" fmla="val 105146"/>
              <a:gd name="vf" fmla="val 110557"/>
            </a:avLst>
          </a:prstGeom>
          <a:solidFill>
            <a:srgbClr val="DD1B22"/>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7"/>
          <p:cNvSpPr/>
          <p:nvPr/>
        </p:nvSpPr>
        <p:spPr>
          <a:xfrm>
            <a:off x="543830" y="2909144"/>
            <a:ext cx="310896" cy="310896"/>
          </a:xfrm>
          <a:prstGeom prst="star5">
            <a:avLst>
              <a:gd name="adj" fmla="val 19098"/>
              <a:gd name="hf" fmla="val 105146"/>
              <a:gd name="vf" fmla="val 110557"/>
            </a:avLst>
          </a:prstGeom>
          <a:solidFill>
            <a:srgbClr val="DD1B22"/>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7"/>
          <p:cNvSpPr/>
          <p:nvPr/>
        </p:nvSpPr>
        <p:spPr>
          <a:xfrm>
            <a:off x="4537838" y="3919285"/>
            <a:ext cx="310896" cy="310896"/>
          </a:xfrm>
          <a:prstGeom prst="star5">
            <a:avLst>
              <a:gd name="adj" fmla="val 19098"/>
              <a:gd name="hf" fmla="val 105146"/>
              <a:gd name="vf" fmla="val 110557"/>
            </a:avLst>
          </a:prstGeom>
          <a:solidFill>
            <a:srgbClr val="DD1B22"/>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7"/>
          <p:cNvSpPr/>
          <p:nvPr/>
        </p:nvSpPr>
        <p:spPr>
          <a:xfrm>
            <a:off x="1786536" y="2389075"/>
            <a:ext cx="310896" cy="310896"/>
          </a:xfrm>
          <a:prstGeom prst="star5">
            <a:avLst>
              <a:gd name="adj" fmla="val 19098"/>
              <a:gd name="hf" fmla="val 105146"/>
              <a:gd name="vf" fmla="val 110557"/>
            </a:avLst>
          </a:prstGeom>
          <a:solidFill>
            <a:srgbClr val="F2B705"/>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7"/>
          <p:cNvSpPr/>
          <p:nvPr/>
        </p:nvSpPr>
        <p:spPr>
          <a:xfrm>
            <a:off x="4709617" y="3477044"/>
            <a:ext cx="310896" cy="310896"/>
          </a:xfrm>
          <a:prstGeom prst="star5">
            <a:avLst>
              <a:gd name="adj" fmla="val 19098"/>
              <a:gd name="hf" fmla="val 105146"/>
              <a:gd name="vf" fmla="val 110557"/>
            </a:avLst>
          </a:prstGeom>
          <a:solidFill>
            <a:srgbClr val="F2B705"/>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7"/>
          <p:cNvSpPr/>
          <p:nvPr/>
        </p:nvSpPr>
        <p:spPr>
          <a:xfrm>
            <a:off x="2480456" y="3760386"/>
            <a:ext cx="310896" cy="310896"/>
          </a:xfrm>
          <a:prstGeom prst="star5">
            <a:avLst>
              <a:gd name="adj" fmla="val 19098"/>
              <a:gd name="hf" fmla="val 105146"/>
              <a:gd name="vf" fmla="val 110557"/>
            </a:avLst>
          </a:prstGeom>
          <a:solidFill>
            <a:srgbClr val="F2B705"/>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7"/>
          <p:cNvSpPr/>
          <p:nvPr/>
        </p:nvSpPr>
        <p:spPr>
          <a:xfrm>
            <a:off x="640080" y="5608015"/>
            <a:ext cx="256032" cy="256032"/>
          </a:xfrm>
          <a:prstGeom prst="star5">
            <a:avLst>
              <a:gd name="adj" fmla="val 19098"/>
              <a:gd name="hf" fmla="val 105146"/>
              <a:gd name="vf" fmla="val 110557"/>
            </a:avLst>
          </a:prstGeom>
          <a:solidFill>
            <a:srgbClr val="DD1B22"/>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7"/>
          <p:cNvSpPr txBox="1"/>
          <p:nvPr/>
        </p:nvSpPr>
        <p:spPr>
          <a:xfrm>
            <a:off x="960120" y="5608015"/>
            <a:ext cx="2011680" cy="25603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00"/>
              <a:buFont typeface="Calibri"/>
              <a:buNone/>
            </a:pPr>
            <a:r>
              <a:rPr lang="en-US" sz="1100" b="0" i="0" u="none" strike="noStrike" cap="none">
                <a:solidFill>
                  <a:srgbClr val="1B1E3C"/>
                </a:solidFill>
                <a:latin typeface="Calibri"/>
                <a:ea typeface="Calibri"/>
                <a:cs typeface="Calibri"/>
                <a:sym typeface="Calibri"/>
              </a:rPr>
              <a:t>NSDA Original State Partners</a:t>
            </a:r>
            <a:endParaRPr sz="1100" b="0" i="0" u="none" strike="noStrike" cap="none">
              <a:solidFill>
                <a:schemeClr val="dk1"/>
              </a:solidFill>
              <a:latin typeface="Calibri"/>
              <a:ea typeface="Calibri"/>
              <a:cs typeface="Calibri"/>
              <a:sym typeface="Calibri"/>
            </a:endParaRPr>
          </a:p>
        </p:txBody>
      </p:sp>
      <p:sp>
        <p:nvSpPr>
          <p:cNvPr id="160" name="Google Shape;160;p7"/>
          <p:cNvSpPr/>
          <p:nvPr/>
        </p:nvSpPr>
        <p:spPr>
          <a:xfrm>
            <a:off x="2971800" y="5608015"/>
            <a:ext cx="256032" cy="256032"/>
          </a:xfrm>
          <a:prstGeom prst="star5">
            <a:avLst>
              <a:gd name="adj" fmla="val 19098"/>
              <a:gd name="hf" fmla="val 105146"/>
              <a:gd name="vf" fmla="val 110557"/>
            </a:avLst>
          </a:prstGeom>
          <a:solidFill>
            <a:srgbClr val="F2B705"/>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7"/>
          <p:cNvSpPr txBox="1"/>
          <p:nvPr/>
        </p:nvSpPr>
        <p:spPr>
          <a:xfrm>
            <a:off x="3291840" y="5608015"/>
            <a:ext cx="1828800" cy="25603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00"/>
              <a:buFont typeface="Calibri"/>
              <a:buNone/>
            </a:pPr>
            <a:r>
              <a:rPr lang="en-US" sz="1100" b="0" i="0" u="none" strike="noStrike" cap="none">
                <a:solidFill>
                  <a:srgbClr val="1B1E3C"/>
                </a:solidFill>
                <a:latin typeface="Calibri"/>
                <a:ea typeface="Calibri"/>
                <a:cs typeface="Calibri"/>
                <a:sym typeface="Calibri"/>
              </a:rPr>
              <a:t>NSDA New State Partners</a:t>
            </a:r>
            <a:endParaRPr sz="1100" b="0" i="0" u="none" strike="noStrike" cap="none">
              <a:solidFill>
                <a:schemeClr val="dk1"/>
              </a:solidFill>
              <a:latin typeface="Calibri"/>
              <a:ea typeface="Calibri"/>
              <a:cs typeface="Calibri"/>
              <a:sym typeface="Calibri"/>
            </a:endParaRPr>
          </a:p>
        </p:txBody>
      </p:sp>
      <p:sp>
        <p:nvSpPr>
          <p:cNvPr id="162" name="Google Shape;162;p7"/>
          <p:cNvSpPr/>
          <p:nvPr/>
        </p:nvSpPr>
        <p:spPr>
          <a:xfrm>
            <a:off x="5120640" y="5644591"/>
            <a:ext cx="182880" cy="182880"/>
          </a:xfrm>
          <a:prstGeom prst="rect">
            <a:avLst/>
          </a:prstGeom>
          <a:solidFill>
            <a:srgbClr val="1F3FBF"/>
          </a:solidFill>
          <a:ln w="12700" cap="flat" cmpd="sng">
            <a:solidFill>
              <a:srgbClr val="1F3FB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7"/>
          <p:cNvSpPr txBox="1"/>
          <p:nvPr/>
        </p:nvSpPr>
        <p:spPr>
          <a:xfrm>
            <a:off x="5367528" y="5608015"/>
            <a:ext cx="1097280" cy="25603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00"/>
              <a:buFont typeface="Calibri"/>
              <a:buNone/>
            </a:pPr>
            <a:r>
              <a:rPr lang="en-US" sz="1100" b="0" i="0" u="none" strike="noStrike" cap="none">
                <a:solidFill>
                  <a:srgbClr val="1B1E3C"/>
                </a:solidFill>
                <a:latin typeface="Calibri"/>
                <a:ea typeface="Calibri"/>
                <a:cs typeface="Calibri"/>
                <a:sym typeface="Calibri"/>
              </a:rPr>
              <a:t>Member states</a:t>
            </a:r>
            <a:endParaRPr sz="1100" b="0" i="0" u="none" strike="noStrike" cap="none">
              <a:solidFill>
                <a:schemeClr val="dk1"/>
              </a:solidFill>
              <a:latin typeface="Calibri"/>
              <a:ea typeface="Calibri"/>
              <a:cs typeface="Calibri"/>
              <a:sym typeface="Calibri"/>
            </a:endParaRPr>
          </a:p>
        </p:txBody>
      </p:sp>
      <p:sp>
        <p:nvSpPr>
          <p:cNvPr id="164" name="Google Shape;164;p7"/>
          <p:cNvSpPr txBox="1"/>
          <p:nvPr/>
        </p:nvSpPr>
        <p:spPr>
          <a:xfrm>
            <a:off x="6675120" y="1600200"/>
            <a:ext cx="2194560" cy="658368"/>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Clr>
                <a:srgbClr val="DD1B22"/>
              </a:buClr>
              <a:buSzPts val="4600"/>
              <a:buFont typeface="Calibri"/>
              <a:buNone/>
            </a:pPr>
            <a:r>
              <a:rPr lang="en-US" sz="4600" b="1" i="0" u="none" strike="noStrike" cap="none">
                <a:solidFill>
                  <a:srgbClr val="DD1B22"/>
                </a:solidFill>
                <a:latin typeface="Calibri"/>
                <a:ea typeface="Calibri"/>
                <a:cs typeface="Calibri"/>
                <a:sym typeface="Calibri"/>
              </a:rPr>
              <a:t>8</a:t>
            </a:r>
            <a:endParaRPr sz="4600" b="0" i="0" u="none" strike="noStrike" cap="none">
              <a:solidFill>
                <a:schemeClr val="dk1"/>
              </a:solidFill>
              <a:latin typeface="Calibri"/>
              <a:ea typeface="Calibri"/>
              <a:cs typeface="Calibri"/>
              <a:sym typeface="Calibri"/>
            </a:endParaRPr>
          </a:p>
        </p:txBody>
      </p:sp>
      <p:sp>
        <p:nvSpPr>
          <p:cNvPr id="165" name="Google Shape;165;p7"/>
          <p:cNvSpPr txBox="1"/>
          <p:nvPr/>
        </p:nvSpPr>
        <p:spPr>
          <a:xfrm>
            <a:off x="6675120" y="2276856"/>
            <a:ext cx="219456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150"/>
              <a:buFont typeface="Calibri"/>
              <a:buNone/>
            </a:pPr>
            <a:r>
              <a:rPr lang="en-US" sz="1650" b="0" i="0" u="none" strike="noStrike" cap="none">
                <a:solidFill>
                  <a:srgbClr val="5C627F"/>
                </a:solidFill>
                <a:latin typeface="Calibri"/>
                <a:ea typeface="Calibri"/>
                <a:cs typeface="Calibri"/>
                <a:sym typeface="Calibri"/>
              </a:rPr>
              <a:t>new members in 2026</a:t>
            </a:r>
            <a:endParaRPr sz="1650" b="0" i="0" u="none" strike="noStrike" cap="none">
              <a:solidFill>
                <a:schemeClr val="dk1"/>
              </a:solidFill>
              <a:latin typeface="Calibri"/>
              <a:ea typeface="Calibri"/>
              <a:cs typeface="Calibri"/>
              <a:sym typeface="Calibri"/>
            </a:endParaRPr>
          </a:p>
        </p:txBody>
      </p:sp>
      <p:sp>
        <p:nvSpPr>
          <p:cNvPr id="166" name="Google Shape;166;p7"/>
          <p:cNvSpPr txBox="1"/>
          <p:nvPr/>
        </p:nvSpPr>
        <p:spPr>
          <a:xfrm>
            <a:off x="9235440" y="1600200"/>
            <a:ext cx="2468880" cy="658368"/>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Clr>
                <a:srgbClr val="292D6F"/>
              </a:buClr>
              <a:buSzPts val="4600"/>
              <a:buFont typeface="Calibri"/>
              <a:buNone/>
            </a:pPr>
            <a:r>
              <a:rPr lang="en-US" sz="4600" b="1" i="0" u="none" strike="noStrike" cap="none">
                <a:solidFill>
                  <a:srgbClr val="292D6F"/>
                </a:solidFill>
                <a:latin typeface="Calibri"/>
                <a:ea typeface="Calibri"/>
                <a:cs typeface="Calibri"/>
                <a:sym typeface="Calibri"/>
              </a:rPr>
              <a:t>17</a:t>
            </a:r>
            <a:endParaRPr sz="4600" b="0" i="0" u="none" strike="noStrike" cap="none">
              <a:solidFill>
                <a:schemeClr val="dk1"/>
              </a:solidFill>
              <a:latin typeface="Calibri"/>
              <a:ea typeface="Calibri"/>
              <a:cs typeface="Calibri"/>
              <a:sym typeface="Calibri"/>
            </a:endParaRPr>
          </a:p>
        </p:txBody>
      </p:sp>
      <p:sp>
        <p:nvSpPr>
          <p:cNvPr id="167" name="Google Shape;167;p7"/>
          <p:cNvSpPr txBox="1"/>
          <p:nvPr/>
        </p:nvSpPr>
        <p:spPr>
          <a:xfrm>
            <a:off x="9235440" y="2276856"/>
            <a:ext cx="246888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150"/>
              <a:buFont typeface="Calibri"/>
              <a:buNone/>
            </a:pPr>
            <a:r>
              <a:rPr lang="en-US" sz="1650" b="0" i="0" u="none" strike="noStrike" cap="none">
                <a:solidFill>
                  <a:srgbClr val="5C627F"/>
                </a:solidFill>
                <a:latin typeface="Calibri"/>
                <a:ea typeface="Calibri"/>
                <a:cs typeface="Calibri"/>
                <a:sym typeface="Calibri"/>
              </a:rPr>
              <a:t>states now represented</a:t>
            </a:r>
            <a:endParaRPr sz="1650" b="0" i="0" u="none" strike="noStrike" cap="none">
              <a:solidFill>
                <a:schemeClr val="dk1"/>
              </a:solidFill>
              <a:latin typeface="Calibri"/>
              <a:ea typeface="Calibri"/>
              <a:cs typeface="Calibri"/>
              <a:sym typeface="Calibri"/>
            </a:endParaRPr>
          </a:p>
        </p:txBody>
      </p:sp>
      <p:sp>
        <p:nvSpPr>
          <p:cNvPr id="168" name="Google Shape;168;p7"/>
          <p:cNvSpPr txBox="1"/>
          <p:nvPr/>
        </p:nvSpPr>
        <p:spPr>
          <a:xfrm>
            <a:off x="6949440" y="3035808"/>
            <a:ext cx="38404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1450" b="1" i="0" u="none" strike="noStrike" cap="none">
                <a:solidFill>
                  <a:srgbClr val="5C627F"/>
                </a:solidFill>
                <a:latin typeface="Calibri"/>
                <a:ea typeface="Calibri"/>
                <a:cs typeface="Calibri"/>
                <a:sym typeface="Calibri"/>
              </a:rPr>
              <a:t>WELCOME, NEW MEMBERS</a:t>
            </a:r>
            <a:endParaRPr sz="1450" b="0" i="0" u="none" strike="noStrike" cap="none">
              <a:solidFill>
                <a:schemeClr val="dk1"/>
              </a:solidFill>
              <a:latin typeface="Calibri"/>
              <a:ea typeface="Calibri"/>
              <a:cs typeface="Calibri"/>
              <a:sym typeface="Calibri"/>
            </a:endParaRPr>
          </a:p>
        </p:txBody>
      </p:sp>
      <p:cxnSp>
        <p:nvCxnSpPr>
          <p:cNvPr id="169" name="Google Shape;169;p7"/>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170" name="Google Shape;170;p7"/>
          <p:cNvSpPr/>
          <p:nvPr/>
        </p:nvSpPr>
        <p:spPr>
          <a:xfrm>
            <a:off x="54864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1" name="Google Shape;171;p7" descr="preencoded.png"/>
          <p:cNvPicPr preferRelativeResize="0"/>
          <p:nvPr/>
        </p:nvPicPr>
        <p:blipFill rotWithShape="1">
          <a:blip r:embed="rId5">
            <a:alphaModFix/>
          </a:blip>
          <a:srcRect/>
          <a:stretch/>
        </p:blipFill>
        <p:spPr>
          <a:xfrm>
            <a:off x="652333" y="6248461"/>
            <a:ext cx="176662" cy="176662"/>
          </a:xfrm>
          <a:prstGeom prst="rect">
            <a:avLst/>
          </a:prstGeom>
          <a:noFill/>
          <a:ln>
            <a:noFill/>
          </a:ln>
        </p:spPr>
      </p:pic>
      <p:sp>
        <p:nvSpPr>
          <p:cNvPr id="172" name="Google Shape;172;p7"/>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STRONGER TOGETHER</a:t>
            </a:r>
            <a:endParaRPr sz="950" b="0" i="0" u="none" strike="noStrike" cap="none">
              <a:solidFill>
                <a:schemeClr val="dk1"/>
              </a:solidFill>
              <a:latin typeface="Calibri"/>
              <a:ea typeface="Calibri"/>
              <a:cs typeface="Calibri"/>
              <a:sym typeface="Calibri"/>
            </a:endParaRPr>
          </a:p>
        </p:txBody>
      </p:sp>
      <p:sp>
        <p:nvSpPr>
          <p:cNvPr id="173" name="Google Shape;173;p7"/>
          <p:cNvSpPr/>
          <p:nvPr/>
        </p:nvSpPr>
        <p:spPr>
          <a:xfrm>
            <a:off x="269748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4" name="Google Shape;174;p7" descr="preencoded.png"/>
          <p:cNvPicPr preferRelativeResize="0"/>
          <p:nvPr/>
        </p:nvPicPr>
        <p:blipFill rotWithShape="1">
          <a:blip r:embed="rId6">
            <a:alphaModFix/>
          </a:blip>
          <a:srcRect/>
          <a:stretch/>
        </p:blipFill>
        <p:spPr>
          <a:xfrm>
            <a:off x="2801173" y="6248461"/>
            <a:ext cx="176662" cy="176662"/>
          </a:xfrm>
          <a:prstGeom prst="rect">
            <a:avLst/>
          </a:prstGeom>
          <a:noFill/>
          <a:ln>
            <a:noFill/>
          </a:ln>
        </p:spPr>
      </p:pic>
      <p:sp>
        <p:nvSpPr>
          <p:cNvPr id="175" name="Google Shape;175;p7"/>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NATIONAL ADVOCACY</a:t>
            </a:r>
            <a:endParaRPr sz="950" b="0" i="0" u="none" strike="noStrike" cap="none">
              <a:solidFill>
                <a:schemeClr val="dk1"/>
              </a:solidFill>
              <a:latin typeface="Calibri"/>
              <a:ea typeface="Calibri"/>
              <a:cs typeface="Calibri"/>
              <a:sym typeface="Calibri"/>
            </a:endParaRPr>
          </a:p>
        </p:txBody>
      </p:sp>
      <p:sp>
        <p:nvSpPr>
          <p:cNvPr id="176" name="Google Shape;176;p7"/>
          <p:cNvSpPr/>
          <p:nvPr/>
        </p:nvSpPr>
        <p:spPr>
          <a:xfrm>
            <a:off x="484632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7" name="Google Shape;177;p7" descr="preencoded.png"/>
          <p:cNvPicPr preferRelativeResize="0"/>
          <p:nvPr/>
        </p:nvPicPr>
        <p:blipFill rotWithShape="1">
          <a:blip r:embed="rId7">
            <a:alphaModFix/>
          </a:blip>
          <a:srcRect/>
          <a:stretch/>
        </p:blipFill>
        <p:spPr>
          <a:xfrm>
            <a:off x="4950013" y="6248461"/>
            <a:ext cx="176662" cy="176662"/>
          </a:xfrm>
          <a:prstGeom prst="rect">
            <a:avLst/>
          </a:prstGeom>
          <a:noFill/>
          <a:ln>
            <a:noFill/>
          </a:ln>
        </p:spPr>
      </p:pic>
      <p:sp>
        <p:nvSpPr>
          <p:cNvPr id="178" name="Google Shape;178;p7"/>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EXCLUSIVE RESOURCES</a:t>
            </a:r>
            <a:endParaRPr sz="950" b="0" i="0" u="none" strike="noStrike" cap="none">
              <a:solidFill>
                <a:schemeClr val="dk1"/>
              </a:solidFill>
              <a:latin typeface="Calibri"/>
              <a:ea typeface="Calibri"/>
              <a:cs typeface="Calibri"/>
              <a:sym typeface="Calibri"/>
            </a:endParaRPr>
          </a:p>
        </p:txBody>
      </p:sp>
      <p:sp>
        <p:nvSpPr>
          <p:cNvPr id="179" name="Google Shape;179;p7"/>
          <p:cNvSpPr/>
          <p:nvPr/>
        </p:nvSpPr>
        <p:spPr>
          <a:xfrm>
            <a:off x="699516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0" name="Google Shape;180;p7" descr="preencoded.png"/>
          <p:cNvPicPr preferRelativeResize="0"/>
          <p:nvPr/>
        </p:nvPicPr>
        <p:blipFill rotWithShape="1">
          <a:blip r:embed="rId8">
            <a:alphaModFix/>
          </a:blip>
          <a:srcRect/>
          <a:stretch/>
        </p:blipFill>
        <p:spPr>
          <a:xfrm>
            <a:off x="7098853" y="6248461"/>
            <a:ext cx="176662" cy="176662"/>
          </a:xfrm>
          <a:prstGeom prst="rect">
            <a:avLst/>
          </a:prstGeom>
          <a:noFill/>
          <a:ln>
            <a:noFill/>
          </a:ln>
        </p:spPr>
      </p:pic>
      <p:sp>
        <p:nvSpPr>
          <p:cNvPr id="181" name="Google Shape;181;p7"/>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VALUABLE CONNECTIONS</a:t>
            </a:r>
            <a:endParaRPr sz="950" b="0" i="0" u="none" strike="noStrike" cap="none">
              <a:solidFill>
                <a:schemeClr val="dk1"/>
              </a:solidFill>
              <a:latin typeface="Calibri"/>
              <a:ea typeface="Calibri"/>
              <a:cs typeface="Calibri"/>
              <a:sym typeface="Calibri"/>
            </a:endParaRPr>
          </a:p>
        </p:txBody>
      </p:sp>
      <p:sp>
        <p:nvSpPr>
          <p:cNvPr id="182" name="Google Shape;182;p7"/>
          <p:cNvSpPr/>
          <p:nvPr/>
        </p:nvSpPr>
        <p:spPr>
          <a:xfrm>
            <a:off x="914400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3" name="Google Shape;183;p7" descr="preencoded.png"/>
          <p:cNvPicPr preferRelativeResize="0"/>
          <p:nvPr/>
        </p:nvPicPr>
        <p:blipFill rotWithShape="1">
          <a:blip r:embed="rId9">
            <a:alphaModFix/>
          </a:blip>
          <a:srcRect/>
          <a:stretch/>
        </p:blipFill>
        <p:spPr>
          <a:xfrm>
            <a:off x="9247693" y="6248461"/>
            <a:ext cx="176662" cy="176662"/>
          </a:xfrm>
          <a:prstGeom prst="rect">
            <a:avLst/>
          </a:prstGeom>
          <a:noFill/>
          <a:ln>
            <a:noFill/>
          </a:ln>
        </p:spPr>
      </p:pic>
      <p:sp>
        <p:nvSpPr>
          <p:cNvPr id="184" name="Google Shape;184;p7"/>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STRONGER DISTRICTS</a:t>
            </a:r>
            <a:endParaRPr sz="950" b="0" i="0" u="none" strike="noStrike" cap="non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89"/>
        <p:cNvGrpSpPr/>
        <p:nvPr/>
      </p:nvGrpSpPr>
      <p:grpSpPr>
        <a:xfrm>
          <a:off x="0" y="0"/>
          <a:ext cx="0" cy="0"/>
          <a:chOff x="0" y="0"/>
          <a:chExt cx="0" cy="0"/>
        </a:xfrm>
      </p:grpSpPr>
      <p:sp>
        <p:nvSpPr>
          <p:cNvPr id="190" name="Google Shape;190;p8"/>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3000"/>
              <a:buFont typeface="Calibri"/>
              <a:buNone/>
            </a:pPr>
            <a:r>
              <a:rPr lang="en-US" sz="3000" b="1" i="0" u="none" strike="noStrike" cap="none">
                <a:solidFill>
                  <a:srgbClr val="292D6F"/>
                </a:solidFill>
                <a:latin typeface="Calibri"/>
                <a:ea typeface="Calibri"/>
                <a:cs typeface="Calibri"/>
                <a:sym typeface="Calibri"/>
              </a:rPr>
              <a:t>Districts Make the Difference</a:t>
            </a:r>
            <a:endParaRPr sz="3000" b="0" i="0" u="none" strike="noStrike" cap="none">
              <a:solidFill>
                <a:schemeClr val="dk1"/>
              </a:solidFill>
              <a:latin typeface="Calibri"/>
              <a:ea typeface="Calibri"/>
              <a:cs typeface="Calibri"/>
              <a:sym typeface="Calibri"/>
            </a:endParaRPr>
          </a:p>
        </p:txBody>
      </p:sp>
      <p:sp>
        <p:nvSpPr>
          <p:cNvPr id="191" name="Google Shape;191;p8"/>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400"/>
              <a:buFont typeface="Calibri"/>
              <a:buNone/>
            </a:pPr>
            <a:r>
              <a:rPr lang="en-US" sz="1900" b="0" i="0" u="none" strike="noStrike" cap="none">
                <a:solidFill>
                  <a:srgbClr val="5C627F"/>
                </a:solidFill>
                <a:latin typeface="Calibri"/>
                <a:ea typeface="Calibri"/>
                <a:cs typeface="Calibri"/>
                <a:sym typeface="Calibri"/>
              </a:rPr>
              <a:t>National Advocacy — telling the story of special districts</a:t>
            </a:r>
            <a:endParaRPr sz="1900" b="0" i="0" u="none" strike="noStrike" cap="none">
              <a:solidFill>
                <a:schemeClr val="dk1"/>
              </a:solidFill>
              <a:latin typeface="Calibri"/>
              <a:ea typeface="Calibri"/>
              <a:cs typeface="Calibri"/>
              <a:sym typeface="Calibri"/>
            </a:endParaRPr>
          </a:p>
        </p:txBody>
      </p:sp>
      <p:pic>
        <p:nvPicPr>
          <p:cNvPr id="192" name="Google Shape;192;p8" descr="/tmp/claude-0/-home-claude/0eb6c878-c4ca-5944-9399-a7d616d972c5/scratchpad/v2/media/s01_70b3e172.png"/>
          <p:cNvPicPr preferRelativeResize="0"/>
          <p:nvPr/>
        </p:nvPicPr>
        <p:blipFill rotWithShape="1">
          <a:blip r:embed="rId3">
            <a:alphaModFix/>
          </a:blip>
          <a:srcRect/>
          <a:stretch/>
        </p:blipFill>
        <p:spPr>
          <a:xfrm>
            <a:off x="10104120" y="347472"/>
            <a:ext cx="1691640" cy="578666"/>
          </a:xfrm>
          <a:prstGeom prst="rect">
            <a:avLst/>
          </a:prstGeom>
          <a:noFill/>
          <a:ln>
            <a:noFill/>
          </a:ln>
        </p:spPr>
      </p:pic>
      <p:pic>
        <p:nvPicPr>
          <p:cNvPr id="193" name="Google Shape;193;p8" descr="/tmp/claude-0/-home-claude/0eb6c878-c4ca-5944-9399-a7d616d972c5/scratchpad/v2/assets/dmd.png"/>
          <p:cNvPicPr preferRelativeResize="0"/>
          <p:nvPr/>
        </p:nvPicPr>
        <p:blipFill rotWithShape="1">
          <a:blip r:embed="rId4">
            <a:alphaModFix/>
          </a:blip>
          <a:srcRect/>
          <a:stretch/>
        </p:blipFill>
        <p:spPr>
          <a:xfrm>
            <a:off x="548640" y="1645920"/>
            <a:ext cx="2194560" cy="909940"/>
          </a:xfrm>
          <a:prstGeom prst="rect">
            <a:avLst/>
          </a:prstGeom>
          <a:noFill/>
          <a:ln>
            <a:noFill/>
          </a:ln>
        </p:spPr>
      </p:pic>
      <p:sp>
        <p:nvSpPr>
          <p:cNvPr id="194" name="Google Shape;194;p8"/>
          <p:cNvSpPr txBox="1"/>
          <p:nvPr/>
        </p:nvSpPr>
        <p:spPr>
          <a:xfrm>
            <a:off x="548640" y="2697480"/>
            <a:ext cx="3931920" cy="10972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292D6F"/>
              </a:buClr>
              <a:buSzPts val="1600"/>
              <a:buFont typeface="Calibri"/>
              <a:buNone/>
            </a:pPr>
            <a:r>
              <a:rPr lang="en-US" sz="2100" b="0" i="1" u="none" strike="noStrike" cap="none">
                <a:solidFill>
                  <a:srgbClr val="292D6F"/>
                </a:solidFill>
                <a:latin typeface="Calibri"/>
                <a:ea typeface="Calibri"/>
                <a:cs typeface="Calibri"/>
                <a:sym typeface="Calibri"/>
              </a:rPr>
              <a:t>For over 100 years, special districts have kept our lights on, our water running, and our communities safe.</a:t>
            </a:r>
            <a:endParaRPr sz="2100" b="0" i="0" u="none" strike="noStrike" cap="none">
              <a:solidFill>
                <a:schemeClr val="dk1"/>
              </a:solidFill>
              <a:latin typeface="Calibri"/>
              <a:ea typeface="Calibri"/>
              <a:cs typeface="Calibri"/>
              <a:sym typeface="Calibri"/>
            </a:endParaRPr>
          </a:p>
        </p:txBody>
      </p:sp>
      <p:sp>
        <p:nvSpPr>
          <p:cNvPr id="195" name="Google Shape;195;p8"/>
          <p:cNvSpPr txBox="1"/>
          <p:nvPr/>
        </p:nvSpPr>
        <p:spPr>
          <a:xfrm>
            <a:off x="548640" y="4343400"/>
            <a:ext cx="3931800" cy="1280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200"/>
              <a:buFont typeface="Calibri"/>
              <a:buNone/>
            </a:pPr>
            <a:r>
              <a:rPr lang="en-US" sz="1700" b="0" i="0" u="none" strike="noStrike" cap="none">
                <a:solidFill>
                  <a:srgbClr val="1B1E3C"/>
                </a:solidFill>
                <a:latin typeface="Calibri"/>
                <a:ea typeface="Calibri"/>
                <a:cs typeface="Calibri"/>
                <a:sym typeface="Calibri"/>
              </a:rPr>
              <a:t>Stories from districts across the country — Florida, Oregon, Utah, Colorado and more — published on the Districts Make the Difference blog and shared through our social channels.</a:t>
            </a:r>
            <a:endParaRPr sz="1700" b="0" i="0" u="none" strike="noStrike" cap="none">
              <a:solidFill>
                <a:schemeClr val="dk1"/>
              </a:solidFill>
              <a:latin typeface="Calibri"/>
              <a:ea typeface="Calibri"/>
              <a:cs typeface="Calibri"/>
              <a:sym typeface="Calibri"/>
            </a:endParaRPr>
          </a:p>
        </p:txBody>
      </p:sp>
      <p:sp>
        <p:nvSpPr>
          <p:cNvPr id="196" name="Google Shape;196;p8"/>
          <p:cNvSpPr/>
          <p:nvPr/>
        </p:nvSpPr>
        <p:spPr>
          <a:xfrm>
            <a:off x="4818888" y="1572768"/>
            <a:ext cx="3438144" cy="3491347"/>
          </a:xfrm>
          <a:prstGeom prst="roundRect">
            <a:avLst>
              <a:gd name="adj" fmla="val 3191"/>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7" name="Google Shape;197;p8" descr="/tmp/claude-0/-home-claude/0eb6c878-c4ca-5944-9399-a7d616d972c5/scratchpad/v2/assets/blog.png"/>
          <p:cNvPicPr preferRelativeResize="0"/>
          <p:nvPr/>
        </p:nvPicPr>
        <p:blipFill rotWithShape="1">
          <a:blip r:embed="rId5">
            <a:alphaModFix/>
          </a:blip>
          <a:srcRect/>
          <a:stretch/>
        </p:blipFill>
        <p:spPr>
          <a:xfrm>
            <a:off x="4892040" y="1645920"/>
            <a:ext cx="3291840" cy="3034147"/>
          </a:xfrm>
          <a:prstGeom prst="rect">
            <a:avLst/>
          </a:prstGeom>
          <a:noFill/>
          <a:ln>
            <a:noFill/>
          </a:ln>
        </p:spPr>
      </p:pic>
      <p:sp>
        <p:nvSpPr>
          <p:cNvPr id="198" name="Google Shape;198;p8"/>
          <p:cNvSpPr txBox="1"/>
          <p:nvPr/>
        </p:nvSpPr>
        <p:spPr>
          <a:xfrm>
            <a:off x="4892040" y="4734931"/>
            <a:ext cx="329184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1050"/>
              <a:buFont typeface="Calibri"/>
              <a:buNone/>
            </a:pPr>
            <a:r>
              <a:rPr lang="en-US" sz="1050" b="0" i="0" u="none" strike="noStrike" cap="none">
                <a:solidFill>
                  <a:srgbClr val="5C627F"/>
                </a:solidFill>
                <a:latin typeface="Calibri"/>
                <a:ea typeface="Calibri"/>
                <a:cs typeface="Calibri"/>
                <a:sym typeface="Calibri"/>
              </a:rPr>
              <a:t>The blog: district success stories</a:t>
            </a:r>
            <a:endParaRPr sz="1050" b="0" i="0" u="none" strike="noStrike" cap="none">
              <a:solidFill>
                <a:schemeClr val="dk1"/>
              </a:solidFill>
              <a:latin typeface="Calibri"/>
              <a:ea typeface="Calibri"/>
              <a:cs typeface="Calibri"/>
              <a:sym typeface="Calibri"/>
            </a:endParaRPr>
          </a:p>
        </p:txBody>
      </p:sp>
      <p:sp>
        <p:nvSpPr>
          <p:cNvPr id="199" name="Google Shape;199;p8"/>
          <p:cNvSpPr/>
          <p:nvPr/>
        </p:nvSpPr>
        <p:spPr>
          <a:xfrm>
            <a:off x="8567928" y="1572768"/>
            <a:ext cx="3163824" cy="2190295"/>
          </a:xfrm>
          <a:prstGeom prst="roundRect">
            <a:avLst>
              <a:gd name="adj" fmla="val 5010"/>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0" name="Google Shape;200;p8" descr="/tmp/claude-0/-home-claude/0eb6c878-c4ca-5944-9399-a7d616d972c5/scratchpad/v2/assets/vid_dmd.png"/>
          <p:cNvPicPr preferRelativeResize="0"/>
          <p:nvPr/>
        </p:nvPicPr>
        <p:blipFill rotWithShape="1">
          <a:blip r:embed="rId6">
            <a:alphaModFix/>
          </a:blip>
          <a:srcRect/>
          <a:stretch/>
        </p:blipFill>
        <p:spPr>
          <a:xfrm>
            <a:off x="8641080" y="1645920"/>
            <a:ext cx="3017520" cy="1733095"/>
          </a:xfrm>
          <a:prstGeom prst="rect">
            <a:avLst/>
          </a:prstGeom>
          <a:noFill/>
          <a:ln>
            <a:noFill/>
          </a:ln>
        </p:spPr>
      </p:pic>
      <p:sp>
        <p:nvSpPr>
          <p:cNvPr id="201" name="Google Shape;201;p8"/>
          <p:cNvSpPr txBox="1"/>
          <p:nvPr/>
        </p:nvSpPr>
        <p:spPr>
          <a:xfrm>
            <a:off x="8641080" y="3433879"/>
            <a:ext cx="301752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1050"/>
              <a:buFont typeface="Calibri"/>
              <a:buNone/>
            </a:pPr>
            <a:r>
              <a:rPr lang="en-US" sz="1050" b="0" i="0" u="none" strike="noStrike" cap="none">
                <a:solidFill>
                  <a:srgbClr val="5C627F"/>
                </a:solidFill>
                <a:latin typeface="Calibri"/>
                <a:ea typeface="Calibri"/>
                <a:cs typeface="Calibri"/>
                <a:sym typeface="Calibri"/>
              </a:rPr>
              <a:t>Districts Make the Difference</a:t>
            </a:r>
            <a:endParaRPr sz="1050" b="0" i="0" u="none" strike="noStrike" cap="none">
              <a:solidFill>
                <a:schemeClr val="dk1"/>
              </a:solidFill>
              <a:latin typeface="Calibri"/>
              <a:ea typeface="Calibri"/>
              <a:cs typeface="Calibri"/>
              <a:sym typeface="Calibri"/>
            </a:endParaRPr>
          </a:p>
        </p:txBody>
      </p:sp>
      <p:sp>
        <p:nvSpPr>
          <p:cNvPr id="202" name="Google Shape;202;p8"/>
          <p:cNvSpPr/>
          <p:nvPr/>
        </p:nvSpPr>
        <p:spPr>
          <a:xfrm>
            <a:off x="8567928" y="3813048"/>
            <a:ext cx="3163824" cy="2190295"/>
          </a:xfrm>
          <a:prstGeom prst="roundRect">
            <a:avLst>
              <a:gd name="adj" fmla="val 5010"/>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3" name="Google Shape;203;p8" descr="/tmp/claude-0/-home-claude/0eb6c878-c4ca-5944-9399-a7d616d972c5/scratchpad/v2/assets/vid_101.png"/>
          <p:cNvPicPr preferRelativeResize="0"/>
          <p:nvPr/>
        </p:nvPicPr>
        <p:blipFill rotWithShape="1">
          <a:blip r:embed="rId7">
            <a:alphaModFix/>
          </a:blip>
          <a:srcRect/>
          <a:stretch/>
        </p:blipFill>
        <p:spPr>
          <a:xfrm>
            <a:off x="8641080" y="3886200"/>
            <a:ext cx="3017520" cy="1733095"/>
          </a:xfrm>
          <a:prstGeom prst="rect">
            <a:avLst/>
          </a:prstGeom>
          <a:noFill/>
          <a:ln>
            <a:noFill/>
          </a:ln>
        </p:spPr>
      </p:pic>
      <p:sp>
        <p:nvSpPr>
          <p:cNvPr id="204" name="Google Shape;204;p8"/>
          <p:cNvSpPr txBox="1"/>
          <p:nvPr/>
        </p:nvSpPr>
        <p:spPr>
          <a:xfrm>
            <a:off x="8641080" y="5674159"/>
            <a:ext cx="301752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1050"/>
              <a:buFont typeface="Calibri"/>
              <a:buNone/>
            </a:pPr>
            <a:r>
              <a:rPr lang="en-US" sz="1050" b="0" i="0" u="none" strike="noStrike" cap="none">
                <a:solidFill>
                  <a:srgbClr val="5C627F"/>
                </a:solidFill>
                <a:latin typeface="Calibri"/>
                <a:ea typeface="Calibri"/>
                <a:cs typeface="Calibri"/>
                <a:sym typeface="Calibri"/>
              </a:rPr>
              <a:t>Special Districts 101</a:t>
            </a:r>
            <a:endParaRPr sz="1050" b="0" i="0" u="none" strike="noStrike" cap="none">
              <a:solidFill>
                <a:schemeClr val="dk1"/>
              </a:solidFill>
              <a:latin typeface="Calibri"/>
              <a:ea typeface="Calibri"/>
              <a:cs typeface="Calibri"/>
              <a:sym typeface="Calibri"/>
            </a:endParaRPr>
          </a:p>
        </p:txBody>
      </p:sp>
      <p:cxnSp>
        <p:nvCxnSpPr>
          <p:cNvPr id="205" name="Google Shape;205;p8"/>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206" name="Google Shape;206;p8"/>
          <p:cNvSpPr/>
          <p:nvPr/>
        </p:nvSpPr>
        <p:spPr>
          <a:xfrm>
            <a:off x="54864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7" name="Google Shape;207;p8" descr="preencoded.png"/>
          <p:cNvPicPr preferRelativeResize="0"/>
          <p:nvPr/>
        </p:nvPicPr>
        <p:blipFill rotWithShape="1">
          <a:blip r:embed="rId8">
            <a:alphaModFix/>
          </a:blip>
          <a:srcRect/>
          <a:stretch/>
        </p:blipFill>
        <p:spPr>
          <a:xfrm>
            <a:off x="652333" y="6248461"/>
            <a:ext cx="176662" cy="176662"/>
          </a:xfrm>
          <a:prstGeom prst="rect">
            <a:avLst/>
          </a:prstGeom>
          <a:noFill/>
          <a:ln>
            <a:noFill/>
          </a:ln>
        </p:spPr>
      </p:pic>
      <p:sp>
        <p:nvSpPr>
          <p:cNvPr id="208" name="Google Shape;208;p8"/>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STRONGER TOGETHER</a:t>
            </a:r>
            <a:endParaRPr sz="950" b="0" i="0" u="none" strike="noStrike" cap="none">
              <a:solidFill>
                <a:schemeClr val="dk1"/>
              </a:solidFill>
              <a:latin typeface="Calibri"/>
              <a:ea typeface="Calibri"/>
              <a:cs typeface="Calibri"/>
              <a:sym typeface="Calibri"/>
            </a:endParaRPr>
          </a:p>
        </p:txBody>
      </p:sp>
      <p:sp>
        <p:nvSpPr>
          <p:cNvPr id="209" name="Google Shape;209;p8"/>
          <p:cNvSpPr/>
          <p:nvPr/>
        </p:nvSpPr>
        <p:spPr>
          <a:xfrm>
            <a:off x="269748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0" name="Google Shape;210;p8" descr="preencoded.png"/>
          <p:cNvPicPr preferRelativeResize="0"/>
          <p:nvPr/>
        </p:nvPicPr>
        <p:blipFill rotWithShape="1">
          <a:blip r:embed="rId9">
            <a:alphaModFix/>
          </a:blip>
          <a:srcRect/>
          <a:stretch/>
        </p:blipFill>
        <p:spPr>
          <a:xfrm>
            <a:off x="2801173" y="6248461"/>
            <a:ext cx="176662" cy="176662"/>
          </a:xfrm>
          <a:prstGeom prst="rect">
            <a:avLst/>
          </a:prstGeom>
          <a:noFill/>
          <a:ln>
            <a:noFill/>
          </a:ln>
        </p:spPr>
      </p:pic>
      <p:sp>
        <p:nvSpPr>
          <p:cNvPr id="211" name="Google Shape;211;p8"/>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NATIONAL ADVOCACY</a:t>
            </a:r>
            <a:endParaRPr sz="950" b="0" i="0" u="none" strike="noStrike" cap="none">
              <a:solidFill>
                <a:schemeClr val="dk1"/>
              </a:solidFill>
              <a:latin typeface="Calibri"/>
              <a:ea typeface="Calibri"/>
              <a:cs typeface="Calibri"/>
              <a:sym typeface="Calibri"/>
            </a:endParaRPr>
          </a:p>
        </p:txBody>
      </p:sp>
      <p:sp>
        <p:nvSpPr>
          <p:cNvPr id="212" name="Google Shape;212;p8"/>
          <p:cNvSpPr/>
          <p:nvPr/>
        </p:nvSpPr>
        <p:spPr>
          <a:xfrm>
            <a:off x="484632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3" name="Google Shape;213;p8" descr="preencoded.png"/>
          <p:cNvPicPr preferRelativeResize="0"/>
          <p:nvPr/>
        </p:nvPicPr>
        <p:blipFill rotWithShape="1">
          <a:blip r:embed="rId10">
            <a:alphaModFix/>
          </a:blip>
          <a:srcRect/>
          <a:stretch/>
        </p:blipFill>
        <p:spPr>
          <a:xfrm>
            <a:off x="4950013" y="6248461"/>
            <a:ext cx="176662" cy="176662"/>
          </a:xfrm>
          <a:prstGeom prst="rect">
            <a:avLst/>
          </a:prstGeom>
          <a:noFill/>
          <a:ln>
            <a:noFill/>
          </a:ln>
        </p:spPr>
      </p:pic>
      <p:sp>
        <p:nvSpPr>
          <p:cNvPr id="214" name="Google Shape;214;p8"/>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EXCLUSIVE RESOURCES</a:t>
            </a:r>
            <a:endParaRPr sz="950" b="0" i="0" u="none" strike="noStrike" cap="none">
              <a:solidFill>
                <a:schemeClr val="dk1"/>
              </a:solidFill>
              <a:latin typeface="Calibri"/>
              <a:ea typeface="Calibri"/>
              <a:cs typeface="Calibri"/>
              <a:sym typeface="Calibri"/>
            </a:endParaRPr>
          </a:p>
        </p:txBody>
      </p:sp>
      <p:sp>
        <p:nvSpPr>
          <p:cNvPr id="215" name="Google Shape;215;p8"/>
          <p:cNvSpPr/>
          <p:nvPr/>
        </p:nvSpPr>
        <p:spPr>
          <a:xfrm>
            <a:off x="699516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6" name="Google Shape;216;p8" descr="preencoded.png"/>
          <p:cNvPicPr preferRelativeResize="0"/>
          <p:nvPr/>
        </p:nvPicPr>
        <p:blipFill rotWithShape="1">
          <a:blip r:embed="rId11">
            <a:alphaModFix/>
          </a:blip>
          <a:srcRect/>
          <a:stretch/>
        </p:blipFill>
        <p:spPr>
          <a:xfrm>
            <a:off x="7098853" y="6248461"/>
            <a:ext cx="176662" cy="176662"/>
          </a:xfrm>
          <a:prstGeom prst="rect">
            <a:avLst/>
          </a:prstGeom>
          <a:noFill/>
          <a:ln>
            <a:noFill/>
          </a:ln>
        </p:spPr>
      </p:pic>
      <p:sp>
        <p:nvSpPr>
          <p:cNvPr id="217" name="Google Shape;217;p8"/>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VALUABLE CONNECTIONS</a:t>
            </a:r>
            <a:endParaRPr sz="950" b="0" i="0" u="none" strike="noStrike" cap="none">
              <a:solidFill>
                <a:schemeClr val="dk1"/>
              </a:solidFill>
              <a:latin typeface="Calibri"/>
              <a:ea typeface="Calibri"/>
              <a:cs typeface="Calibri"/>
              <a:sym typeface="Calibri"/>
            </a:endParaRPr>
          </a:p>
        </p:txBody>
      </p:sp>
      <p:sp>
        <p:nvSpPr>
          <p:cNvPr id="218" name="Google Shape;218;p8"/>
          <p:cNvSpPr/>
          <p:nvPr/>
        </p:nvSpPr>
        <p:spPr>
          <a:xfrm>
            <a:off x="914400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9" name="Google Shape;219;p8" descr="preencoded.png"/>
          <p:cNvPicPr preferRelativeResize="0"/>
          <p:nvPr/>
        </p:nvPicPr>
        <p:blipFill rotWithShape="1">
          <a:blip r:embed="rId12">
            <a:alphaModFix/>
          </a:blip>
          <a:srcRect/>
          <a:stretch/>
        </p:blipFill>
        <p:spPr>
          <a:xfrm>
            <a:off x="9247693" y="6248461"/>
            <a:ext cx="176662" cy="176662"/>
          </a:xfrm>
          <a:prstGeom prst="rect">
            <a:avLst/>
          </a:prstGeom>
          <a:noFill/>
          <a:ln>
            <a:noFill/>
          </a:ln>
        </p:spPr>
      </p:pic>
      <p:sp>
        <p:nvSpPr>
          <p:cNvPr id="220" name="Google Shape;220;p8"/>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STRONGER DISTRICTS</a:t>
            </a:r>
            <a:endParaRPr sz="950" b="0" i="0" u="none" strike="noStrike" cap="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25"/>
        <p:cNvGrpSpPr/>
        <p:nvPr/>
      </p:nvGrpSpPr>
      <p:grpSpPr>
        <a:xfrm>
          <a:off x="0" y="0"/>
          <a:ext cx="0" cy="0"/>
          <a:chOff x="0" y="0"/>
          <a:chExt cx="0" cy="0"/>
        </a:xfrm>
      </p:grpSpPr>
      <p:sp>
        <p:nvSpPr>
          <p:cNvPr id="226" name="Google Shape;226;p9"/>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3000"/>
              <a:buFont typeface="Calibri"/>
              <a:buNone/>
            </a:pPr>
            <a:r>
              <a:rPr lang="en-US" sz="3000" b="1" i="0" u="none" strike="noStrike" cap="none">
                <a:solidFill>
                  <a:srgbClr val="292D6F"/>
                </a:solidFill>
                <a:latin typeface="Calibri"/>
                <a:ea typeface="Calibri"/>
                <a:cs typeface="Calibri"/>
                <a:sym typeface="Calibri"/>
              </a:rPr>
              <a:t>2026 Student Video Scholarship Contest</a:t>
            </a:r>
            <a:endParaRPr sz="3000" b="0" i="0" u="none" strike="noStrike" cap="none">
              <a:solidFill>
                <a:schemeClr val="dk1"/>
              </a:solidFill>
              <a:latin typeface="Calibri"/>
              <a:ea typeface="Calibri"/>
              <a:cs typeface="Calibri"/>
              <a:sym typeface="Calibri"/>
            </a:endParaRPr>
          </a:p>
        </p:txBody>
      </p:sp>
      <p:sp>
        <p:nvSpPr>
          <p:cNvPr id="227" name="Google Shape;227;p9"/>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400"/>
              <a:buFont typeface="Calibri"/>
              <a:buNone/>
            </a:pPr>
            <a:r>
              <a:rPr lang="en-US" sz="1800" b="0" i="0" u="none" strike="noStrike" cap="none">
                <a:solidFill>
                  <a:srgbClr val="5C627F"/>
                </a:solidFill>
                <a:latin typeface="Calibri"/>
                <a:ea typeface="Calibri"/>
                <a:cs typeface="Calibri"/>
                <a:sym typeface="Calibri"/>
              </a:rPr>
              <a:t>Districts Make the Difference — raising civic awareness among the nation's youth</a:t>
            </a:r>
            <a:endParaRPr sz="1800" b="0" i="0" u="none" strike="noStrike" cap="none">
              <a:solidFill>
                <a:schemeClr val="dk1"/>
              </a:solidFill>
              <a:latin typeface="Calibri"/>
              <a:ea typeface="Calibri"/>
              <a:cs typeface="Calibri"/>
              <a:sym typeface="Calibri"/>
            </a:endParaRPr>
          </a:p>
        </p:txBody>
      </p:sp>
      <p:pic>
        <p:nvPicPr>
          <p:cNvPr id="228" name="Google Shape;228;p9" descr="/tmp/claude-0/-home-claude/0eb6c878-c4ca-5944-9399-a7d616d972c5/scratchpad/v2/media/s01_70b3e172.png"/>
          <p:cNvPicPr preferRelativeResize="0"/>
          <p:nvPr/>
        </p:nvPicPr>
        <p:blipFill rotWithShape="1">
          <a:blip r:embed="rId3">
            <a:alphaModFix/>
          </a:blip>
          <a:srcRect/>
          <a:stretch/>
        </p:blipFill>
        <p:spPr>
          <a:xfrm>
            <a:off x="10104120" y="347472"/>
            <a:ext cx="1691640" cy="578666"/>
          </a:xfrm>
          <a:prstGeom prst="rect">
            <a:avLst/>
          </a:prstGeom>
          <a:noFill/>
          <a:ln>
            <a:noFill/>
          </a:ln>
        </p:spPr>
      </p:pic>
      <p:sp>
        <p:nvSpPr>
          <p:cNvPr id="229" name="Google Shape;229;p9"/>
          <p:cNvSpPr txBox="1"/>
          <p:nvPr/>
        </p:nvSpPr>
        <p:spPr>
          <a:xfrm>
            <a:off x="548640" y="1600200"/>
            <a:ext cx="6949440" cy="12344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200"/>
              <a:buFont typeface="Calibri"/>
              <a:buNone/>
            </a:pPr>
            <a:r>
              <a:rPr lang="en-US" sz="1600" b="0" i="0" u="none" strike="noStrike" cap="none">
                <a:solidFill>
                  <a:srgbClr val="1B1E3C"/>
                </a:solidFill>
                <a:latin typeface="Calibri"/>
                <a:ea typeface="Calibri"/>
                <a:cs typeface="Calibri"/>
                <a:sym typeface="Calibri"/>
              </a:rPr>
              <a:t>The 2026 Student Video Scholarship Contest was open to U.S. high school students in all 50 states. The purpose of the annual contest is to raise awareness and promote civic education among the nation's youth as they embark upon adulthood and become participants in government. </a:t>
            </a:r>
            <a:r>
              <a:rPr lang="en-US" sz="1600" b="1" i="0" u="none" strike="noStrike" cap="none">
                <a:solidFill>
                  <a:srgbClr val="DD1B22"/>
                </a:solidFill>
                <a:latin typeface="Calibri"/>
                <a:ea typeface="Calibri"/>
                <a:cs typeface="Calibri"/>
                <a:sym typeface="Calibri"/>
              </a:rPr>
              <a:t>info@districtsmakethedifference.org</a:t>
            </a:r>
            <a:endParaRPr sz="1600" b="1" i="0" u="none" strike="noStrike" cap="none">
              <a:solidFill>
                <a:srgbClr val="DD1B22"/>
              </a:solidFill>
              <a:latin typeface="Calibri"/>
              <a:ea typeface="Calibri"/>
              <a:cs typeface="Calibri"/>
              <a:sym typeface="Calibri"/>
            </a:endParaRPr>
          </a:p>
          <a:p>
            <a:pPr marL="0" marR="0" lvl="0" indent="0" algn="l" rtl="0">
              <a:spcBef>
                <a:spcPts val="0"/>
              </a:spcBef>
              <a:spcAft>
                <a:spcPts val="0"/>
              </a:spcAft>
              <a:buClr>
                <a:srgbClr val="1B1E3C"/>
              </a:buClr>
              <a:buSzPts val="1200"/>
              <a:buFont typeface="Calibri"/>
              <a:buNone/>
            </a:pPr>
            <a:endParaRPr sz="1600">
              <a:solidFill>
                <a:srgbClr val="1B1E3C"/>
              </a:solidFill>
              <a:latin typeface="Calibri"/>
              <a:ea typeface="Calibri"/>
              <a:cs typeface="Calibri"/>
              <a:sym typeface="Calibri"/>
            </a:endParaRPr>
          </a:p>
        </p:txBody>
      </p:sp>
      <p:sp>
        <p:nvSpPr>
          <p:cNvPr id="230" name="Google Shape;230;p9"/>
          <p:cNvSpPr/>
          <p:nvPr/>
        </p:nvSpPr>
        <p:spPr>
          <a:xfrm>
            <a:off x="7818120" y="1554480"/>
            <a:ext cx="3840480" cy="1325880"/>
          </a:xfrm>
          <a:prstGeom prst="roundRect">
            <a:avLst>
              <a:gd name="adj" fmla="val 8276"/>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9"/>
          <p:cNvSpPr/>
          <p:nvPr/>
        </p:nvSpPr>
        <p:spPr>
          <a:xfrm>
            <a:off x="8046720" y="1783080"/>
            <a:ext cx="457200" cy="4572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2" name="Google Shape;232;p9" descr="preencoded.png"/>
          <p:cNvPicPr preferRelativeResize="0"/>
          <p:nvPr/>
        </p:nvPicPr>
        <p:blipFill rotWithShape="1">
          <a:blip r:embed="rId4">
            <a:alphaModFix/>
          </a:blip>
          <a:srcRect/>
          <a:stretch/>
        </p:blipFill>
        <p:spPr>
          <a:xfrm>
            <a:off x="8170164" y="1906524"/>
            <a:ext cx="210312" cy="210312"/>
          </a:xfrm>
          <a:prstGeom prst="rect">
            <a:avLst/>
          </a:prstGeom>
          <a:noFill/>
          <a:ln>
            <a:noFill/>
          </a:ln>
        </p:spPr>
      </p:pic>
      <p:sp>
        <p:nvSpPr>
          <p:cNvPr id="233" name="Google Shape;233;p9"/>
          <p:cNvSpPr txBox="1"/>
          <p:nvPr/>
        </p:nvSpPr>
        <p:spPr>
          <a:xfrm>
            <a:off x="8641080" y="1645920"/>
            <a:ext cx="2880360" cy="11887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000"/>
              <a:buFont typeface="Calibri"/>
              <a:buNone/>
            </a:pPr>
            <a:r>
              <a:rPr lang="en-US" b="0" i="0" u="none" strike="noStrike" cap="none">
                <a:solidFill>
                  <a:srgbClr val="1B1E3C"/>
                </a:solidFill>
                <a:latin typeface="Calibri"/>
                <a:ea typeface="Calibri"/>
                <a:cs typeface="Calibri"/>
                <a:sym typeface="Calibri"/>
              </a:rPr>
              <a:t>Follow @LocalDistricts on Facebook, Instagram, X and YouTube, or find Districts Make The Difference on LinkedIn. Contest announcements go out in January.</a:t>
            </a:r>
            <a:endParaRPr b="0" i="0" u="none" strike="noStrike" cap="none">
              <a:solidFill>
                <a:schemeClr val="dk1"/>
              </a:solidFill>
              <a:latin typeface="Calibri"/>
              <a:ea typeface="Calibri"/>
              <a:cs typeface="Calibri"/>
              <a:sym typeface="Calibri"/>
            </a:endParaRPr>
          </a:p>
        </p:txBody>
      </p:sp>
      <p:sp>
        <p:nvSpPr>
          <p:cNvPr id="234" name="Google Shape;234;p9"/>
          <p:cNvSpPr/>
          <p:nvPr/>
        </p:nvSpPr>
        <p:spPr>
          <a:xfrm>
            <a:off x="548640" y="3017520"/>
            <a:ext cx="3520440" cy="2743200"/>
          </a:xfrm>
          <a:prstGeom prst="roundRect">
            <a:avLst>
              <a:gd name="adj" fmla="val 4000"/>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5" name="Google Shape;235;p9" descr="/tmp/claude-0/-home-claude/0eb6c878-c4ca-5944-9399-a7d616d972c5/scratchpad/v2/assets/win_1st.png"/>
          <p:cNvPicPr preferRelativeResize="0"/>
          <p:nvPr/>
        </p:nvPicPr>
        <p:blipFill rotWithShape="1">
          <a:blip r:embed="rId5">
            <a:alphaModFix/>
          </a:blip>
          <a:srcRect/>
          <a:stretch/>
        </p:blipFill>
        <p:spPr>
          <a:xfrm>
            <a:off x="731520" y="3200400"/>
            <a:ext cx="3154680" cy="1783080"/>
          </a:xfrm>
          <a:prstGeom prst="rect">
            <a:avLst/>
          </a:prstGeom>
          <a:noFill/>
          <a:ln>
            <a:noFill/>
          </a:ln>
        </p:spPr>
      </p:pic>
      <p:sp>
        <p:nvSpPr>
          <p:cNvPr id="236" name="Google Shape;236;p9"/>
          <p:cNvSpPr/>
          <p:nvPr/>
        </p:nvSpPr>
        <p:spPr>
          <a:xfrm>
            <a:off x="731520" y="5148072"/>
            <a:ext cx="457200" cy="457200"/>
          </a:xfrm>
          <a:prstGeom prst="ellipse">
            <a:avLst/>
          </a:prstGeom>
          <a:solidFill>
            <a:srgbClr val="F2B705"/>
          </a:solidFill>
          <a:ln w="12700" cap="flat" cmpd="sng">
            <a:solidFill>
              <a:srgbClr val="F2B70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7" name="Google Shape;237;p9" descr="preencoded.png"/>
          <p:cNvPicPr preferRelativeResize="0"/>
          <p:nvPr/>
        </p:nvPicPr>
        <p:blipFill rotWithShape="1">
          <a:blip r:embed="rId6">
            <a:alphaModFix/>
          </a:blip>
          <a:srcRect/>
          <a:stretch/>
        </p:blipFill>
        <p:spPr>
          <a:xfrm>
            <a:off x="854964" y="5271516"/>
            <a:ext cx="210312" cy="210312"/>
          </a:xfrm>
          <a:prstGeom prst="rect">
            <a:avLst/>
          </a:prstGeom>
          <a:noFill/>
          <a:ln>
            <a:noFill/>
          </a:ln>
        </p:spPr>
      </p:pic>
      <p:sp>
        <p:nvSpPr>
          <p:cNvPr id="238" name="Google Shape;238;p9"/>
          <p:cNvSpPr txBox="1"/>
          <p:nvPr/>
        </p:nvSpPr>
        <p:spPr>
          <a:xfrm>
            <a:off x="1325880" y="5102352"/>
            <a:ext cx="256032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250"/>
              <a:buFont typeface="Calibri"/>
              <a:buNone/>
            </a:pPr>
            <a:r>
              <a:rPr lang="en-US" sz="1250" b="1" i="0" u="none" strike="noStrike" cap="none">
                <a:solidFill>
                  <a:srgbClr val="292D6F"/>
                </a:solidFill>
                <a:latin typeface="Calibri"/>
                <a:ea typeface="Calibri"/>
                <a:cs typeface="Calibri"/>
                <a:sym typeface="Calibri"/>
              </a:rPr>
              <a:t>2026 First Place</a:t>
            </a:r>
            <a:endParaRPr sz="1250" b="0" i="0" u="none" strike="noStrike" cap="none">
              <a:solidFill>
                <a:schemeClr val="dk1"/>
              </a:solidFill>
              <a:latin typeface="Calibri"/>
              <a:ea typeface="Calibri"/>
              <a:cs typeface="Calibri"/>
              <a:sym typeface="Calibri"/>
            </a:endParaRPr>
          </a:p>
        </p:txBody>
      </p:sp>
      <p:sp>
        <p:nvSpPr>
          <p:cNvPr id="239" name="Google Shape;239;p9"/>
          <p:cNvSpPr txBox="1"/>
          <p:nvPr/>
        </p:nvSpPr>
        <p:spPr>
          <a:xfrm>
            <a:off x="1325880" y="5367528"/>
            <a:ext cx="256032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1100"/>
              <a:buFont typeface="Calibri"/>
              <a:buNone/>
            </a:pPr>
            <a:r>
              <a:rPr lang="en-US" sz="1100" b="0" i="0" u="none" strike="noStrike" cap="none">
                <a:solidFill>
                  <a:srgbClr val="5C627F"/>
                </a:solidFill>
                <a:latin typeface="Calibri"/>
                <a:ea typeface="Calibri"/>
                <a:cs typeface="Calibri"/>
                <a:sym typeface="Calibri"/>
              </a:rPr>
              <a:t>$2,000 scholarship</a:t>
            </a:r>
            <a:endParaRPr sz="1100" b="0" i="0" u="none" strike="noStrike" cap="none">
              <a:solidFill>
                <a:schemeClr val="dk1"/>
              </a:solidFill>
              <a:latin typeface="Calibri"/>
              <a:ea typeface="Calibri"/>
              <a:cs typeface="Calibri"/>
              <a:sym typeface="Calibri"/>
            </a:endParaRPr>
          </a:p>
        </p:txBody>
      </p:sp>
      <p:sp>
        <p:nvSpPr>
          <p:cNvPr id="240" name="Google Shape;240;p9"/>
          <p:cNvSpPr/>
          <p:nvPr/>
        </p:nvSpPr>
        <p:spPr>
          <a:xfrm>
            <a:off x="4334256" y="3017520"/>
            <a:ext cx="3520440" cy="2743200"/>
          </a:xfrm>
          <a:prstGeom prst="roundRect">
            <a:avLst>
              <a:gd name="adj" fmla="val 4000"/>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1" name="Google Shape;241;p9" descr="/tmp/claude-0/-home-claude/0eb6c878-c4ca-5944-9399-a7d616d972c5/scratchpad/v2/assets/win_2nd.png"/>
          <p:cNvPicPr preferRelativeResize="0"/>
          <p:nvPr/>
        </p:nvPicPr>
        <p:blipFill rotWithShape="1">
          <a:blip r:embed="rId7">
            <a:alphaModFix/>
          </a:blip>
          <a:srcRect/>
          <a:stretch/>
        </p:blipFill>
        <p:spPr>
          <a:xfrm>
            <a:off x="4517136" y="3200400"/>
            <a:ext cx="3154680" cy="1783080"/>
          </a:xfrm>
          <a:prstGeom prst="rect">
            <a:avLst/>
          </a:prstGeom>
          <a:noFill/>
          <a:ln>
            <a:noFill/>
          </a:ln>
        </p:spPr>
      </p:pic>
      <p:sp>
        <p:nvSpPr>
          <p:cNvPr id="242" name="Google Shape;242;p9"/>
          <p:cNvSpPr/>
          <p:nvPr/>
        </p:nvSpPr>
        <p:spPr>
          <a:xfrm>
            <a:off x="4517136" y="5148072"/>
            <a:ext cx="457200" cy="457200"/>
          </a:xfrm>
          <a:prstGeom prst="ellipse">
            <a:avLst/>
          </a:prstGeom>
          <a:solidFill>
            <a:srgbClr val="A8B0C8"/>
          </a:solidFill>
          <a:ln w="12700" cap="flat" cmpd="sng">
            <a:solidFill>
              <a:srgbClr val="A8B0C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3" name="Google Shape;243;p9" descr="preencoded.png"/>
          <p:cNvPicPr preferRelativeResize="0"/>
          <p:nvPr/>
        </p:nvPicPr>
        <p:blipFill rotWithShape="1">
          <a:blip r:embed="rId6">
            <a:alphaModFix/>
          </a:blip>
          <a:srcRect/>
          <a:stretch/>
        </p:blipFill>
        <p:spPr>
          <a:xfrm>
            <a:off x="4640580" y="5271516"/>
            <a:ext cx="210312" cy="210312"/>
          </a:xfrm>
          <a:prstGeom prst="rect">
            <a:avLst/>
          </a:prstGeom>
          <a:noFill/>
          <a:ln>
            <a:noFill/>
          </a:ln>
        </p:spPr>
      </p:pic>
      <p:sp>
        <p:nvSpPr>
          <p:cNvPr id="244" name="Google Shape;244;p9"/>
          <p:cNvSpPr txBox="1"/>
          <p:nvPr/>
        </p:nvSpPr>
        <p:spPr>
          <a:xfrm>
            <a:off x="5111496" y="5102352"/>
            <a:ext cx="256032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250"/>
              <a:buFont typeface="Calibri"/>
              <a:buNone/>
            </a:pPr>
            <a:r>
              <a:rPr lang="en-US" sz="1250" b="1" i="0" u="none" strike="noStrike" cap="none">
                <a:solidFill>
                  <a:srgbClr val="292D6F"/>
                </a:solidFill>
                <a:latin typeface="Calibri"/>
                <a:ea typeface="Calibri"/>
                <a:cs typeface="Calibri"/>
                <a:sym typeface="Calibri"/>
              </a:rPr>
              <a:t>2026 Second Place</a:t>
            </a:r>
            <a:endParaRPr sz="1250" b="0" i="0" u="none" strike="noStrike" cap="none">
              <a:solidFill>
                <a:schemeClr val="dk1"/>
              </a:solidFill>
              <a:latin typeface="Calibri"/>
              <a:ea typeface="Calibri"/>
              <a:cs typeface="Calibri"/>
              <a:sym typeface="Calibri"/>
            </a:endParaRPr>
          </a:p>
        </p:txBody>
      </p:sp>
      <p:sp>
        <p:nvSpPr>
          <p:cNvPr id="245" name="Google Shape;245;p9"/>
          <p:cNvSpPr txBox="1"/>
          <p:nvPr/>
        </p:nvSpPr>
        <p:spPr>
          <a:xfrm>
            <a:off x="5111496" y="5367528"/>
            <a:ext cx="256032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1100"/>
              <a:buFont typeface="Calibri"/>
              <a:buNone/>
            </a:pPr>
            <a:r>
              <a:rPr lang="en-US" sz="1100" b="0" i="0" u="none" strike="noStrike" cap="none">
                <a:solidFill>
                  <a:srgbClr val="5C627F"/>
                </a:solidFill>
                <a:latin typeface="Calibri"/>
                <a:ea typeface="Calibri"/>
                <a:cs typeface="Calibri"/>
                <a:sym typeface="Calibri"/>
              </a:rPr>
              <a:t>$1,000 scholarship</a:t>
            </a:r>
            <a:endParaRPr sz="1100" b="0" i="0" u="none" strike="noStrike" cap="none">
              <a:solidFill>
                <a:schemeClr val="dk1"/>
              </a:solidFill>
              <a:latin typeface="Calibri"/>
              <a:ea typeface="Calibri"/>
              <a:cs typeface="Calibri"/>
              <a:sym typeface="Calibri"/>
            </a:endParaRPr>
          </a:p>
        </p:txBody>
      </p:sp>
      <p:sp>
        <p:nvSpPr>
          <p:cNvPr id="246" name="Google Shape;246;p9"/>
          <p:cNvSpPr/>
          <p:nvPr/>
        </p:nvSpPr>
        <p:spPr>
          <a:xfrm>
            <a:off x="8119872" y="3017520"/>
            <a:ext cx="3520440" cy="2743200"/>
          </a:xfrm>
          <a:prstGeom prst="roundRect">
            <a:avLst>
              <a:gd name="adj" fmla="val 4000"/>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7" name="Google Shape;247;p9" descr="/tmp/claude-0/-home-claude/0eb6c878-c4ca-5944-9399-a7d616d972c5/scratchpad/v2/assets/win_3rd.png"/>
          <p:cNvPicPr preferRelativeResize="0"/>
          <p:nvPr/>
        </p:nvPicPr>
        <p:blipFill rotWithShape="1">
          <a:blip r:embed="rId8">
            <a:alphaModFix/>
          </a:blip>
          <a:srcRect/>
          <a:stretch/>
        </p:blipFill>
        <p:spPr>
          <a:xfrm>
            <a:off x="8302752" y="3200400"/>
            <a:ext cx="3154680" cy="1783080"/>
          </a:xfrm>
          <a:prstGeom prst="rect">
            <a:avLst/>
          </a:prstGeom>
          <a:noFill/>
          <a:ln>
            <a:noFill/>
          </a:ln>
        </p:spPr>
      </p:pic>
      <p:sp>
        <p:nvSpPr>
          <p:cNvPr id="248" name="Google Shape;248;p9"/>
          <p:cNvSpPr/>
          <p:nvPr/>
        </p:nvSpPr>
        <p:spPr>
          <a:xfrm>
            <a:off x="8302752" y="5148072"/>
            <a:ext cx="457200" cy="457200"/>
          </a:xfrm>
          <a:prstGeom prst="ellipse">
            <a:avLst/>
          </a:prstGeom>
          <a:solidFill>
            <a:srgbClr val="C98A4B"/>
          </a:solidFill>
          <a:ln w="12700" cap="flat" cmpd="sng">
            <a:solidFill>
              <a:srgbClr val="C98A4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9" name="Google Shape;249;p9" descr="preencoded.png"/>
          <p:cNvPicPr preferRelativeResize="0"/>
          <p:nvPr/>
        </p:nvPicPr>
        <p:blipFill rotWithShape="1">
          <a:blip r:embed="rId6">
            <a:alphaModFix/>
          </a:blip>
          <a:srcRect/>
          <a:stretch/>
        </p:blipFill>
        <p:spPr>
          <a:xfrm>
            <a:off x="8426196" y="5271516"/>
            <a:ext cx="210312" cy="210312"/>
          </a:xfrm>
          <a:prstGeom prst="rect">
            <a:avLst/>
          </a:prstGeom>
          <a:noFill/>
          <a:ln>
            <a:noFill/>
          </a:ln>
        </p:spPr>
      </p:pic>
      <p:sp>
        <p:nvSpPr>
          <p:cNvPr id="250" name="Google Shape;250;p9"/>
          <p:cNvSpPr txBox="1"/>
          <p:nvPr/>
        </p:nvSpPr>
        <p:spPr>
          <a:xfrm>
            <a:off x="8897112" y="5102352"/>
            <a:ext cx="256032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250"/>
              <a:buFont typeface="Calibri"/>
              <a:buNone/>
            </a:pPr>
            <a:r>
              <a:rPr lang="en-US" sz="1250" b="1" i="0" u="none" strike="noStrike" cap="none">
                <a:solidFill>
                  <a:srgbClr val="292D6F"/>
                </a:solidFill>
                <a:latin typeface="Calibri"/>
                <a:ea typeface="Calibri"/>
                <a:cs typeface="Calibri"/>
                <a:sym typeface="Calibri"/>
              </a:rPr>
              <a:t>2026 Third Place</a:t>
            </a:r>
            <a:endParaRPr sz="1250" b="0" i="0" u="none" strike="noStrike" cap="none">
              <a:solidFill>
                <a:schemeClr val="dk1"/>
              </a:solidFill>
              <a:latin typeface="Calibri"/>
              <a:ea typeface="Calibri"/>
              <a:cs typeface="Calibri"/>
              <a:sym typeface="Calibri"/>
            </a:endParaRPr>
          </a:p>
        </p:txBody>
      </p:sp>
      <p:sp>
        <p:nvSpPr>
          <p:cNvPr id="251" name="Google Shape;251;p9"/>
          <p:cNvSpPr txBox="1"/>
          <p:nvPr/>
        </p:nvSpPr>
        <p:spPr>
          <a:xfrm>
            <a:off x="8897112" y="5367528"/>
            <a:ext cx="256032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1100"/>
              <a:buFont typeface="Calibri"/>
              <a:buNone/>
            </a:pPr>
            <a:r>
              <a:rPr lang="en-US" sz="1100" b="0" i="0" u="none" strike="noStrike" cap="none">
                <a:solidFill>
                  <a:srgbClr val="5C627F"/>
                </a:solidFill>
                <a:latin typeface="Calibri"/>
                <a:ea typeface="Calibri"/>
                <a:cs typeface="Calibri"/>
                <a:sym typeface="Calibri"/>
              </a:rPr>
              <a:t>$500 scholarship</a:t>
            </a:r>
            <a:endParaRPr sz="1100" b="0" i="0" u="none" strike="noStrike" cap="none">
              <a:solidFill>
                <a:schemeClr val="dk1"/>
              </a:solidFill>
              <a:latin typeface="Calibri"/>
              <a:ea typeface="Calibri"/>
              <a:cs typeface="Calibri"/>
              <a:sym typeface="Calibri"/>
            </a:endParaRPr>
          </a:p>
        </p:txBody>
      </p:sp>
      <p:cxnSp>
        <p:nvCxnSpPr>
          <p:cNvPr id="252" name="Google Shape;252;p9"/>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253" name="Google Shape;253;p9"/>
          <p:cNvSpPr/>
          <p:nvPr/>
        </p:nvSpPr>
        <p:spPr>
          <a:xfrm>
            <a:off x="54864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4" name="Google Shape;254;p9" descr="preencoded.png"/>
          <p:cNvPicPr preferRelativeResize="0"/>
          <p:nvPr/>
        </p:nvPicPr>
        <p:blipFill rotWithShape="1">
          <a:blip r:embed="rId9">
            <a:alphaModFix/>
          </a:blip>
          <a:srcRect/>
          <a:stretch/>
        </p:blipFill>
        <p:spPr>
          <a:xfrm>
            <a:off x="652333" y="6248461"/>
            <a:ext cx="176662" cy="176662"/>
          </a:xfrm>
          <a:prstGeom prst="rect">
            <a:avLst/>
          </a:prstGeom>
          <a:noFill/>
          <a:ln>
            <a:noFill/>
          </a:ln>
        </p:spPr>
      </p:pic>
      <p:sp>
        <p:nvSpPr>
          <p:cNvPr id="255" name="Google Shape;255;p9"/>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STRONGER TOGETHER</a:t>
            </a:r>
            <a:endParaRPr sz="950" b="0" i="0" u="none" strike="noStrike" cap="none">
              <a:solidFill>
                <a:schemeClr val="dk1"/>
              </a:solidFill>
              <a:latin typeface="Calibri"/>
              <a:ea typeface="Calibri"/>
              <a:cs typeface="Calibri"/>
              <a:sym typeface="Calibri"/>
            </a:endParaRPr>
          </a:p>
        </p:txBody>
      </p:sp>
      <p:sp>
        <p:nvSpPr>
          <p:cNvPr id="256" name="Google Shape;256;p9"/>
          <p:cNvSpPr/>
          <p:nvPr/>
        </p:nvSpPr>
        <p:spPr>
          <a:xfrm>
            <a:off x="269748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7" name="Google Shape;257;p9" descr="preencoded.png"/>
          <p:cNvPicPr preferRelativeResize="0"/>
          <p:nvPr/>
        </p:nvPicPr>
        <p:blipFill rotWithShape="1">
          <a:blip r:embed="rId10">
            <a:alphaModFix/>
          </a:blip>
          <a:srcRect/>
          <a:stretch/>
        </p:blipFill>
        <p:spPr>
          <a:xfrm>
            <a:off x="2801173" y="6248461"/>
            <a:ext cx="176662" cy="176662"/>
          </a:xfrm>
          <a:prstGeom prst="rect">
            <a:avLst/>
          </a:prstGeom>
          <a:noFill/>
          <a:ln>
            <a:noFill/>
          </a:ln>
        </p:spPr>
      </p:pic>
      <p:sp>
        <p:nvSpPr>
          <p:cNvPr id="258" name="Google Shape;258;p9"/>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NATIONAL ADVOCACY</a:t>
            </a:r>
            <a:endParaRPr sz="950" b="0" i="0" u="none" strike="noStrike" cap="none">
              <a:solidFill>
                <a:schemeClr val="dk1"/>
              </a:solidFill>
              <a:latin typeface="Calibri"/>
              <a:ea typeface="Calibri"/>
              <a:cs typeface="Calibri"/>
              <a:sym typeface="Calibri"/>
            </a:endParaRPr>
          </a:p>
        </p:txBody>
      </p:sp>
      <p:sp>
        <p:nvSpPr>
          <p:cNvPr id="259" name="Google Shape;259;p9"/>
          <p:cNvSpPr/>
          <p:nvPr/>
        </p:nvSpPr>
        <p:spPr>
          <a:xfrm>
            <a:off x="484632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60" name="Google Shape;260;p9" descr="preencoded.png"/>
          <p:cNvPicPr preferRelativeResize="0"/>
          <p:nvPr/>
        </p:nvPicPr>
        <p:blipFill rotWithShape="1">
          <a:blip r:embed="rId11">
            <a:alphaModFix/>
          </a:blip>
          <a:srcRect/>
          <a:stretch/>
        </p:blipFill>
        <p:spPr>
          <a:xfrm>
            <a:off x="4950013" y="6248461"/>
            <a:ext cx="176662" cy="176662"/>
          </a:xfrm>
          <a:prstGeom prst="rect">
            <a:avLst/>
          </a:prstGeom>
          <a:noFill/>
          <a:ln>
            <a:noFill/>
          </a:ln>
        </p:spPr>
      </p:pic>
      <p:sp>
        <p:nvSpPr>
          <p:cNvPr id="261" name="Google Shape;261;p9"/>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EXCLUSIVE RESOURCES</a:t>
            </a:r>
            <a:endParaRPr sz="950" b="0" i="0" u="none" strike="noStrike" cap="none">
              <a:solidFill>
                <a:schemeClr val="dk1"/>
              </a:solidFill>
              <a:latin typeface="Calibri"/>
              <a:ea typeface="Calibri"/>
              <a:cs typeface="Calibri"/>
              <a:sym typeface="Calibri"/>
            </a:endParaRPr>
          </a:p>
        </p:txBody>
      </p:sp>
      <p:sp>
        <p:nvSpPr>
          <p:cNvPr id="262" name="Google Shape;262;p9"/>
          <p:cNvSpPr/>
          <p:nvPr/>
        </p:nvSpPr>
        <p:spPr>
          <a:xfrm>
            <a:off x="699516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63" name="Google Shape;263;p9" descr="preencoded.png"/>
          <p:cNvPicPr preferRelativeResize="0"/>
          <p:nvPr/>
        </p:nvPicPr>
        <p:blipFill rotWithShape="1">
          <a:blip r:embed="rId12">
            <a:alphaModFix/>
          </a:blip>
          <a:srcRect/>
          <a:stretch/>
        </p:blipFill>
        <p:spPr>
          <a:xfrm>
            <a:off x="7098853" y="6248461"/>
            <a:ext cx="176662" cy="176662"/>
          </a:xfrm>
          <a:prstGeom prst="rect">
            <a:avLst/>
          </a:prstGeom>
          <a:noFill/>
          <a:ln>
            <a:noFill/>
          </a:ln>
        </p:spPr>
      </p:pic>
      <p:sp>
        <p:nvSpPr>
          <p:cNvPr id="264" name="Google Shape;264;p9"/>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VALUABLE CONNECTIONS</a:t>
            </a:r>
            <a:endParaRPr sz="950" b="0" i="0" u="none" strike="noStrike" cap="none">
              <a:solidFill>
                <a:schemeClr val="dk1"/>
              </a:solidFill>
              <a:latin typeface="Calibri"/>
              <a:ea typeface="Calibri"/>
              <a:cs typeface="Calibri"/>
              <a:sym typeface="Calibri"/>
            </a:endParaRPr>
          </a:p>
        </p:txBody>
      </p:sp>
      <p:sp>
        <p:nvSpPr>
          <p:cNvPr id="265" name="Google Shape;265;p9"/>
          <p:cNvSpPr/>
          <p:nvPr/>
        </p:nvSpPr>
        <p:spPr>
          <a:xfrm>
            <a:off x="914400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66" name="Google Shape;266;p9" descr="preencoded.png"/>
          <p:cNvPicPr preferRelativeResize="0"/>
          <p:nvPr/>
        </p:nvPicPr>
        <p:blipFill rotWithShape="1">
          <a:blip r:embed="rId13">
            <a:alphaModFix/>
          </a:blip>
          <a:srcRect/>
          <a:stretch/>
        </p:blipFill>
        <p:spPr>
          <a:xfrm>
            <a:off x="9247693" y="6248461"/>
            <a:ext cx="176662" cy="176662"/>
          </a:xfrm>
          <a:prstGeom prst="rect">
            <a:avLst/>
          </a:prstGeom>
          <a:noFill/>
          <a:ln>
            <a:noFill/>
          </a:ln>
        </p:spPr>
      </p:pic>
      <p:sp>
        <p:nvSpPr>
          <p:cNvPr id="267" name="Google Shape;267;p9"/>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STRONGER DISTRICTS</a:t>
            </a:r>
            <a:endParaRPr sz="95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72"/>
        <p:cNvGrpSpPr/>
        <p:nvPr/>
      </p:nvGrpSpPr>
      <p:grpSpPr>
        <a:xfrm>
          <a:off x="0" y="0"/>
          <a:ext cx="0" cy="0"/>
          <a:chOff x="0" y="0"/>
          <a:chExt cx="0" cy="0"/>
        </a:xfrm>
      </p:grpSpPr>
      <p:sp>
        <p:nvSpPr>
          <p:cNvPr id="273" name="Google Shape;273;p10"/>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3000"/>
              <a:buFont typeface="Calibri"/>
              <a:buNone/>
            </a:pPr>
            <a:r>
              <a:rPr lang="en-US" sz="3000" b="1" i="0" u="none" strike="noStrike" cap="none">
                <a:solidFill>
                  <a:srgbClr val="292D6F"/>
                </a:solidFill>
                <a:latin typeface="Calibri"/>
                <a:ea typeface="Calibri"/>
                <a:cs typeface="Calibri"/>
                <a:sym typeface="Calibri"/>
              </a:rPr>
              <a:t>First ever federal advocacy program for special districts</a:t>
            </a:r>
            <a:endParaRPr sz="3000" b="0" i="0" u="none" strike="noStrike" cap="none">
              <a:solidFill>
                <a:schemeClr val="dk1"/>
              </a:solidFill>
              <a:latin typeface="Calibri"/>
              <a:ea typeface="Calibri"/>
              <a:cs typeface="Calibri"/>
              <a:sym typeface="Calibri"/>
            </a:endParaRPr>
          </a:p>
        </p:txBody>
      </p:sp>
      <p:sp>
        <p:nvSpPr>
          <p:cNvPr id="274" name="Google Shape;274;p10"/>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400"/>
              <a:buFont typeface="Calibri"/>
              <a:buNone/>
            </a:pPr>
            <a:r>
              <a:rPr lang="en-US" sz="1900" b="0" i="0" u="none" strike="noStrike" cap="none">
                <a:solidFill>
                  <a:srgbClr val="5C627F"/>
                </a:solidFill>
                <a:latin typeface="Calibri"/>
                <a:ea typeface="Calibri"/>
                <a:cs typeface="Calibri"/>
                <a:sym typeface="Calibri"/>
              </a:rPr>
              <a:t>Working with our National Advocacy Committee</a:t>
            </a:r>
            <a:endParaRPr sz="1900" b="0" i="0" u="none" strike="noStrike" cap="none">
              <a:solidFill>
                <a:schemeClr val="dk1"/>
              </a:solidFill>
              <a:latin typeface="Calibri"/>
              <a:ea typeface="Calibri"/>
              <a:cs typeface="Calibri"/>
              <a:sym typeface="Calibri"/>
            </a:endParaRPr>
          </a:p>
        </p:txBody>
      </p:sp>
      <p:pic>
        <p:nvPicPr>
          <p:cNvPr id="275" name="Google Shape;275;p10" descr="/tmp/claude-0/-home-claude/0eb6c878-c4ca-5944-9399-a7d616d972c5/scratchpad/v2/media/s01_70b3e172.png"/>
          <p:cNvPicPr preferRelativeResize="0"/>
          <p:nvPr/>
        </p:nvPicPr>
        <p:blipFill rotWithShape="1">
          <a:blip r:embed="rId3">
            <a:alphaModFix/>
          </a:blip>
          <a:srcRect/>
          <a:stretch/>
        </p:blipFill>
        <p:spPr>
          <a:xfrm>
            <a:off x="10104120" y="347472"/>
            <a:ext cx="1691640" cy="578666"/>
          </a:xfrm>
          <a:prstGeom prst="rect">
            <a:avLst/>
          </a:prstGeom>
          <a:noFill/>
          <a:ln>
            <a:noFill/>
          </a:ln>
        </p:spPr>
      </p:pic>
      <p:sp>
        <p:nvSpPr>
          <p:cNvPr id="276" name="Google Shape;276;p10"/>
          <p:cNvSpPr/>
          <p:nvPr/>
        </p:nvSpPr>
        <p:spPr>
          <a:xfrm>
            <a:off x="548640" y="1600200"/>
            <a:ext cx="1207008" cy="384048"/>
          </a:xfrm>
          <a:prstGeom prst="roundRect">
            <a:avLst>
              <a:gd name="adj" fmla="val 50000"/>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277" name="Google Shape;277;p10"/>
          <p:cNvSpPr txBox="1"/>
          <p:nvPr/>
        </p:nvSpPr>
        <p:spPr>
          <a:xfrm>
            <a:off x="548640" y="1600200"/>
            <a:ext cx="120700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50"/>
              <a:buFont typeface="Calibri"/>
              <a:buNone/>
            </a:pPr>
            <a:r>
              <a:rPr lang="en-US" sz="1350" b="1" i="0" u="none" strike="noStrike" cap="none">
                <a:solidFill>
                  <a:srgbClr val="FFFFFF"/>
                </a:solidFill>
                <a:latin typeface="Calibri"/>
                <a:ea typeface="Calibri"/>
                <a:cs typeface="Calibri"/>
                <a:sym typeface="Calibri"/>
              </a:rPr>
              <a:t>Advocate</a:t>
            </a:r>
            <a:endParaRPr sz="1350" b="0" i="0" u="none" strike="noStrike" cap="none">
              <a:solidFill>
                <a:schemeClr val="dk1"/>
              </a:solidFill>
              <a:latin typeface="Calibri"/>
              <a:ea typeface="Calibri"/>
              <a:cs typeface="Calibri"/>
              <a:sym typeface="Calibri"/>
            </a:endParaRPr>
          </a:p>
        </p:txBody>
      </p:sp>
      <p:sp>
        <p:nvSpPr>
          <p:cNvPr id="278" name="Google Shape;278;p10"/>
          <p:cNvSpPr/>
          <p:nvPr/>
        </p:nvSpPr>
        <p:spPr>
          <a:xfrm>
            <a:off x="1874520" y="1600200"/>
            <a:ext cx="1207008" cy="384048"/>
          </a:xfrm>
          <a:prstGeom prst="roundRect">
            <a:avLst>
              <a:gd name="adj" fmla="val 50000"/>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279" name="Google Shape;279;p10"/>
          <p:cNvSpPr txBox="1"/>
          <p:nvPr/>
        </p:nvSpPr>
        <p:spPr>
          <a:xfrm>
            <a:off x="1874520" y="1600200"/>
            <a:ext cx="120700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50"/>
              <a:buFont typeface="Calibri"/>
              <a:buNone/>
            </a:pPr>
            <a:r>
              <a:rPr lang="en-US" sz="1350" b="1" i="0" u="none" strike="noStrike" cap="none">
                <a:solidFill>
                  <a:srgbClr val="FFFFFF"/>
                </a:solidFill>
                <a:latin typeface="Calibri"/>
                <a:ea typeface="Calibri"/>
                <a:cs typeface="Calibri"/>
                <a:sym typeface="Calibri"/>
              </a:rPr>
              <a:t>Access</a:t>
            </a:r>
            <a:endParaRPr sz="1350" b="0" i="0" u="none" strike="noStrike" cap="none">
              <a:solidFill>
                <a:schemeClr val="dk1"/>
              </a:solidFill>
              <a:latin typeface="Calibri"/>
              <a:ea typeface="Calibri"/>
              <a:cs typeface="Calibri"/>
              <a:sym typeface="Calibri"/>
            </a:endParaRPr>
          </a:p>
        </p:txBody>
      </p:sp>
      <p:sp>
        <p:nvSpPr>
          <p:cNvPr id="280" name="Google Shape;280;p10"/>
          <p:cNvSpPr/>
          <p:nvPr/>
        </p:nvSpPr>
        <p:spPr>
          <a:xfrm>
            <a:off x="3200400" y="1600200"/>
            <a:ext cx="1207008" cy="384048"/>
          </a:xfrm>
          <a:prstGeom prst="roundRect">
            <a:avLst>
              <a:gd name="adj" fmla="val 50000"/>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281" name="Google Shape;281;p10"/>
          <p:cNvSpPr txBox="1"/>
          <p:nvPr/>
        </p:nvSpPr>
        <p:spPr>
          <a:xfrm>
            <a:off x="3200400" y="1600200"/>
            <a:ext cx="120700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50"/>
              <a:buFont typeface="Calibri"/>
              <a:buNone/>
            </a:pPr>
            <a:r>
              <a:rPr lang="en-US" sz="1350" b="1" i="0" u="none" strike="noStrike" cap="none">
                <a:solidFill>
                  <a:srgbClr val="FFFFFF"/>
                </a:solidFill>
                <a:latin typeface="Calibri"/>
                <a:ea typeface="Calibri"/>
                <a:cs typeface="Calibri"/>
                <a:sym typeface="Calibri"/>
              </a:rPr>
              <a:t>Funding</a:t>
            </a:r>
            <a:endParaRPr sz="1350" b="0" i="0" u="none" strike="noStrike" cap="none">
              <a:solidFill>
                <a:schemeClr val="dk1"/>
              </a:solidFill>
              <a:latin typeface="Calibri"/>
              <a:ea typeface="Calibri"/>
              <a:cs typeface="Calibri"/>
              <a:sym typeface="Calibri"/>
            </a:endParaRPr>
          </a:p>
        </p:txBody>
      </p:sp>
      <p:sp>
        <p:nvSpPr>
          <p:cNvPr id="282" name="Google Shape;282;p10"/>
          <p:cNvSpPr/>
          <p:nvPr/>
        </p:nvSpPr>
        <p:spPr>
          <a:xfrm>
            <a:off x="4526280" y="1600200"/>
            <a:ext cx="1207008" cy="384048"/>
          </a:xfrm>
          <a:prstGeom prst="roundRect">
            <a:avLst>
              <a:gd name="adj" fmla="val 50000"/>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283" name="Google Shape;283;p10"/>
          <p:cNvSpPr txBox="1"/>
          <p:nvPr/>
        </p:nvSpPr>
        <p:spPr>
          <a:xfrm>
            <a:off x="4526280" y="1600200"/>
            <a:ext cx="120700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50"/>
              <a:buFont typeface="Calibri"/>
              <a:buNone/>
            </a:pPr>
            <a:r>
              <a:rPr lang="en-US" sz="1350" b="1" i="0" u="none" strike="noStrike" cap="none">
                <a:solidFill>
                  <a:srgbClr val="FFFFFF"/>
                </a:solidFill>
                <a:latin typeface="Calibri"/>
                <a:ea typeface="Calibri"/>
                <a:cs typeface="Calibri"/>
                <a:sym typeface="Calibri"/>
              </a:rPr>
              <a:t>Communicate</a:t>
            </a:r>
            <a:endParaRPr sz="1350" b="0" i="0" u="none" strike="noStrike" cap="none">
              <a:solidFill>
                <a:schemeClr val="dk1"/>
              </a:solidFill>
              <a:latin typeface="Calibri"/>
              <a:ea typeface="Calibri"/>
              <a:cs typeface="Calibri"/>
              <a:sym typeface="Calibri"/>
            </a:endParaRPr>
          </a:p>
        </p:txBody>
      </p:sp>
      <p:sp>
        <p:nvSpPr>
          <p:cNvPr id="284" name="Google Shape;284;p10"/>
          <p:cNvSpPr/>
          <p:nvPr/>
        </p:nvSpPr>
        <p:spPr>
          <a:xfrm>
            <a:off x="5852160" y="1600200"/>
            <a:ext cx="1207008" cy="384048"/>
          </a:xfrm>
          <a:prstGeom prst="roundRect">
            <a:avLst>
              <a:gd name="adj" fmla="val 50000"/>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285" name="Google Shape;285;p10"/>
          <p:cNvSpPr txBox="1"/>
          <p:nvPr/>
        </p:nvSpPr>
        <p:spPr>
          <a:xfrm>
            <a:off x="5852160" y="1600200"/>
            <a:ext cx="120700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50"/>
              <a:buFont typeface="Calibri"/>
              <a:buNone/>
            </a:pPr>
            <a:r>
              <a:rPr lang="en-US" sz="1350" b="1" i="0" u="none" strike="noStrike" cap="none">
                <a:solidFill>
                  <a:srgbClr val="FFFFFF"/>
                </a:solidFill>
                <a:latin typeface="Calibri"/>
                <a:ea typeface="Calibri"/>
                <a:cs typeface="Calibri"/>
                <a:sym typeface="Calibri"/>
              </a:rPr>
              <a:t>Educate</a:t>
            </a:r>
            <a:endParaRPr sz="1350" b="0" i="0" u="none" strike="noStrike" cap="none">
              <a:solidFill>
                <a:schemeClr val="dk1"/>
              </a:solidFill>
              <a:latin typeface="Calibri"/>
              <a:ea typeface="Calibri"/>
              <a:cs typeface="Calibri"/>
              <a:sym typeface="Calibri"/>
            </a:endParaRPr>
          </a:p>
        </p:txBody>
      </p:sp>
      <p:sp>
        <p:nvSpPr>
          <p:cNvPr id="286" name="Google Shape;286;p10"/>
          <p:cNvSpPr txBox="1"/>
          <p:nvPr/>
        </p:nvSpPr>
        <p:spPr>
          <a:xfrm>
            <a:off x="548640" y="2157980"/>
            <a:ext cx="64008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800"/>
              <a:buFont typeface="Calibri"/>
              <a:buNone/>
            </a:pPr>
            <a:r>
              <a:rPr lang="en-US" sz="2300" b="1" i="0" u="none" strike="noStrike" cap="none">
                <a:solidFill>
                  <a:srgbClr val="292D6F"/>
                </a:solidFill>
                <a:latin typeface="Calibri"/>
                <a:ea typeface="Calibri"/>
                <a:cs typeface="Calibri"/>
                <a:sym typeface="Calibri"/>
              </a:rPr>
              <a:t>Issues, issues, issues:</a:t>
            </a:r>
            <a:endParaRPr sz="2300" b="0" i="0" u="none" strike="noStrike" cap="none">
              <a:solidFill>
                <a:schemeClr val="dk1"/>
              </a:solidFill>
              <a:latin typeface="Calibri"/>
              <a:ea typeface="Calibri"/>
              <a:cs typeface="Calibri"/>
              <a:sym typeface="Calibri"/>
            </a:endParaRPr>
          </a:p>
        </p:txBody>
      </p:sp>
      <p:sp>
        <p:nvSpPr>
          <p:cNvPr id="287" name="Google Shape;287;p10"/>
          <p:cNvSpPr/>
          <p:nvPr/>
        </p:nvSpPr>
        <p:spPr>
          <a:xfrm>
            <a:off x="548640" y="2770632"/>
            <a:ext cx="274320" cy="274320"/>
          </a:xfrm>
          <a:prstGeom prst="ellipse">
            <a:avLst/>
          </a:prstGeom>
          <a:solidFill>
            <a:srgbClr val="EEF1F8"/>
          </a:solidFill>
          <a:ln w="12700"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8" name="Google Shape;288;p10" descr="preencoded.png"/>
          <p:cNvPicPr preferRelativeResize="0"/>
          <p:nvPr/>
        </p:nvPicPr>
        <p:blipFill rotWithShape="1">
          <a:blip r:embed="rId4">
            <a:alphaModFix/>
          </a:blip>
          <a:srcRect/>
          <a:stretch/>
        </p:blipFill>
        <p:spPr>
          <a:xfrm>
            <a:off x="622706" y="2844698"/>
            <a:ext cx="126187" cy="126187"/>
          </a:xfrm>
          <a:prstGeom prst="rect">
            <a:avLst/>
          </a:prstGeom>
          <a:noFill/>
          <a:ln>
            <a:noFill/>
          </a:ln>
        </p:spPr>
      </p:pic>
      <p:sp>
        <p:nvSpPr>
          <p:cNvPr id="289" name="Google Shape;289;p10"/>
          <p:cNvSpPr txBox="1"/>
          <p:nvPr/>
        </p:nvSpPr>
        <p:spPr>
          <a:xfrm>
            <a:off x="932688" y="2697480"/>
            <a:ext cx="2907792"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50"/>
              <a:buFont typeface="Calibri"/>
              <a:buNone/>
            </a:pPr>
            <a:r>
              <a:rPr lang="en-US" sz="1550" b="0" i="0" u="none" strike="noStrike" cap="none">
                <a:solidFill>
                  <a:srgbClr val="1B1E3C"/>
                </a:solidFill>
                <a:latin typeface="Calibri"/>
                <a:ea typeface="Calibri"/>
                <a:cs typeface="Calibri"/>
                <a:sym typeface="Calibri"/>
              </a:rPr>
              <a:t>Special District Fairness and Accessibility Act</a:t>
            </a:r>
            <a:endParaRPr sz="1550" b="0" i="0" u="none" strike="noStrike" cap="none">
              <a:solidFill>
                <a:schemeClr val="dk1"/>
              </a:solidFill>
              <a:latin typeface="Calibri"/>
              <a:ea typeface="Calibri"/>
              <a:cs typeface="Calibri"/>
              <a:sym typeface="Calibri"/>
            </a:endParaRPr>
          </a:p>
        </p:txBody>
      </p:sp>
      <p:sp>
        <p:nvSpPr>
          <p:cNvPr id="290" name="Google Shape;290;p10"/>
          <p:cNvSpPr/>
          <p:nvPr/>
        </p:nvSpPr>
        <p:spPr>
          <a:xfrm>
            <a:off x="548640" y="3227832"/>
            <a:ext cx="274320" cy="274320"/>
          </a:xfrm>
          <a:prstGeom prst="ellipse">
            <a:avLst/>
          </a:prstGeom>
          <a:solidFill>
            <a:srgbClr val="EEF1F8"/>
          </a:solidFill>
          <a:ln w="12700"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1" name="Google Shape;291;p10" descr="preencoded.png"/>
          <p:cNvPicPr preferRelativeResize="0"/>
          <p:nvPr/>
        </p:nvPicPr>
        <p:blipFill rotWithShape="1">
          <a:blip r:embed="rId4">
            <a:alphaModFix/>
          </a:blip>
          <a:srcRect/>
          <a:stretch/>
        </p:blipFill>
        <p:spPr>
          <a:xfrm>
            <a:off x="622706" y="3301898"/>
            <a:ext cx="126187" cy="126187"/>
          </a:xfrm>
          <a:prstGeom prst="rect">
            <a:avLst/>
          </a:prstGeom>
          <a:noFill/>
          <a:ln>
            <a:noFill/>
          </a:ln>
        </p:spPr>
      </p:pic>
      <p:sp>
        <p:nvSpPr>
          <p:cNvPr id="292" name="Google Shape;292;p10"/>
          <p:cNvSpPr txBox="1"/>
          <p:nvPr/>
        </p:nvSpPr>
        <p:spPr>
          <a:xfrm>
            <a:off x="932688" y="3154680"/>
            <a:ext cx="2907792"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50"/>
              <a:buFont typeface="Calibri"/>
              <a:buNone/>
            </a:pPr>
            <a:r>
              <a:rPr lang="en-US" sz="1550" b="0" i="0" u="none" strike="noStrike" cap="none">
                <a:solidFill>
                  <a:srgbClr val="1B1E3C"/>
                </a:solidFill>
                <a:latin typeface="Calibri"/>
                <a:ea typeface="Calibri"/>
                <a:cs typeface="Calibri"/>
                <a:sym typeface="Calibri"/>
              </a:rPr>
              <a:t>Public Finance</a:t>
            </a:r>
            <a:endParaRPr sz="1550" b="0" i="0" u="none" strike="noStrike" cap="none">
              <a:solidFill>
                <a:schemeClr val="dk1"/>
              </a:solidFill>
              <a:latin typeface="Calibri"/>
              <a:ea typeface="Calibri"/>
              <a:cs typeface="Calibri"/>
              <a:sym typeface="Calibri"/>
            </a:endParaRPr>
          </a:p>
        </p:txBody>
      </p:sp>
      <p:sp>
        <p:nvSpPr>
          <p:cNvPr id="293" name="Google Shape;293;p10"/>
          <p:cNvSpPr/>
          <p:nvPr/>
        </p:nvSpPr>
        <p:spPr>
          <a:xfrm>
            <a:off x="548640" y="3685032"/>
            <a:ext cx="274320" cy="274320"/>
          </a:xfrm>
          <a:prstGeom prst="ellipse">
            <a:avLst/>
          </a:prstGeom>
          <a:solidFill>
            <a:srgbClr val="EEF1F8"/>
          </a:solidFill>
          <a:ln w="12700"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4" name="Google Shape;294;p10" descr="preencoded.png"/>
          <p:cNvPicPr preferRelativeResize="0"/>
          <p:nvPr/>
        </p:nvPicPr>
        <p:blipFill rotWithShape="1">
          <a:blip r:embed="rId4">
            <a:alphaModFix/>
          </a:blip>
          <a:srcRect/>
          <a:stretch/>
        </p:blipFill>
        <p:spPr>
          <a:xfrm>
            <a:off x="622706" y="3759098"/>
            <a:ext cx="126187" cy="126187"/>
          </a:xfrm>
          <a:prstGeom prst="rect">
            <a:avLst/>
          </a:prstGeom>
          <a:noFill/>
          <a:ln>
            <a:noFill/>
          </a:ln>
        </p:spPr>
      </p:pic>
      <p:sp>
        <p:nvSpPr>
          <p:cNvPr id="295" name="Google Shape;295;p10"/>
          <p:cNvSpPr txBox="1"/>
          <p:nvPr/>
        </p:nvSpPr>
        <p:spPr>
          <a:xfrm>
            <a:off x="932688" y="3611880"/>
            <a:ext cx="2907792"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50"/>
              <a:buFont typeface="Calibri"/>
              <a:buNone/>
            </a:pPr>
            <a:r>
              <a:rPr lang="en-US" sz="1550" b="0" i="0" u="none" strike="noStrike" cap="none">
                <a:solidFill>
                  <a:srgbClr val="1B1E3C"/>
                </a:solidFill>
                <a:latin typeface="Calibri"/>
                <a:ea typeface="Calibri"/>
                <a:cs typeface="Calibri"/>
                <a:sym typeface="Calibri"/>
              </a:rPr>
              <a:t>US Census Bureau</a:t>
            </a:r>
            <a:endParaRPr sz="1550" b="0" i="0" u="none" strike="noStrike" cap="none">
              <a:solidFill>
                <a:schemeClr val="dk1"/>
              </a:solidFill>
              <a:latin typeface="Calibri"/>
              <a:ea typeface="Calibri"/>
              <a:cs typeface="Calibri"/>
              <a:sym typeface="Calibri"/>
            </a:endParaRPr>
          </a:p>
        </p:txBody>
      </p:sp>
      <p:sp>
        <p:nvSpPr>
          <p:cNvPr id="296" name="Google Shape;296;p10"/>
          <p:cNvSpPr/>
          <p:nvPr/>
        </p:nvSpPr>
        <p:spPr>
          <a:xfrm>
            <a:off x="548640" y="4142232"/>
            <a:ext cx="274320" cy="274320"/>
          </a:xfrm>
          <a:prstGeom prst="ellipse">
            <a:avLst/>
          </a:prstGeom>
          <a:solidFill>
            <a:srgbClr val="EEF1F8"/>
          </a:solidFill>
          <a:ln w="12700"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7" name="Google Shape;297;p10" descr="preencoded.png"/>
          <p:cNvPicPr preferRelativeResize="0"/>
          <p:nvPr/>
        </p:nvPicPr>
        <p:blipFill rotWithShape="1">
          <a:blip r:embed="rId4">
            <a:alphaModFix/>
          </a:blip>
          <a:srcRect/>
          <a:stretch/>
        </p:blipFill>
        <p:spPr>
          <a:xfrm>
            <a:off x="622706" y="4216298"/>
            <a:ext cx="126187" cy="126187"/>
          </a:xfrm>
          <a:prstGeom prst="rect">
            <a:avLst/>
          </a:prstGeom>
          <a:noFill/>
          <a:ln>
            <a:noFill/>
          </a:ln>
        </p:spPr>
      </p:pic>
      <p:sp>
        <p:nvSpPr>
          <p:cNvPr id="298" name="Google Shape;298;p10"/>
          <p:cNvSpPr txBox="1"/>
          <p:nvPr/>
        </p:nvSpPr>
        <p:spPr>
          <a:xfrm>
            <a:off x="932688" y="4069080"/>
            <a:ext cx="2907792"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50"/>
              <a:buFont typeface="Calibri"/>
              <a:buNone/>
            </a:pPr>
            <a:r>
              <a:rPr lang="en-US" sz="1550" b="0" i="0" u="none" strike="noStrike" cap="none">
                <a:solidFill>
                  <a:srgbClr val="1B1E3C"/>
                </a:solidFill>
                <a:latin typeface="Calibri"/>
                <a:ea typeface="Calibri"/>
                <a:cs typeface="Calibri"/>
                <a:sym typeface="Calibri"/>
              </a:rPr>
              <a:t>Funding for Districts</a:t>
            </a:r>
            <a:endParaRPr sz="1550" b="0" i="0" u="none" strike="noStrike" cap="none">
              <a:solidFill>
                <a:schemeClr val="dk1"/>
              </a:solidFill>
              <a:latin typeface="Calibri"/>
              <a:ea typeface="Calibri"/>
              <a:cs typeface="Calibri"/>
              <a:sym typeface="Calibri"/>
            </a:endParaRPr>
          </a:p>
        </p:txBody>
      </p:sp>
      <p:sp>
        <p:nvSpPr>
          <p:cNvPr id="299" name="Google Shape;299;p10"/>
          <p:cNvSpPr/>
          <p:nvPr/>
        </p:nvSpPr>
        <p:spPr>
          <a:xfrm>
            <a:off x="548640" y="4599432"/>
            <a:ext cx="274320" cy="274320"/>
          </a:xfrm>
          <a:prstGeom prst="ellipse">
            <a:avLst/>
          </a:prstGeom>
          <a:solidFill>
            <a:srgbClr val="EEF1F8"/>
          </a:solidFill>
          <a:ln w="12700"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0" name="Google Shape;300;p10" descr="preencoded.png"/>
          <p:cNvPicPr preferRelativeResize="0"/>
          <p:nvPr/>
        </p:nvPicPr>
        <p:blipFill rotWithShape="1">
          <a:blip r:embed="rId4">
            <a:alphaModFix/>
          </a:blip>
          <a:srcRect/>
          <a:stretch/>
        </p:blipFill>
        <p:spPr>
          <a:xfrm>
            <a:off x="622706" y="4673498"/>
            <a:ext cx="126187" cy="126187"/>
          </a:xfrm>
          <a:prstGeom prst="rect">
            <a:avLst/>
          </a:prstGeom>
          <a:noFill/>
          <a:ln>
            <a:noFill/>
          </a:ln>
        </p:spPr>
      </p:pic>
      <p:sp>
        <p:nvSpPr>
          <p:cNvPr id="301" name="Google Shape;301;p10"/>
          <p:cNvSpPr txBox="1"/>
          <p:nvPr/>
        </p:nvSpPr>
        <p:spPr>
          <a:xfrm>
            <a:off x="932688" y="4526280"/>
            <a:ext cx="2907792"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50"/>
              <a:buFont typeface="Calibri"/>
              <a:buNone/>
            </a:pPr>
            <a:r>
              <a:rPr lang="en-US" sz="1550" b="0" i="0" u="none" strike="noStrike" cap="none">
                <a:solidFill>
                  <a:srgbClr val="1B1E3C"/>
                </a:solidFill>
                <a:latin typeface="Calibri"/>
                <a:ea typeface="Calibri"/>
                <a:cs typeface="Calibri"/>
                <a:sym typeface="Calibri"/>
              </a:rPr>
              <a:t>Trends across States</a:t>
            </a:r>
            <a:endParaRPr sz="1550" b="0" i="0" u="none" strike="noStrike" cap="none">
              <a:solidFill>
                <a:schemeClr val="dk1"/>
              </a:solidFill>
              <a:latin typeface="Calibri"/>
              <a:ea typeface="Calibri"/>
              <a:cs typeface="Calibri"/>
              <a:sym typeface="Calibri"/>
            </a:endParaRPr>
          </a:p>
        </p:txBody>
      </p:sp>
      <p:sp>
        <p:nvSpPr>
          <p:cNvPr id="302" name="Google Shape;302;p10"/>
          <p:cNvSpPr/>
          <p:nvPr/>
        </p:nvSpPr>
        <p:spPr>
          <a:xfrm>
            <a:off x="3977640" y="2770632"/>
            <a:ext cx="274320" cy="274320"/>
          </a:xfrm>
          <a:prstGeom prst="ellipse">
            <a:avLst/>
          </a:prstGeom>
          <a:solidFill>
            <a:srgbClr val="EEF1F8"/>
          </a:solidFill>
          <a:ln w="12700"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3" name="Google Shape;303;p10" descr="preencoded.png"/>
          <p:cNvPicPr preferRelativeResize="0"/>
          <p:nvPr/>
        </p:nvPicPr>
        <p:blipFill rotWithShape="1">
          <a:blip r:embed="rId4">
            <a:alphaModFix/>
          </a:blip>
          <a:srcRect/>
          <a:stretch/>
        </p:blipFill>
        <p:spPr>
          <a:xfrm>
            <a:off x="4051706" y="2844698"/>
            <a:ext cx="126187" cy="126187"/>
          </a:xfrm>
          <a:prstGeom prst="rect">
            <a:avLst/>
          </a:prstGeom>
          <a:noFill/>
          <a:ln>
            <a:noFill/>
          </a:ln>
        </p:spPr>
      </p:pic>
      <p:sp>
        <p:nvSpPr>
          <p:cNvPr id="304" name="Google Shape;304;p10"/>
          <p:cNvSpPr txBox="1"/>
          <p:nvPr/>
        </p:nvSpPr>
        <p:spPr>
          <a:xfrm>
            <a:off x="4361688" y="2697480"/>
            <a:ext cx="2999232"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50"/>
              <a:buFont typeface="Calibri"/>
              <a:buNone/>
            </a:pPr>
            <a:r>
              <a:rPr lang="en-US" sz="1550" b="0" i="0" u="none" strike="noStrike" cap="none">
                <a:solidFill>
                  <a:srgbClr val="1B1E3C"/>
                </a:solidFill>
                <a:latin typeface="Calibri"/>
                <a:ea typeface="Calibri"/>
                <a:cs typeface="Calibri"/>
                <a:sym typeface="Calibri"/>
              </a:rPr>
              <a:t>Infrastructure Bills</a:t>
            </a:r>
            <a:endParaRPr sz="1550" b="0" i="0" u="none" strike="noStrike" cap="none">
              <a:solidFill>
                <a:schemeClr val="dk1"/>
              </a:solidFill>
              <a:latin typeface="Calibri"/>
              <a:ea typeface="Calibri"/>
              <a:cs typeface="Calibri"/>
              <a:sym typeface="Calibri"/>
            </a:endParaRPr>
          </a:p>
        </p:txBody>
      </p:sp>
      <p:sp>
        <p:nvSpPr>
          <p:cNvPr id="305" name="Google Shape;305;p10"/>
          <p:cNvSpPr/>
          <p:nvPr/>
        </p:nvSpPr>
        <p:spPr>
          <a:xfrm>
            <a:off x="3977640" y="3227832"/>
            <a:ext cx="274320" cy="274320"/>
          </a:xfrm>
          <a:prstGeom prst="ellipse">
            <a:avLst/>
          </a:prstGeom>
          <a:solidFill>
            <a:srgbClr val="EEF1F8"/>
          </a:solidFill>
          <a:ln w="12700"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6" name="Google Shape;306;p10" descr="preencoded.png"/>
          <p:cNvPicPr preferRelativeResize="0"/>
          <p:nvPr/>
        </p:nvPicPr>
        <p:blipFill rotWithShape="1">
          <a:blip r:embed="rId4">
            <a:alphaModFix/>
          </a:blip>
          <a:srcRect/>
          <a:stretch/>
        </p:blipFill>
        <p:spPr>
          <a:xfrm>
            <a:off x="4051706" y="3301898"/>
            <a:ext cx="126187" cy="126187"/>
          </a:xfrm>
          <a:prstGeom prst="rect">
            <a:avLst/>
          </a:prstGeom>
          <a:noFill/>
          <a:ln>
            <a:noFill/>
          </a:ln>
        </p:spPr>
      </p:pic>
      <p:sp>
        <p:nvSpPr>
          <p:cNvPr id="307" name="Google Shape;307;p10"/>
          <p:cNvSpPr txBox="1"/>
          <p:nvPr/>
        </p:nvSpPr>
        <p:spPr>
          <a:xfrm>
            <a:off x="4361688" y="3154680"/>
            <a:ext cx="2999232"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50"/>
              <a:buFont typeface="Calibri"/>
              <a:buNone/>
            </a:pPr>
            <a:r>
              <a:rPr lang="en-US" sz="1550" b="0" i="0" u="none" strike="noStrike" cap="none">
                <a:solidFill>
                  <a:srgbClr val="1B1E3C"/>
                </a:solidFill>
                <a:latin typeface="Calibri"/>
                <a:ea typeface="Calibri"/>
                <a:cs typeface="Calibri"/>
                <a:sym typeface="Calibri"/>
              </a:rPr>
              <a:t>Permitting Reform</a:t>
            </a:r>
            <a:endParaRPr sz="1550" b="0" i="0" u="none" strike="noStrike" cap="none">
              <a:solidFill>
                <a:schemeClr val="dk1"/>
              </a:solidFill>
              <a:latin typeface="Calibri"/>
              <a:ea typeface="Calibri"/>
              <a:cs typeface="Calibri"/>
              <a:sym typeface="Calibri"/>
            </a:endParaRPr>
          </a:p>
        </p:txBody>
      </p:sp>
      <p:sp>
        <p:nvSpPr>
          <p:cNvPr id="308" name="Google Shape;308;p10"/>
          <p:cNvSpPr/>
          <p:nvPr/>
        </p:nvSpPr>
        <p:spPr>
          <a:xfrm>
            <a:off x="3977640" y="3685032"/>
            <a:ext cx="274320" cy="274320"/>
          </a:xfrm>
          <a:prstGeom prst="ellipse">
            <a:avLst/>
          </a:prstGeom>
          <a:solidFill>
            <a:srgbClr val="EEF1F8"/>
          </a:solidFill>
          <a:ln w="12700"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9" name="Google Shape;309;p10" descr="preencoded.png"/>
          <p:cNvPicPr preferRelativeResize="0"/>
          <p:nvPr/>
        </p:nvPicPr>
        <p:blipFill rotWithShape="1">
          <a:blip r:embed="rId4">
            <a:alphaModFix/>
          </a:blip>
          <a:srcRect/>
          <a:stretch/>
        </p:blipFill>
        <p:spPr>
          <a:xfrm>
            <a:off x="4051706" y="3759098"/>
            <a:ext cx="126187" cy="126187"/>
          </a:xfrm>
          <a:prstGeom prst="rect">
            <a:avLst/>
          </a:prstGeom>
          <a:noFill/>
          <a:ln>
            <a:noFill/>
          </a:ln>
        </p:spPr>
      </p:pic>
      <p:sp>
        <p:nvSpPr>
          <p:cNvPr id="310" name="Google Shape;310;p10"/>
          <p:cNvSpPr txBox="1"/>
          <p:nvPr/>
        </p:nvSpPr>
        <p:spPr>
          <a:xfrm>
            <a:off x="4361688" y="3611880"/>
            <a:ext cx="2999232"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50"/>
              <a:buFont typeface="Calibri"/>
              <a:buNone/>
            </a:pPr>
            <a:r>
              <a:rPr lang="en-US" sz="1550" b="0" i="0" u="none" strike="noStrike" cap="none">
                <a:solidFill>
                  <a:srgbClr val="1B1E3C"/>
                </a:solidFill>
                <a:latin typeface="Calibri"/>
                <a:ea typeface="Calibri"/>
                <a:cs typeface="Calibri"/>
                <a:sym typeface="Calibri"/>
              </a:rPr>
              <a:t>Farm Bill</a:t>
            </a:r>
            <a:endParaRPr sz="1550" b="0" i="0" u="none" strike="noStrike" cap="none">
              <a:solidFill>
                <a:schemeClr val="dk1"/>
              </a:solidFill>
              <a:latin typeface="Calibri"/>
              <a:ea typeface="Calibri"/>
              <a:cs typeface="Calibri"/>
              <a:sym typeface="Calibri"/>
            </a:endParaRPr>
          </a:p>
        </p:txBody>
      </p:sp>
      <p:sp>
        <p:nvSpPr>
          <p:cNvPr id="311" name="Google Shape;311;p10"/>
          <p:cNvSpPr/>
          <p:nvPr/>
        </p:nvSpPr>
        <p:spPr>
          <a:xfrm>
            <a:off x="3977640" y="4142232"/>
            <a:ext cx="274320" cy="274320"/>
          </a:xfrm>
          <a:prstGeom prst="ellipse">
            <a:avLst/>
          </a:prstGeom>
          <a:solidFill>
            <a:srgbClr val="EEF1F8"/>
          </a:solidFill>
          <a:ln w="12700"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2" name="Google Shape;312;p10" descr="preencoded.png"/>
          <p:cNvPicPr preferRelativeResize="0"/>
          <p:nvPr/>
        </p:nvPicPr>
        <p:blipFill rotWithShape="1">
          <a:blip r:embed="rId4">
            <a:alphaModFix/>
          </a:blip>
          <a:srcRect/>
          <a:stretch/>
        </p:blipFill>
        <p:spPr>
          <a:xfrm>
            <a:off x="4051706" y="4216298"/>
            <a:ext cx="126187" cy="126187"/>
          </a:xfrm>
          <a:prstGeom prst="rect">
            <a:avLst/>
          </a:prstGeom>
          <a:noFill/>
          <a:ln>
            <a:noFill/>
          </a:ln>
        </p:spPr>
      </p:pic>
      <p:sp>
        <p:nvSpPr>
          <p:cNvPr id="313" name="Google Shape;313;p10"/>
          <p:cNvSpPr txBox="1"/>
          <p:nvPr/>
        </p:nvSpPr>
        <p:spPr>
          <a:xfrm>
            <a:off x="4361688" y="4069080"/>
            <a:ext cx="2999232"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50"/>
              <a:buFont typeface="Calibri"/>
              <a:buNone/>
            </a:pPr>
            <a:r>
              <a:rPr lang="en-US" sz="1550" b="0" i="0" u="none" strike="noStrike" cap="none">
                <a:solidFill>
                  <a:srgbClr val="1B1E3C"/>
                </a:solidFill>
                <a:latin typeface="Calibri"/>
                <a:ea typeface="Calibri"/>
                <a:cs typeface="Calibri"/>
                <a:sym typeface="Calibri"/>
              </a:rPr>
              <a:t>Disaster Resilience, Readiness, Response and Recovery</a:t>
            </a:r>
            <a:endParaRPr sz="1550" b="0" i="0" u="none" strike="noStrike" cap="none">
              <a:solidFill>
                <a:schemeClr val="dk1"/>
              </a:solidFill>
              <a:latin typeface="Calibri"/>
              <a:ea typeface="Calibri"/>
              <a:cs typeface="Calibri"/>
              <a:sym typeface="Calibri"/>
            </a:endParaRPr>
          </a:p>
        </p:txBody>
      </p:sp>
      <p:sp>
        <p:nvSpPr>
          <p:cNvPr id="314" name="Google Shape;314;p10"/>
          <p:cNvSpPr/>
          <p:nvPr/>
        </p:nvSpPr>
        <p:spPr>
          <a:xfrm>
            <a:off x="3977640" y="4599432"/>
            <a:ext cx="274320" cy="274320"/>
          </a:xfrm>
          <a:prstGeom prst="ellipse">
            <a:avLst/>
          </a:prstGeom>
          <a:solidFill>
            <a:srgbClr val="EEF1F8"/>
          </a:solidFill>
          <a:ln w="12700"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5" name="Google Shape;315;p10" descr="preencoded.png"/>
          <p:cNvPicPr preferRelativeResize="0"/>
          <p:nvPr/>
        </p:nvPicPr>
        <p:blipFill rotWithShape="1">
          <a:blip r:embed="rId4">
            <a:alphaModFix/>
          </a:blip>
          <a:srcRect/>
          <a:stretch/>
        </p:blipFill>
        <p:spPr>
          <a:xfrm>
            <a:off x="4051706" y="4673498"/>
            <a:ext cx="126187" cy="126187"/>
          </a:xfrm>
          <a:prstGeom prst="rect">
            <a:avLst/>
          </a:prstGeom>
          <a:noFill/>
          <a:ln>
            <a:noFill/>
          </a:ln>
        </p:spPr>
      </p:pic>
      <p:sp>
        <p:nvSpPr>
          <p:cNvPr id="316" name="Google Shape;316;p10"/>
          <p:cNvSpPr txBox="1"/>
          <p:nvPr/>
        </p:nvSpPr>
        <p:spPr>
          <a:xfrm>
            <a:off x="4361688" y="4526280"/>
            <a:ext cx="2999232"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50"/>
              <a:buFont typeface="Calibri"/>
              <a:buNone/>
            </a:pPr>
            <a:r>
              <a:rPr lang="en-US" sz="1550" b="0" i="0" u="none" strike="noStrike" cap="none">
                <a:solidFill>
                  <a:srgbClr val="1B1E3C"/>
                </a:solidFill>
                <a:latin typeface="Calibri"/>
                <a:ea typeface="Calibri"/>
                <a:cs typeface="Calibri"/>
                <a:sym typeface="Calibri"/>
              </a:rPr>
              <a:t>Water Infrastructure for Fire Fighting</a:t>
            </a:r>
            <a:endParaRPr sz="1550" b="0" i="0" u="none" strike="noStrike" cap="none">
              <a:solidFill>
                <a:schemeClr val="dk1"/>
              </a:solidFill>
              <a:latin typeface="Calibri"/>
              <a:ea typeface="Calibri"/>
              <a:cs typeface="Calibri"/>
              <a:sym typeface="Calibri"/>
            </a:endParaRPr>
          </a:p>
        </p:txBody>
      </p:sp>
      <p:sp>
        <p:nvSpPr>
          <p:cNvPr id="317" name="Google Shape;317;p10"/>
          <p:cNvSpPr/>
          <p:nvPr/>
        </p:nvSpPr>
        <p:spPr>
          <a:xfrm>
            <a:off x="548640" y="5074920"/>
            <a:ext cx="6812280" cy="731520"/>
          </a:xfrm>
          <a:prstGeom prst="roundRect">
            <a:avLst>
              <a:gd name="adj" fmla="val 15000"/>
            </a:avLst>
          </a:prstGeom>
          <a:solidFill>
            <a:srgbClr val="FCEBEC"/>
          </a:solidFill>
          <a:ln w="9525" cap="flat" cmpd="sng">
            <a:solidFill>
              <a:srgbClr val="FCEBE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0"/>
          <p:cNvSpPr/>
          <p:nvPr/>
        </p:nvSpPr>
        <p:spPr>
          <a:xfrm>
            <a:off x="777240" y="5230368"/>
            <a:ext cx="420624" cy="420624"/>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9" name="Google Shape;319;p10" descr="preencoded.png"/>
          <p:cNvPicPr preferRelativeResize="0"/>
          <p:nvPr/>
        </p:nvPicPr>
        <p:blipFill rotWithShape="1">
          <a:blip r:embed="rId5">
            <a:alphaModFix/>
          </a:blip>
          <a:srcRect/>
          <a:stretch/>
        </p:blipFill>
        <p:spPr>
          <a:xfrm>
            <a:off x="890808" y="5343936"/>
            <a:ext cx="193487" cy="193487"/>
          </a:xfrm>
          <a:prstGeom prst="rect">
            <a:avLst/>
          </a:prstGeom>
          <a:noFill/>
          <a:ln>
            <a:noFill/>
          </a:ln>
        </p:spPr>
      </p:pic>
      <p:sp>
        <p:nvSpPr>
          <p:cNvPr id="320" name="Google Shape;320;p10"/>
          <p:cNvSpPr txBox="1"/>
          <p:nvPr/>
        </p:nvSpPr>
        <p:spPr>
          <a:xfrm>
            <a:off x="1371600" y="5074920"/>
            <a:ext cx="5852160"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D1B22"/>
              </a:buClr>
              <a:buSzPts val="1400"/>
              <a:buFont typeface="Calibri"/>
              <a:buNone/>
            </a:pPr>
            <a:r>
              <a:rPr lang="en-US" sz="1900" b="1" i="0" u="none" strike="noStrike" cap="none">
                <a:solidFill>
                  <a:srgbClr val="DD1B22"/>
                </a:solidFill>
                <a:latin typeface="Calibri"/>
                <a:ea typeface="Calibri"/>
                <a:cs typeface="Calibri"/>
                <a:sym typeface="Calibri"/>
              </a:rPr>
              <a:t>And today?  </a:t>
            </a:r>
            <a:r>
              <a:rPr lang="en-US" sz="1900" b="0" i="0" u="none" strike="noStrike" cap="none">
                <a:solidFill>
                  <a:srgbClr val="1B1E3C"/>
                </a:solidFill>
                <a:latin typeface="Calibri"/>
                <a:ea typeface="Calibri"/>
                <a:cs typeface="Calibri"/>
                <a:sym typeface="Calibri"/>
              </a:rPr>
              <a:t>Cybersecurity and ADA requirements</a:t>
            </a:r>
            <a:endParaRPr sz="1900" b="0" i="0" u="none" strike="noStrike" cap="none">
              <a:solidFill>
                <a:schemeClr val="dk1"/>
              </a:solidFill>
              <a:latin typeface="Calibri"/>
              <a:ea typeface="Calibri"/>
              <a:cs typeface="Calibri"/>
              <a:sym typeface="Calibri"/>
            </a:endParaRPr>
          </a:p>
        </p:txBody>
      </p:sp>
      <p:pic>
        <p:nvPicPr>
          <p:cNvPr id="321" name="Google Shape;321;p10" descr="/tmp/claude-0/-home-claude/0eb6c878-c4ca-5944-9399-a7d616d972c5/scratchpad/v2/assets/pipes.png"/>
          <p:cNvPicPr preferRelativeResize="0"/>
          <p:nvPr/>
        </p:nvPicPr>
        <p:blipFill rotWithShape="1">
          <a:blip r:embed="rId6">
            <a:alphaModFix/>
          </a:blip>
          <a:srcRect/>
          <a:stretch/>
        </p:blipFill>
        <p:spPr>
          <a:xfrm>
            <a:off x="7635240" y="1600200"/>
            <a:ext cx="4023360" cy="2926080"/>
          </a:xfrm>
          <a:prstGeom prst="rect">
            <a:avLst/>
          </a:prstGeom>
          <a:noFill/>
          <a:ln>
            <a:noFill/>
          </a:ln>
        </p:spPr>
      </p:pic>
      <p:sp>
        <p:nvSpPr>
          <p:cNvPr id="322" name="Google Shape;322;p10"/>
          <p:cNvSpPr/>
          <p:nvPr/>
        </p:nvSpPr>
        <p:spPr>
          <a:xfrm>
            <a:off x="7635240" y="4754880"/>
            <a:ext cx="4023360" cy="1051560"/>
          </a:xfrm>
          <a:prstGeom prst="roundRect">
            <a:avLst>
              <a:gd name="adj" fmla="val 10435"/>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0"/>
          <p:cNvSpPr txBox="1"/>
          <p:nvPr/>
        </p:nvSpPr>
        <p:spPr>
          <a:xfrm>
            <a:off x="7863840" y="4846320"/>
            <a:ext cx="3566160"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00"/>
              <a:buFont typeface="Calibri"/>
              <a:buNone/>
            </a:pPr>
            <a:r>
              <a:rPr lang="en-US" sz="1600" b="0" i="1" u="none" strike="noStrike" cap="none">
                <a:solidFill>
                  <a:srgbClr val="1B1E3C"/>
                </a:solidFill>
                <a:latin typeface="Calibri"/>
                <a:ea typeface="Calibri"/>
                <a:cs typeface="Calibri"/>
                <a:sym typeface="Calibri"/>
              </a:rPr>
              <a:t>Special districts deliver water, fire protection, parks, roads and more — the federal program gives them a seat at the table for the first time.</a:t>
            </a:r>
            <a:endParaRPr sz="1600" b="0" i="1" u="none" strike="noStrike" cap="none">
              <a:solidFill>
                <a:schemeClr val="dk1"/>
              </a:solidFill>
              <a:latin typeface="Calibri"/>
              <a:ea typeface="Calibri"/>
              <a:cs typeface="Calibri"/>
              <a:sym typeface="Calibri"/>
            </a:endParaRPr>
          </a:p>
        </p:txBody>
      </p:sp>
      <p:cxnSp>
        <p:nvCxnSpPr>
          <p:cNvPr id="324" name="Google Shape;324;p10"/>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325" name="Google Shape;325;p10"/>
          <p:cNvSpPr/>
          <p:nvPr/>
        </p:nvSpPr>
        <p:spPr>
          <a:xfrm>
            <a:off x="54864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26" name="Google Shape;326;p10" descr="preencoded.png"/>
          <p:cNvPicPr preferRelativeResize="0"/>
          <p:nvPr/>
        </p:nvPicPr>
        <p:blipFill rotWithShape="1">
          <a:blip r:embed="rId7">
            <a:alphaModFix/>
          </a:blip>
          <a:srcRect/>
          <a:stretch/>
        </p:blipFill>
        <p:spPr>
          <a:xfrm>
            <a:off x="652333" y="6248461"/>
            <a:ext cx="176662" cy="176662"/>
          </a:xfrm>
          <a:prstGeom prst="rect">
            <a:avLst/>
          </a:prstGeom>
          <a:noFill/>
          <a:ln>
            <a:noFill/>
          </a:ln>
        </p:spPr>
      </p:pic>
      <p:sp>
        <p:nvSpPr>
          <p:cNvPr id="327" name="Google Shape;327;p10"/>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STRONGER TOGETHER</a:t>
            </a:r>
            <a:endParaRPr sz="950" b="0" i="0" u="none" strike="noStrike" cap="none">
              <a:solidFill>
                <a:schemeClr val="dk1"/>
              </a:solidFill>
              <a:latin typeface="Calibri"/>
              <a:ea typeface="Calibri"/>
              <a:cs typeface="Calibri"/>
              <a:sym typeface="Calibri"/>
            </a:endParaRPr>
          </a:p>
        </p:txBody>
      </p:sp>
      <p:sp>
        <p:nvSpPr>
          <p:cNvPr id="328" name="Google Shape;328;p10"/>
          <p:cNvSpPr/>
          <p:nvPr/>
        </p:nvSpPr>
        <p:spPr>
          <a:xfrm>
            <a:off x="269748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29" name="Google Shape;329;p10" descr="preencoded.png"/>
          <p:cNvPicPr preferRelativeResize="0"/>
          <p:nvPr/>
        </p:nvPicPr>
        <p:blipFill rotWithShape="1">
          <a:blip r:embed="rId8">
            <a:alphaModFix/>
          </a:blip>
          <a:srcRect/>
          <a:stretch/>
        </p:blipFill>
        <p:spPr>
          <a:xfrm>
            <a:off x="2801173" y="6248461"/>
            <a:ext cx="176662" cy="176662"/>
          </a:xfrm>
          <a:prstGeom prst="rect">
            <a:avLst/>
          </a:prstGeom>
          <a:noFill/>
          <a:ln>
            <a:noFill/>
          </a:ln>
        </p:spPr>
      </p:pic>
      <p:sp>
        <p:nvSpPr>
          <p:cNvPr id="330" name="Google Shape;330;p10"/>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NATIONAL ADVOCACY</a:t>
            </a:r>
            <a:endParaRPr sz="950" b="0" i="0" u="none" strike="noStrike" cap="none">
              <a:solidFill>
                <a:schemeClr val="dk1"/>
              </a:solidFill>
              <a:latin typeface="Calibri"/>
              <a:ea typeface="Calibri"/>
              <a:cs typeface="Calibri"/>
              <a:sym typeface="Calibri"/>
            </a:endParaRPr>
          </a:p>
        </p:txBody>
      </p:sp>
      <p:sp>
        <p:nvSpPr>
          <p:cNvPr id="331" name="Google Shape;331;p10"/>
          <p:cNvSpPr/>
          <p:nvPr/>
        </p:nvSpPr>
        <p:spPr>
          <a:xfrm>
            <a:off x="484632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32" name="Google Shape;332;p10" descr="preencoded.png"/>
          <p:cNvPicPr preferRelativeResize="0"/>
          <p:nvPr/>
        </p:nvPicPr>
        <p:blipFill rotWithShape="1">
          <a:blip r:embed="rId9">
            <a:alphaModFix/>
          </a:blip>
          <a:srcRect/>
          <a:stretch/>
        </p:blipFill>
        <p:spPr>
          <a:xfrm>
            <a:off x="4950013" y="6248461"/>
            <a:ext cx="176662" cy="176662"/>
          </a:xfrm>
          <a:prstGeom prst="rect">
            <a:avLst/>
          </a:prstGeom>
          <a:noFill/>
          <a:ln>
            <a:noFill/>
          </a:ln>
        </p:spPr>
      </p:pic>
      <p:sp>
        <p:nvSpPr>
          <p:cNvPr id="333" name="Google Shape;333;p10"/>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EXCLUSIVE RESOURCES</a:t>
            </a:r>
            <a:endParaRPr sz="950" b="0" i="0" u="none" strike="noStrike" cap="none">
              <a:solidFill>
                <a:schemeClr val="dk1"/>
              </a:solidFill>
              <a:latin typeface="Calibri"/>
              <a:ea typeface="Calibri"/>
              <a:cs typeface="Calibri"/>
              <a:sym typeface="Calibri"/>
            </a:endParaRPr>
          </a:p>
        </p:txBody>
      </p:sp>
      <p:sp>
        <p:nvSpPr>
          <p:cNvPr id="334" name="Google Shape;334;p10"/>
          <p:cNvSpPr/>
          <p:nvPr/>
        </p:nvSpPr>
        <p:spPr>
          <a:xfrm>
            <a:off x="699516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35" name="Google Shape;335;p10" descr="preencoded.png"/>
          <p:cNvPicPr preferRelativeResize="0"/>
          <p:nvPr/>
        </p:nvPicPr>
        <p:blipFill rotWithShape="1">
          <a:blip r:embed="rId10">
            <a:alphaModFix/>
          </a:blip>
          <a:srcRect/>
          <a:stretch/>
        </p:blipFill>
        <p:spPr>
          <a:xfrm>
            <a:off x="7098853" y="6248461"/>
            <a:ext cx="176662" cy="176662"/>
          </a:xfrm>
          <a:prstGeom prst="rect">
            <a:avLst/>
          </a:prstGeom>
          <a:noFill/>
          <a:ln>
            <a:noFill/>
          </a:ln>
        </p:spPr>
      </p:pic>
      <p:sp>
        <p:nvSpPr>
          <p:cNvPr id="336" name="Google Shape;336;p10"/>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VALUABLE CONNECTIONS</a:t>
            </a:r>
            <a:endParaRPr sz="950" b="0" i="0" u="none" strike="noStrike" cap="none">
              <a:solidFill>
                <a:schemeClr val="dk1"/>
              </a:solidFill>
              <a:latin typeface="Calibri"/>
              <a:ea typeface="Calibri"/>
              <a:cs typeface="Calibri"/>
              <a:sym typeface="Calibri"/>
            </a:endParaRPr>
          </a:p>
        </p:txBody>
      </p:sp>
      <p:sp>
        <p:nvSpPr>
          <p:cNvPr id="337" name="Google Shape;337;p10"/>
          <p:cNvSpPr/>
          <p:nvPr/>
        </p:nvSpPr>
        <p:spPr>
          <a:xfrm>
            <a:off x="914400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38" name="Google Shape;338;p10" descr="preencoded.png"/>
          <p:cNvPicPr preferRelativeResize="0"/>
          <p:nvPr/>
        </p:nvPicPr>
        <p:blipFill rotWithShape="1">
          <a:blip r:embed="rId11">
            <a:alphaModFix/>
          </a:blip>
          <a:srcRect/>
          <a:stretch/>
        </p:blipFill>
        <p:spPr>
          <a:xfrm>
            <a:off x="9247693" y="6248461"/>
            <a:ext cx="176662" cy="176662"/>
          </a:xfrm>
          <a:prstGeom prst="rect">
            <a:avLst/>
          </a:prstGeom>
          <a:noFill/>
          <a:ln>
            <a:noFill/>
          </a:ln>
        </p:spPr>
      </p:pic>
      <p:sp>
        <p:nvSpPr>
          <p:cNvPr id="339" name="Google Shape;339;p10"/>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STRONGER DISTRICTS</a:t>
            </a:r>
            <a:endParaRPr sz="950" b="0" i="0" u="none" strike="noStrike" cap="non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44"/>
        <p:cNvGrpSpPr/>
        <p:nvPr/>
      </p:nvGrpSpPr>
      <p:grpSpPr>
        <a:xfrm>
          <a:off x="0" y="0"/>
          <a:ext cx="0" cy="0"/>
          <a:chOff x="0" y="0"/>
          <a:chExt cx="0" cy="0"/>
        </a:xfrm>
      </p:grpSpPr>
      <p:sp>
        <p:nvSpPr>
          <p:cNvPr id="345" name="Google Shape;345;p11"/>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3000"/>
              <a:buFont typeface="Calibri"/>
              <a:buNone/>
            </a:pPr>
            <a:r>
              <a:rPr lang="en-US" sz="3000" b="1" i="0" u="none" strike="noStrike" cap="none">
                <a:solidFill>
                  <a:srgbClr val="292D6F"/>
                </a:solidFill>
                <a:latin typeface="Calibri"/>
                <a:ea typeface="Calibri"/>
                <a:cs typeface="Calibri"/>
                <a:sym typeface="Calibri"/>
              </a:rPr>
              <a:t>Defining special districts in federal law</a:t>
            </a:r>
            <a:endParaRPr sz="3000" b="0" i="0" u="none" strike="noStrike" cap="none">
              <a:solidFill>
                <a:schemeClr val="dk1"/>
              </a:solidFill>
              <a:latin typeface="Calibri"/>
              <a:ea typeface="Calibri"/>
              <a:cs typeface="Calibri"/>
              <a:sym typeface="Calibri"/>
            </a:endParaRPr>
          </a:p>
        </p:txBody>
      </p:sp>
      <p:sp>
        <p:nvSpPr>
          <p:cNvPr id="346" name="Google Shape;346;p11"/>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400"/>
              <a:buFont typeface="Calibri"/>
              <a:buNone/>
            </a:pPr>
            <a:r>
              <a:rPr lang="en-US" sz="1900" b="0" i="0" u="none" strike="noStrike" cap="none">
                <a:solidFill>
                  <a:srgbClr val="5C627F"/>
                </a:solidFill>
                <a:latin typeface="Calibri"/>
                <a:ea typeface="Calibri"/>
                <a:cs typeface="Calibri"/>
                <a:sym typeface="Calibri"/>
              </a:rPr>
              <a:t>H.R. 2766 — the Special District Fairness and Accessibility Act of 2026</a:t>
            </a:r>
            <a:endParaRPr sz="1900" b="0" i="0" u="none" strike="noStrike" cap="none">
              <a:solidFill>
                <a:schemeClr val="dk1"/>
              </a:solidFill>
              <a:latin typeface="Calibri"/>
              <a:ea typeface="Calibri"/>
              <a:cs typeface="Calibri"/>
              <a:sym typeface="Calibri"/>
            </a:endParaRPr>
          </a:p>
        </p:txBody>
      </p:sp>
      <p:pic>
        <p:nvPicPr>
          <p:cNvPr id="347" name="Google Shape;347;p11" descr="/tmp/claude-0/-home-claude/0eb6c878-c4ca-5944-9399-a7d616d972c5/scratchpad/v2/media/s01_70b3e172.png"/>
          <p:cNvPicPr preferRelativeResize="0"/>
          <p:nvPr/>
        </p:nvPicPr>
        <p:blipFill rotWithShape="1">
          <a:blip r:embed="rId3">
            <a:alphaModFix/>
          </a:blip>
          <a:srcRect/>
          <a:stretch/>
        </p:blipFill>
        <p:spPr>
          <a:xfrm>
            <a:off x="10104120" y="347472"/>
            <a:ext cx="1691640" cy="578666"/>
          </a:xfrm>
          <a:prstGeom prst="rect">
            <a:avLst/>
          </a:prstGeom>
          <a:noFill/>
          <a:ln>
            <a:noFill/>
          </a:ln>
        </p:spPr>
      </p:pic>
      <p:sp>
        <p:nvSpPr>
          <p:cNvPr id="348" name="Google Shape;348;p11"/>
          <p:cNvSpPr txBox="1"/>
          <p:nvPr/>
        </p:nvSpPr>
        <p:spPr>
          <a:xfrm>
            <a:off x="548640" y="1600200"/>
            <a:ext cx="5120640" cy="10972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200"/>
              <a:buFont typeface="Calibri"/>
              <a:buNone/>
            </a:pPr>
            <a:r>
              <a:rPr lang="en-US" b="0" i="0" u="none" strike="noStrike" cap="none">
                <a:solidFill>
                  <a:srgbClr val="1B1E3C"/>
                </a:solidFill>
                <a:latin typeface="Calibri"/>
                <a:ea typeface="Calibri"/>
                <a:cs typeface="Calibri"/>
                <a:sym typeface="Calibri"/>
              </a:rPr>
              <a:t>This vital legislation will clarify the role and purpose of special districts across the country by defining special districts in federal law for the first time. Special districts will have a seat at the table in policy development and legislation in Washington, DC.</a:t>
            </a:r>
            <a:endParaRPr b="0" i="0" u="none" strike="noStrike" cap="none">
              <a:solidFill>
                <a:schemeClr val="dk1"/>
              </a:solidFill>
              <a:latin typeface="Calibri"/>
              <a:ea typeface="Calibri"/>
              <a:cs typeface="Calibri"/>
              <a:sym typeface="Calibri"/>
            </a:endParaRPr>
          </a:p>
        </p:txBody>
      </p:sp>
      <p:sp>
        <p:nvSpPr>
          <p:cNvPr id="349" name="Google Shape;349;p11"/>
          <p:cNvSpPr/>
          <p:nvPr/>
        </p:nvSpPr>
        <p:spPr>
          <a:xfrm>
            <a:off x="548640" y="2788920"/>
            <a:ext cx="5120640" cy="1371600"/>
          </a:xfrm>
          <a:prstGeom prst="roundRect">
            <a:avLst>
              <a:gd name="adj" fmla="val 8000"/>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11"/>
          <p:cNvSpPr/>
          <p:nvPr/>
        </p:nvSpPr>
        <p:spPr>
          <a:xfrm>
            <a:off x="822960" y="3063240"/>
            <a:ext cx="548640" cy="54864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51" name="Google Shape;351;p11" descr="preencoded.png"/>
          <p:cNvPicPr preferRelativeResize="0"/>
          <p:nvPr/>
        </p:nvPicPr>
        <p:blipFill rotWithShape="1">
          <a:blip r:embed="rId4">
            <a:alphaModFix/>
          </a:blip>
          <a:srcRect/>
          <a:stretch/>
        </p:blipFill>
        <p:spPr>
          <a:xfrm>
            <a:off x="971093" y="3211373"/>
            <a:ext cx="252374" cy="252374"/>
          </a:xfrm>
          <a:prstGeom prst="rect">
            <a:avLst/>
          </a:prstGeom>
          <a:noFill/>
          <a:ln>
            <a:noFill/>
          </a:ln>
        </p:spPr>
      </p:pic>
      <p:sp>
        <p:nvSpPr>
          <p:cNvPr id="352" name="Google Shape;352;p11"/>
          <p:cNvSpPr txBox="1"/>
          <p:nvPr/>
        </p:nvSpPr>
        <p:spPr>
          <a:xfrm>
            <a:off x="1554480" y="2880360"/>
            <a:ext cx="3931920" cy="11887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350"/>
              <a:buFont typeface="Calibri"/>
              <a:buNone/>
            </a:pPr>
            <a:r>
              <a:rPr lang="en-US" sz="1550" b="1" i="0" u="none" strike="noStrike" cap="none">
                <a:solidFill>
                  <a:srgbClr val="292D6F"/>
                </a:solidFill>
                <a:latin typeface="Calibri"/>
                <a:ea typeface="Calibri"/>
                <a:cs typeface="Calibri"/>
                <a:sym typeface="Calibri"/>
              </a:rPr>
              <a:t>March 18, 2026 — passed out of Committee</a:t>
            </a:r>
            <a:endParaRPr sz="155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B1E3C"/>
              </a:buClr>
              <a:buSzPts val="1100"/>
              <a:buFont typeface="Calibri"/>
              <a:buNone/>
            </a:pPr>
            <a:r>
              <a:rPr lang="en-US" sz="1300" b="0" i="0" u="none" strike="noStrike" cap="none">
                <a:solidFill>
                  <a:srgbClr val="1B1E3C"/>
                </a:solidFill>
                <a:latin typeface="Calibri"/>
                <a:ea typeface="Calibri"/>
                <a:cs typeface="Calibri"/>
                <a:sym typeface="Calibri"/>
              </a:rPr>
              <a:t>The House Committee on Oversight and Government Reform advanced H.R. 2766 by a vote of 32–8 — the next step toward the House floor.</a:t>
            </a:r>
            <a:endParaRPr sz="1550" b="0" i="0" u="none" strike="noStrike" cap="none">
              <a:solidFill>
                <a:schemeClr val="dk1"/>
              </a:solidFill>
              <a:latin typeface="Calibri"/>
              <a:ea typeface="Calibri"/>
              <a:cs typeface="Calibri"/>
              <a:sym typeface="Calibri"/>
            </a:endParaRPr>
          </a:p>
        </p:txBody>
      </p:sp>
      <p:sp>
        <p:nvSpPr>
          <p:cNvPr id="353" name="Google Shape;353;p11"/>
          <p:cNvSpPr/>
          <p:nvPr/>
        </p:nvSpPr>
        <p:spPr>
          <a:xfrm>
            <a:off x="548640" y="4343400"/>
            <a:ext cx="5120640" cy="1417320"/>
          </a:xfrm>
          <a:prstGeom prst="roundRect">
            <a:avLst>
              <a:gd name="adj" fmla="val 7742"/>
            </a:avLst>
          </a:prstGeom>
          <a:solidFill>
            <a:srgbClr val="FCEBEC"/>
          </a:solidFill>
          <a:ln w="9525" cap="flat" cmpd="sng">
            <a:solidFill>
              <a:srgbClr val="FCEBE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11"/>
          <p:cNvSpPr txBox="1"/>
          <p:nvPr/>
        </p:nvSpPr>
        <p:spPr>
          <a:xfrm>
            <a:off x="822960" y="4480560"/>
            <a:ext cx="2743200" cy="25603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D1B22"/>
              </a:buClr>
              <a:buSzPts val="950"/>
              <a:buFont typeface="Calibri"/>
              <a:buNone/>
            </a:pPr>
            <a:r>
              <a:rPr lang="en-US" sz="1150" b="1" i="0" u="none" strike="noStrike" cap="none">
                <a:solidFill>
                  <a:srgbClr val="DD1B22"/>
                </a:solidFill>
                <a:latin typeface="Calibri"/>
                <a:ea typeface="Calibri"/>
                <a:cs typeface="Calibri"/>
                <a:sym typeface="Calibri"/>
              </a:rPr>
              <a:t>OUR ASK</a:t>
            </a:r>
            <a:endParaRPr sz="1150" b="0" i="0" u="none" strike="noStrike" cap="none">
              <a:solidFill>
                <a:schemeClr val="dk1"/>
              </a:solidFill>
              <a:latin typeface="Calibri"/>
              <a:ea typeface="Calibri"/>
              <a:cs typeface="Calibri"/>
              <a:sym typeface="Calibri"/>
            </a:endParaRPr>
          </a:p>
        </p:txBody>
      </p:sp>
      <p:sp>
        <p:nvSpPr>
          <p:cNvPr id="355" name="Google Shape;355;p11"/>
          <p:cNvSpPr txBox="1"/>
          <p:nvPr/>
        </p:nvSpPr>
        <p:spPr>
          <a:xfrm>
            <a:off x="822960" y="4754880"/>
            <a:ext cx="4572000" cy="914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292D6F"/>
              </a:buClr>
              <a:buSzPts val="1300"/>
              <a:buFont typeface="Calibri"/>
              <a:buNone/>
            </a:pPr>
            <a:r>
              <a:rPr lang="en-US" sz="1500" b="1" i="0" u="none" strike="noStrike" cap="none" dirty="0">
                <a:solidFill>
                  <a:srgbClr val="292D6F"/>
                </a:solidFill>
                <a:latin typeface="Calibri"/>
                <a:ea typeface="Calibri"/>
                <a:cs typeface="Calibri"/>
                <a:sym typeface="Calibri"/>
              </a:rPr>
              <a:t>Talk to your Executives about reaching your Congressional Members</a:t>
            </a:r>
            <a:endParaRPr sz="15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Clr>
                <a:srgbClr val="1B1E3C"/>
              </a:buClr>
              <a:buSzPts val="1300"/>
              <a:buFont typeface="Calibri"/>
              <a:buNone/>
            </a:pPr>
            <a:endParaRPr sz="1500" b="0" i="0" u="none" strike="noStrike" cap="none" dirty="0">
              <a:solidFill>
                <a:schemeClr val="dk1"/>
              </a:solidFill>
              <a:latin typeface="Calibri"/>
              <a:ea typeface="Calibri"/>
              <a:cs typeface="Calibri"/>
              <a:sym typeface="Calibri"/>
            </a:endParaRPr>
          </a:p>
        </p:txBody>
      </p:sp>
      <p:sp>
        <p:nvSpPr>
          <p:cNvPr id="356" name="Google Shape;356;p11"/>
          <p:cNvSpPr/>
          <p:nvPr/>
        </p:nvSpPr>
        <p:spPr>
          <a:xfrm>
            <a:off x="6053328" y="1618488"/>
            <a:ext cx="5678424" cy="4218727"/>
          </a:xfrm>
          <a:prstGeom prst="roundRect">
            <a:avLst>
              <a:gd name="adj" fmla="val 2601"/>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57" name="Google Shape;357;p11" descr="/tmp/claude-0/-home-claude/0eb6c878-c4ca-5944-9399-a7d616d972c5/scratchpad/v2/assets/cbo.png"/>
          <p:cNvPicPr preferRelativeResize="0"/>
          <p:nvPr/>
        </p:nvPicPr>
        <p:blipFill rotWithShape="1">
          <a:blip r:embed="rId5">
            <a:alphaModFix/>
          </a:blip>
          <a:srcRect/>
          <a:stretch/>
        </p:blipFill>
        <p:spPr>
          <a:xfrm>
            <a:off x="6126480" y="1691640"/>
            <a:ext cx="5532120" cy="3761527"/>
          </a:xfrm>
          <a:prstGeom prst="rect">
            <a:avLst/>
          </a:prstGeom>
          <a:noFill/>
          <a:ln>
            <a:noFill/>
          </a:ln>
        </p:spPr>
      </p:pic>
      <p:sp>
        <p:nvSpPr>
          <p:cNvPr id="358" name="Google Shape;358;p11"/>
          <p:cNvSpPr txBox="1"/>
          <p:nvPr/>
        </p:nvSpPr>
        <p:spPr>
          <a:xfrm>
            <a:off x="6126480" y="5508031"/>
            <a:ext cx="553212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1050"/>
              <a:buFont typeface="Calibri"/>
              <a:buNone/>
            </a:pPr>
            <a:r>
              <a:rPr lang="en-US" sz="1050" b="0" i="0" u="none" strike="noStrike" cap="none">
                <a:solidFill>
                  <a:srgbClr val="5C627F"/>
                </a:solidFill>
                <a:latin typeface="Calibri"/>
                <a:ea typeface="Calibri"/>
                <a:cs typeface="Calibri"/>
                <a:sym typeface="Calibri"/>
              </a:rPr>
              <a:t>Congressional Budget Office cost estimate, May 21, 2026 — $0 direct spending, $0 revenue, no intergovernmental or private-sector mandates.</a:t>
            </a:r>
            <a:endParaRPr sz="1050" b="0" i="0" u="none" strike="noStrike" cap="none">
              <a:solidFill>
                <a:schemeClr val="dk1"/>
              </a:solidFill>
              <a:latin typeface="Calibri"/>
              <a:ea typeface="Calibri"/>
              <a:cs typeface="Calibri"/>
              <a:sym typeface="Calibri"/>
            </a:endParaRPr>
          </a:p>
        </p:txBody>
      </p:sp>
      <p:cxnSp>
        <p:nvCxnSpPr>
          <p:cNvPr id="359" name="Google Shape;359;p11"/>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360" name="Google Shape;360;p11"/>
          <p:cNvSpPr/>
          <p:nvPr/>
        </p:nvSpPr>
        <p:spPr>
          <a:xfrm>
            <a:off x="54864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61" name="Google Shape;361;p11" descr="preencoded.png"/>
          <p:cNvPicPr preferRelativeResize="0"/>
          <p:nvPr/>
        </p:nvPicPr>
        <p:blipFill rotWithShape="1">
          <a:blip r:embed="rId6">
            <a:alphaModFix/>
          </a:blip>
          <a:srcRect/>
          <a:stretch/>
        </p:blipFill>
        <p:spPr>
          <a:xfrm>
            <a:off x="652333" y="6248461"/>
            <a:ext cx="176662" cy="176662"/>
          </a:xfrm>
          <a:prstGeom prst="rect">
            <a:avLst/>
          </a:prstGeom>
          <a:noFill/>
          <a:ln>
            <a:noFill/>
          </a:ln>
        </p:spPr>
      </p:pic>
      <p:sp>
        <p:nvSpPr>
          <p:cNvPr id="362" name="Google Shape;362;p11"/>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STRONGER TOGETHER</a:t>
            </a:r>
            <a:endParaRPr sz="950" b="0" i="0" u="none" strike="noStrike" cap="none">
              <a:solidFill>
                <a:schemeClr val="dk1"/>
              </a:solidFill>
              <a:latin typeface="Calibri"/>
              <a:ea typeface="Calibri"/>
              <a:cs typeface="Calibri"/>
              <a:sym typeface="Calibri"/>
            </a:endParaRPr>
          </a:p>
        </p:txBody>
      </p:sp>
      <p:sp>
        <p:nvSpPr>
          <p:cNvPr id="363" name="Google Shape;363;p11"/>
          <p:cNvSpPr/>
          <p:nvPr/>
        </p:nvSpPr>
        <p:spPr>
          <a:xfrm>
            <a:off x="269748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64" name="Google Shape;364;p11" descr="preencoded.png"/>
          <p:cNvPicPr preferRelativeResize="0"/>
          <p:nvPr/>
        </p:nvPicPr>
        <p:blipFill rotWithShape="1">
          <a:blip r:embed="rId7">
            <a:alphaModFix/>
          </a:blip>
          <a:srcRect/>
          <a:stretch/>
        </p:blipFill>
        <p:spPr>
          <a:xfrm>
            <a:off x="2801173" y="6248461"/>
            <a:ext cx="176662" cy="176662"/>
          </a:xfrm>
          <a:prstGeom prst="rect">
            <a:avLst/>
          </a:prstGeom>
          <a:noFill/>
          <a:ln>
            <a:noFill/>
          </a:ln>
        </p:spPr>
      </p:pic>
      <p:sp>
        <p:nvSpPr>
          <p:cNvPr id="365" name="Google Shape;365;p11"/>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NATIONAL ADVOCACY</a:t>
            </a:r>
            <a:endParaRPr sz="950" b="0" i="0" u="none" strike="noStrike" cap="none">
              <a:solidFill>
                <a:schemeClr val="dk1"/>
              </a:solidFill>
              <a:latin typeface="Calibri"/>
              <a:ea typeface="Calibri"/>
              <a:cs typeface="Calibri"/>
              <a:sym typeface="Calibri"/>
            </a:endParaRPr>
          </a:p>
        </p:txBody>
      </p:sp>
      <p:sp>
        <p:nvSpPr>
          <p:cNvPr id="366" name="Google Shape;366;p11"/>
          <p:cNvSpPr/>
          <p:nvPr/>
        </p:nvSpPr>
        <p:spPr>
          <a:xfrm>
            <a:off x="484632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67" name="Google Shape;367;p11" descr="preencoded.png"/>
          <p:cNvPicPr preferRelativeResize="0"/>
          <p:nvPr/>
        </p:nvPicPr>
        <p:blipFill rotWithShape="1">
          <a:blip r:embed="rId8">
            <a:alphaModFix/>
          </a:blip>
          <a:srcRect/>
          <a:stretch/>
        </p:blipFill>
        <p:spPr>
          <a:xfrm>
            <a:off x="4950013" y="6248461"/>
            <a:ext cx="176662" cy="176662"/>
          </a:xfrm>
          <a:prstGeom prst="rect">
            <a:avLst/>
          </a:prstGeom>
          <a:noFill/>
          <a:ln>
            <a:noFill/>
          </a:ln>
        </p:spPr>
      </p:pic>
      <p:sp>
        <p:nvSpPr>
          <p:cNvPr id="368" name="Google Shape;368;p11"/>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EXCLUSIVE RESOURCES</a:t>
            </a:r>
            <a:endParaRPr sz="950" b="0" i="0" u="none" strike="noStrike" cap="none">
              <a:solidFill>
                <a:schemeClr val="dk1"/>
              </a:solidFill>
              <a:latin typeface="Calibri"/>
              <a:ea typeface="Calibri"/>
              <a:cs typeface="Calibri"/>
              <a:sym typeface="Calibri"/>
            </a:endParaRPr>
          </a:p>
        </p:txBody>
      </p:sp>
      <p:sp>
        <p:nvSpPr>
          <p:cNvPr id="369" name="Google Shape;369;p11"/>
          <p:cNvSpPr/>
          <p:nvPr/>
        </p:nvSpPr>
        <p:spPr>
          <a:xfrm>
            <a:off x="699516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0" name="Google Shape;370;p11" descr="preencoded.png"/>
          <p:cNvPicPr preferRelativeResize="0"/>
          <p:nvPr/>
        </p:nvPicPr>
        <p:blipFill rotWithShape="1">
          <a:blip r:embed="rId9">
            <a:alphaModFix/>
          </a:blip>
          <a:srcRect/>
          <a:stretch/>
        </p:blipFill>
        <p:spPr>
          <a:xfrm>
            <a:off x="7098853" y="6248461"/>
            <a:ext cx="176662" cy="176662"/>
          </a:xfrm>
          <a:prstGeom prst="rect">
            <a:avLst/>
          </a:prstGeom>
          <a:noFill/>
          <a:ln>
            <a:noFill/>
          </a:ln>
        </p:spPr>
      </p:pic>
      <p:sp>
        <p:nvSpPr>
          <p:cNvPr id="371" name="Google Shape;371;p11"/>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VALUABLE CONNECTIONS</a:t>
            </a:r>
            <a:endParaRPr sz="950" b="0" i="0" u="none" strike="noStrike" cap="none">
              <a:solidFill>
                <a:schemeClr val="dk1"/>
              </a:solidFill>
              <a:latin typeface="Calibri"/>
              <a:ea typeface="Calibri"/>
              <a:cs typeface="Calibri"/>
              <a:sym typeface="Calibri"/>
            </a:endParaRPr>
          </a:p>
        </p:txBody>
      </p:sp>
      <p:sp>
        <p:nvSpPr>
          <p:cNvPr id="372" name="Google Shape;372;p11"/>
          <p:cNvSpPr/>
          <p:nvPr/>
        </p:nvSpPr>
        <p:spPr>
          <a:xfrm>
            <a:off x="914400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3" name="Google Shape;373;p11" descr="preencoded.png"/>
          <p:cNvPicPr preferRelativeResize="0"/>
          <p:nvPr/>
        </p:nvPicPr>
        <p:blipFill rotWithShape="1">
          <a:blip r:embed="rId10">
            <a:alphaModFix/>
          </a:blip>
          <a:srcRect/>
          <a:stretch/>
        </p:blipFill>
        <p:spPr>
          <a:xfrm>
            <a:off x="9247693" y="6248461"/>
            <a:ext cx="176662" cy="176662"/>
          </a:xfrm>
          <a:prstGeom prst="rect">
            <a:avLst/>
          </a:prstGeom>
          <a:noFill/>
          <a:ln>
            <a:noFill/>
          </a:ln>
        </p:spPr>
      </p:pic>
      <p:sp>
        <p:nvSpPr>
          <p:cNvPr id="374" name="Google Shape;374;p11"/>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STRONGER DISTRICTS</a:t>
            </a:r>
            <a:endParaRPr sz="950" b="0"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79"/>
        <p:cNvGrpSpPr/>
        <p:nvPr/>
      </p:nvGrpSpPr>
      <p:grpSpPr>
        <a:xfrm>
          <a:off x="0" y="0"/>
          <a:ext cx="0" cy="0"/>
          <a:chOff x="0" y="0"/>
          <a:chExt cx="0" cy="0"/>
        </a:xfrm>
      </p:grpSpPr>
      <p:sp>
        <p:nvSpPr>
          <p:cNvPr id="380" name="Google Shape;380;p12"/>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3000"/>
              <a:buFont typeface="Calibri"/>
              <a:buNone/>
            </a:pPr>
            <a:r>
              <a:rPr lang="en-US" sz="3000" b="1" i="0" u="none" strike="noStrike" cap="none">
                <a:solidFill>
                  <a:srgbClr val="292D6F"/>
                </a:solidFill>
                <a:latin typeface="Calibri"/>
                <a:ea typeface="Calibri"/>
                <a:cs typeface="Calibri"/>
                <a:sym typeface="Calibri"/>
              </a:rPr>
              <a:t>Recent cybersecurity threats to the water sector</a:t>
            </a:r>
            <a:endParaRPr sz="3000" b="0" i="0" u="none" strike="noStrike" cap="none">
              <a:solidFill>
                <a:schemeClr val="dk1"/>
              </a:solidFill>
              <a:latin typeface="Calibri"/>
              <a:ea typeface="Calibri"/>
              <a:cs typeface="Calibri"/>
              <a:sym typeface="Calibri"/>
            </a:endParaRPr>
          </a:p>
        </p:txBody>
      </p:sp>
      <p:sp>
        <p:nvSpPr>
          <p:cNvPr id="381" name="Google Shape;381;p12"/>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400"/>
              <a:buFont typeface="Calibri"/>
              <a:buNone/>
            </a:pPr>
            <a:r>
              <a:rPr lang="en-US" sz="1900" b="0" i="0" u="none" strike="noStrike" cap="none">
                <a:solidFill>
                  <a:srgbClr val="5C627F"/>
                </a:solidFill>
                <a:latin typeface="Calibri"/>
                <a:ea typeface="Calibri"/>
                <a:cs typeface="Calibri"/>
                <a:sym typeface="Calibri"/>
              </a:rPr>
              <a:t>Stronger Districts — why cybersecurity is on today's agenda</a:t>
            </a:r>
            <a:endParaRPr sz="1900" b="0" i="0" u="none" strike="noStrike" cap="none">
              <a:solidFill>
                <a:schemeClr val="dk1"/>
              </a:solidFill>
              <a:latin typeface="Calibri"/>
              <a:ea typeface="Calibri"/>
              <a:cs typeface="Calibri"/>
              <a:sym typeface="Calibri"/>
            </a:endParaRPr>
          </a:p>
        </p:txBody>
      </p:sp>
      <p:pic>
        <p:nvPicPr>
          <p:cNvPr id="382" name="Google Shape;382;p12" descr="/tmp/claude-0/-home-claude/0eb6c878-c4ca-5944-9399-a7d616d972c5/scratchpad/v2/media/s01_70b3e172.png"/>
          <p:cNvPicPr preferRelativeResize="0"/>
          <p:nvPr/>
        </p:nvPicPr>
        <p:blipFill rotWithShape="1">
          <a:blip r:embed="rId3">
            <a:alphaModFix/>
          </a:blip>
          <a:srcRect/>
          <a:stretch/>
        </p:blipFill>
        <p:spPr>
          <a:xfrm>
            <a:off x="10104120" y="347472"/>
            <a:ext cx="1691640" cy="578666"/>
          </a:xfrm>
          <a:prstGeom prst="rect">
            <a:avLst/>
          </a:prstGeom>
          <a:noFill/>
          <a:ln>
            <a:noFill/>
          </a:ln>
        </p:spPr>
      </p:pic>
      <p:sp>
        <p:nvSpPr>
          <p:cNvPr id="383" name="Google Shape;383;p12"/>
          <p:cNvSpPr/>
          <p:nvPr/>
        </p:nvSpPr>
        <p:spPr>
          <a:xfrm>
            <a:off x="548640" y="1645920"/>
            <a:ext cx="3520440" cy="4114800"/>
          </a:xfrm>
          <a:prstGeom prst="roundRect">
            <a:avLst>
              <a:gd name="adj" fmla="val 3117"/>
            </a:avLst>
          </a:prstGeom>
          <a:solidFill>
            <a:srgbClr val="FCEBEC"/>
          </a:solidFill>
          <a:ln w="9525" cap="flat" cmpd="sng">
            <a:solidFill>
              <a:srgbClr val="FCEBE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12"/>
          <p:cNvSpPr/>
          <p:nvPr/>
        </p:nvSpPr>
        <p:spPr>
          <a:xfrm>
            <a:off x="822960" y="1920240"/>
            <a:ext cx="530352" cy="530352"/>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85" name="Google Shape;385;p12" descr="preencoded.png"/>
          <p:cNvPicPr preferRelativeResize="0"/>
          <p:nvPr/>
        </p:nvPicPr>
        <p:blipFill rotWithShape="1">
          <a:blip r:embed="rId4">
            <a:alphaModFix/>
          </a:blip>
          <a:srcRect/>
          <a:stretch/>
        </p:blipFill>
        <p:spPr>
          <a:xfrm>
            <a:off x="966155" y="2063435"/>
            <a:ext cx="243962" cy="243962"/>
          </a:xfrm>
          <a:prstGeom prst="rect">
            <a:avLst/>
          </a:prstGeom>
          <a:noFill/>
          <a:ln>
            <a:noFill/>
          </a:ln>
        </p:spPr>
      </p:pic>
      <p:sp>
        <p:nvSpPr>
          <p:cNvPr id="386" name="Google Shape;386;p12"/>
          <p:cNvSpPr txBox="1"/>
          <p:nvPr/>
        </p:nvSpPr>
        <p:spPr>
          <a:xfrm>
            <a:off x="1463040" y="1920240"/>
            <a:ext cx="2423160" cy="53035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500"/>
              <a:buFont typeface="Calibri"/>
              <a:buNone/>
            </a:pPr>
            <a:r>
              <a:rPr lang="en-US" sz="1500" b="1" i="0" u="none" strike="noStrike" cap="none">
                <a:solidFill>
                  <a:srgbClr val="292D6F"/>
                </a:solidFill>
                <a:latin typeface="Calibri"/>
                <a:ea typeface="Calibri"/>
                <a:cs typeface="Calibri"/>
                <a:sym typeface="Calibri"/>
              </a:rPr>
              <a:t>What happened</a:t>
            </a:r>
            <a:endParaRPr sz="1500" b="0" i="0" u="none" strike="noStrike" cap="none">
              <a:solidFill>
                <a:schemeClr val="dk1"/>
              </a:solidFill>
              <a:latin typeface="Calibri"/>
              <a:ea typeface="Calibri"/>
              <a:cs typeface="Calibri"/>
              <a:sym typeface="Calibri"/>
            </a:endParaRPr>
          </a:p>
        </p:txBody>
      </p:sp>
      <p:sp>
        <p:nvSpPr>
          <p:cNvPr id="387" name="Google Shape;387;p12"/>
          <p:cNvSpPr txBox="1"/>
          <p:nvPr/>
        </p:nvSpPr>
        <p:spPr>
          <a:xfrm>
            <a:off x="822960" y="2606040"/>
            <a:ext cx="2971800" cy="2926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100"/>
              <a:buFont typeface="Calibri"/>
              <a:buNone/>
            </a:pPr>
            <a:r>
              <a:rPr lang="en-US" sz="1300" b="0" i="0" u="none" strike="noStrike" cap="none">
                <a:solidFill>
                  <a:srgbClr val="1B1E3C"/>
                </a:solidFill>
                <a:latin typeface="Calibri"/>
                <a:ea typeface="Calibri"/>
                <a:cs typeface="Calibri"/>
                <a:sym typeface="Calibri"/>
              </a:rPr>
              <a:t>Last month, CISA, the FBI and EPA reported a significant increase in cyberattacks targeting U.S. water utilities — including a coordinated July attack against more than 30 community water systems in Minnesota. Federal agencies specifically reported that attackers are focusing on programmable logic controllers (PLCs) used to operate wastewater and water treatment facilities, raising concerns about the security of critical infrastructure nationwide.</a:t>
            </a:r>
            <a:endParaRPr sz="1300" b="0" i="0" u="none" strike="noStrike" cap="none">
              <a:solidFill>
                <a:schemeClr val="dk1"/>
              </a:solidFill>
              <a:latin typeface="Calibri"/>
              <a:ea typeface="Calibri"/>
              <a:cs typeface="Calibri"/>
              <a:sym typeface="Calibri"/>
            </a:endParaRPr>
          </a:p>
        </p:txBody>
      </p:sp>
      <p:sp>
        <p:nvSpPr>
          <p:cNvPr id="388" name="Google Shape;388;p12"/>
          <p:cNvSpPr/>
          <p:nvPr/>
        </p:nvSpPr>
        <p:spPr>
          <a:xfrm>
            <a:off x="4334256" y="1645920"/>
            <a:ext cx="3520440" cy="4114800"/>
          </a:xfrm>
          <a:prstGeom prst="roundRect">
            <a:avLst>
              <a:gd name="adj" fmla="val 3117"/>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12"/>
          <p:cNvSpPr/>
          <p:nvPr/>
        </p:nvSpPr>
        <p:spPr>
          <a:xfrm>
            <a:off x="4608576" y="1920240"/>
            <a:ext cx="530352" cy="530352"/>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90" name="Google Shape;390;p12" descr="preencoded.png"/>
          <p:cNvPicPr preferRelativeResize="0"/>
          <p:nvPr/>
        </p:nvPicPr>
        <p:blipFill rotWithShape="1">
          <a:blip r:embed="rId5">
            <a:alphaModFix/>
          </a:blip>
          <a:srcRect/>
          <a:stretch/>
        </p:blipFill>
        <p:spPr>
          <a:xfrm>
            <a:off x="4751771" y="2063435"/>
            <a:ext cx="243962" cy="243962"/>
          </a:xfrm>
          <a:prstGeom prst="rect">
            <a:avLst/>
          </a:prstGeom>
          <a:noFill/>
          <a:ln>
            <a:noFill/>
          </a:ln>
        </p:spPr>
      </p:pic>
      <p:sp>
        <p:nvSpPr>
          <p:cNvPr id="391" name="Google Shape;391;p12"/>
          <p:cNvSpPr txBox="1"/>
          <p:nvPr/>
        </p:nvSpPr>
        <p:spPr>
          <a:xfrm>
            <a:off x="5248656" y="1920240"/>
            <a:ext cx="2423160" cy="53035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500"/>
              <a:buFont typeface="Calibri"/>
              <a:buNone/>
            </a:pPr>
            <a:r>
              <a:rPr lang="en-US" sz="1500" b="1" i="0" u="none" strike="noStrike" cap="none">
                <a:solidFill>
                  <a:srgbClr val="292D6F"/>
                </a:solidFill>
                <a:latin typeface="Calibri"/>
                <a:ea typeface="Calibri"/>
                <a:cs typeface="Calibri"/>
                <a:sym typeface="Calibri"/>
              </a:rPr>
              <a:t>Who is behind it</a:t>
            </a:r>
            <a:endParaRPr sz="1500" b="0" i="0" u="none" strike="noStrike" cap="none">
              <a:solidFill>
                <a:schemeClr val="dk1"/>
              </a:solidFill>
              <a:latin typeface="Calibri"/>
              <a:ea typeface="Calibri"/>
              <a:cs typeface="Calibri"/>
              <a:sym typeface="Calibri"/>
            </a:endParaRPr>
          </a:p>
        </p:txBody>
      </p:sp>
      <p:sp>
        <p:nvSpPr>
          <p:cNvPr id="392" name="Google Shape;392;p12"/>
          <p:cNvSpPr txBox="1"/>
          <p:nvPr/>
        </p:nvSpPr>
        <p:spPr>
          <a:xfrm>
            <a:off x="4608576" y="2606040"/>
            <a:ext cx="2971800" cy="2926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100"/>
              <a:buFont typeface="Calibri"/>
              <a:buNone/>
            </a:pPr>
            <a:r>
              <a:rPr lang="en-US" sz="1300" b="0" i="0" u="none" strike="noStrike" cap="none">
                <a:solidFill>
                  <a:srgbClr val="1B1E3C"/>
                </a:solidFill>
                <a:latin typeface="Calibri"/>
                <a:ea typeface="Calibri"/>
                <a:cs typeface="Calibri"/>
                <a:sym typeface="Calibri"/>
              </a:rPr>
              <a:t>While CISA has not formally attributed the attacks to a specific source, federal advisories note that Iran-affiliated hackers have targeted industrial control systems used by utilities, and security officials suspect recent attacks may be connected to ongoing Iranian cyber activity against U.S. water systems.</a:t>
            </a:r>
            <a:endParaRPr sz="1300" b="0" i="0" u="none" strike="noStrike" cap="none">
              <a:solidFill>
                <a:schemeClr val="dk1"/>
              </a:solidFill>
              <a:latin typeface="Calibri"/>
              <a:ea typeface="Calibri"/>
              <a:cs typeface="Calibri"/>
              <a:sym typeface="Calibri"/>
            </a:endParaRPr>
          </a:p>
        </p:txBody>
      </p:sp>
      <p:sp>
        <p:nvSpPr>
          <p:cNvPr id="393" name="Google Shape;393;p12"/>
          <p:cNvSpPr/>
          <p:nvPr/>
        </p:nvSpPr>
        <p:spPr>
          <a:xfrm>
            <a:off x="8119872" y="1645920"/>
            <a:ext cx="3520440" cy="4114800"/>
          </a:xfrm>
          <a:prstGeom prst="roundRect">
            <a:avLst>
              <a:gd name="adj" fmla="val 3117"/>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12"/>
          <p:cNvSpPr/>
          <p:nvPr/>
        </p:nvSpPr>
        <p:spPr>
          <a:xfrm>
            <a:off x="8394192" y="1920240"/>
            <a:ext cx="530352" cy="530352"/>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95" name="Google Shape;395;p12" descr="preencoded.png"/>
          <p:cNvPicPr preferRelativeResize="0"/>
          <p:nvPr/>
        </p:nvPicPr>
        <p:blipFill rotWithShape="1">
          <a:blip r:embed="rId6">
            <a:alphaModFix/>
          </a:blip>
          <a:srcRect/>
          <a:stretch/>
        </p:blipFill>
        <p:spPr>
          <a:xfrm>
            <a:off x="8537387" y="2063435"/>
            <a:ext cx="243962" cy="243962"/>
          </a:xfrm>
          <a:prstGeom prst="rect">
            <a:avLst/>
          </a:prstGeom>
          <a:noFill/>
          <a:ln>
            <a:noFill/>
          </a:ln>
        </p:spPr>
      </p:pic>
      <p:sp>
        <p:nvSpPr>
          <p:cNvPr id="396" name="Google Shape;396;p12"/>
          <p:cNvSpPr txBox="1"/>
          <p:nvPr/>
        </p:nvSpPr>
        <p:spPr>
          <a:xfrm>
            <a:off x="9034272" y="1920240"/>
            <a:ext cx="2423160" cy="53035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500"/>
              <a:buFont typeface="Calibri"/>
              <a:buNone/>
            </a:pPr>
            <a:r>
              <a:rPr lang="en-US" sz="1500" b="1" i="0" u="none" strike="noStrike" cap="none">
                <a:solidFill>
                  <a:srgbClr val="292D6F"/>
                </a:solidFill>
                <a:latin typeface="Calibri"/>
                <a:ea typeface="Calibri"/>
                <a:cs typeface="Calibri"/>
                <a:sym typeface="Calibri"/>
              </a:rPr>
              <a:t>What it means for districts</a:t>
            </a:r>
            <a:endParaRPr sz="1500" b="0" i="0" u="none" strike="noStrike" cap="none">
              <a:solidFill>
                <a:schemeClr val="dk1"/>
              </a:solidFill>
              <a:latin typeface="Calibri"/>
              <a:ea typeface="Calibri"/>
              <a:cs typeface="Calibri"/>
              <a:sym typeface="Calibri"/>
            </a:endParaRPr>
          </a:p>
        </p:txBody>
      </p:sp>
      <p:sp>
        <p:nvSpPr>
          <p:cNvPr id="397" name="Google Shape;397;p12"/>
          <p:cNvSpPr txBox="1"/>
          <p:nvPr/>
        </p:nvSpPr>
        <p:spPr>
          <a:xfrm>
            <a:off x="8394192" y="2606040"/>
            <a:ext cx="2971800" cy="2926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100"/>
              <a:buFont typeface="Calibri"/>
              <a:buNone/>
            </a:pPr>
            <a:r>
              <a:rPr lang="en-US" sz="1300" b="0" i="0" u="none" strike="noStrike" cap="none">
                <a:solidFill>
                  <a:srgbClr val="1B1E3C"/>
                </a:solidFill>
                <a:latin typeface="Calibri"/>
                <a:ea typeface="Calibri"/>
                <a:cs typeface="Calibri"/>
                <a:sym typeface="Calibri"/>
              </a:rPr>
              <a:t>As operators of local water systems, water and wastewater districts may face increased vulnerability to service disruptions and operational impacts.</a:t>
            </a:r>
            <a:endParaRPr sz="13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100"/>
              <a:buFont typeface="Calibri"/>
              <a:buNone/>
            </a:pPr>
            <a:endParaRPr sz="13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B1E3C"/>
              </a:buClr>
              <a:buSzPts val="1100"/>
              <a:buFont typeface="Calibri"/>
              <a:buNone/>
            </a:pPr>
            <a:r>
              <a:rPr lang="en-US" sz="1300" b="0" i="0" u="none" strike="noStrike" cap="none">
                <a:solidFill>
                  <a:srgbClr val="1B1E3C"/>
                </a:solidFill>
                <a:latin typeface="Calibri"/>
                <a:ea typeface="Calibri"/>
                <a:cs typeface="Calibri"/>
                <a:sym typeface="Calibri"/>
              </a:rPr>
              <a:t>That is why Part 3 of today's session is all about practical cybersecurity for special districts.</a:t>
            </a:r>
            <a:endParaRPr sz="1300" b="0" i="0" u="none" strike="noStrike" cap="none">
              <a:solidFill>
                <a:schemeClr val="dk1"/>
              </a:solidFill>
              <a:latin typeface="Calibri"/>
              <a:ea typeface="Calibri"/>
              <a:cs typeface="Calibri"/>
              <a:sym typeface="Calibri"/>
            </a:endParaRPr>
          </a:p>
        </p:txBody>
      </p:sp>
      <p:sp>
        <p:nvSpPr>
          <p:cNvPr id="398" name="Google Shape;398;p12"/>
          <p:cNvSpPr txBox="1"/>
          <p:nvPr/>
        </p:nvSpPr>
        <p:spPr>
          <a:xfrm>
            <a:off x="822960" y="4892040"/>
            <a:ext cx="128016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D1B22"/>
              </a:buClr>
              <a:buSzPts val="3000"/>
              <a:buFont typeface="Calibri"/>
              <a:buNone/>
            </a:pPr>
            <a:r>
              <a:rPr lang="en-US" sz="3000" b="1" i="0" u="none" strike="noStrike" cap="none">
                <a:solidFill>
                  <a:srgbClr val="DD1B22"/>
                </a:solidFill>
                <a:latin typeface="Calibri"/>
                <a:ea typeface="Calibri"/>
                <a:cs typeface="Calibri"/>
                <a:sym typeface="Calibri"/>
              </a:rPr>
              <a:t>30+</a:t>
            </a:r>
            <a:endParaRPr sz="3000" b="0" i="0" u="none" strike="noStrike" cap="none">
              <a:solidFill>
                <a:schemeClr val="dk1"/>
              </a:solidFill>
              <a:latin typeface="Calibri"/>
              <a:ea typeface="Calibri"/>
              <a:cs typeface="Calibri"/>
              <a:sym typeface="Calibri"/>
            </a:endParaRPr>
          </a:p>
        </p:txBody>
      </p:sp>
      <p:sp>
        <p:nvSpPr>
          <p:cNvPr id="399" name="Google Shape;399;p12"/>
          <p:cNvSpPr txBox="1"/>
          <p:nvPr/>
        </p:nvSpPr>
        <p:spPr>
          <a:xfrm>
            <a:off x="1493520" y="4892040"/>
            <a:ext cx="1737300" cy="548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1250" b="1" i="0" u="none" strike="noStrike" cap="none">
                <a:solidFill>
                  <a:srgbClr val="5C627F"/>
                </a:solidFill>
                <a:latin typeface="Calibri"/>
                <a:ea typeface="Calibri"/>
                <a:cs typeface="Calibri"/>
                <a:sym typeface="Calibri"/>
              </a:rPr>
              <a:t>Minnesota water systems hit in one July attack</a:t>
            </a:r>
            <a:endParaRPr sz="1250" b="1" i="0" u="none" strike="noStrike" cap="none">
              <a:solidFill>
                <a:schemeClr val="dk1"/>
              </a:solidFill>
              <a:latin typeface="Calibri"/>
              <a:ea typeface="Calibri"/>
              <a:cs typeface="Calibri"/>
              <a:sym typeface="Calibri"/>
            </a:endParaRPr>
          </a:p>
        </p:txBody>
      </p:sp>
      <p:cxnSp>
        <p:nvCxnSpPr>
          <p:cNvPr id="400" name="Google Shape;400;p12"/>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401" name="Google Shape;401;p12"/>
          <p:cNvSpPr/>
          <p:nvPr/>
        </p:nvSpPr>
        <p:spPr>
          <a:xfrm>
            <a:off x="54864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02" name="Google Shape;402;p12" descr="preencoded.png"/>
          <p:cNvPicPr preferRelativeResize="0"/>
          <p:nvPr/>
        </p:nvPicPr>
        <p:blipFill rotWithShape="1">
          <a:blip r:embed="rId7">
            <a:alphaModFix/>
          </a:blip>
          <a:srcRect/>
          <a:stretch/>
        </p:blipFill>
        <p:spPr>
          <a:xfrm>
            <a:off x="652333" y="6248461"/>
            <a:ext cx="176662" cy="176662"/>
          </a:xfrm>
          <a:prstGeom prst="rect">
            <a:avLst/>
          </a:prstGeom>
          <a:noFill/>
          <a:ln>
            <a:noFill/>
          </a:ln>
        </p:spPr>
      </p:pic>
      <p:sp>
        <p:nvSpPr>
          <p:cNvPr id="403" name="Google Shape;403;p12"/>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STRONGER TOGETHER</a:t>
            </a:r>
            <a:endParaRPr sz="950" b="0" i="0" u="none" strike="noStrike" cap="none">
              <a:solidFill>
                <a:schemeClr val="dk1"/>
              </a:solidFill>
              <a:latin typeface="Calibri"/>
              <a:ea typeface="Calibri"/>
              <a:cs typeface="Calibri"/>
              <a:sym typeface="Calibri"/>
            </a:endParaRPr>
          </a:p>
        </p:txBody>
      </p:sp>
      <p:sp>
        <p:nvSpPr>
          <p:cNvPr id="404" name="Google Shape;404;p12"/>
          <p:cNvSpPr/>
          <p:nvPr/>
        </p:nvSpPr>
        <p:spPr>
          <a:xfrm>
            <a:off x="269748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05" name="Google Shape;405;p12" descr="preencoded.png"/>
          <p:cNvPicPr preferRelativeResize="0"/>
          <p:nvPr/>
        </p:nvPicPr>
        <p:blipFill rotWithShape="1">
          <a:blip r:embed="rId8">
            <a:alphaModFix/>
          </a:blip>
          <a:srcRect/>
          <a:stretch/>
        </p:blipFill>
        <p:spPr>
          <a:xfrm>
            <a:off x="2801173" y="6248461"/>
            <a:ext cx="176662" cy="176662"/>
          </a:xfrm>
          <a:prstGeom prst="rect">
            <a:avLst/>
          </a:prstGeom>
          <a:noFill/>
          <a:ln>
            <a:noFill/>
          </a:ln>
        </p:spPr>
      </p:pic>
      <p:sp>
        <p:nvSpPr>
          <p:cNvPr id="406" name="Google Shape;406;p12"/>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NATIONAL ADVOCACY</a:t>
            </a:r>
            <a:endParaRPr sz="950" b="0" i="0" u="none" strike="noStrike" cap="none">
              <a:solidFill>
                <a:schemeClr val="dk1"/>
              </a:solidFill>
              <a:latin typeface="Calibri"/>
              <a:ea typeface="Calibri"/>
              <a:cs typeface="Calibri"/>
              <a:sym typeface="Calibri"/>
            </a:endParaRPr>
          </a:p>
        </p:txBody>
      </p:sp>
      <p:sp>
        <p:nvSpPr>
          <p:cNvPr id="407" name="Google Shape;407;p12"/>
          <p:cNvSpPr/>
          <p:nvPr/>
        </p:nvSpPr>
        <p:spPr>
          <a:xfrm>
            <a:off x="484632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08" name="Google Shape;408;p12" descr="preencoded.png"/>
          <p:cNvPicPr preferRelativeResize="0"/>
          <p:nvPr/>
        </p:nvPicPr>
        <p:blipFill rotWithShape="1">
          <a:blip r:embed="rId9">
            <a:alphaModFix/>
          </a:blip>
          <a:srcRect/>
          <a:stretch/>
        </p:blipFill>
        <p:spPr>
          <a:xfrm>
            <a:off x="4950013" y="6248461"/>
            <a:ext cx="176662" cy="176662"/>
          </a:xfrm>
          <a:prstGeom prst="rect">
            <a:avLst/>
          </a:prstGeom>
          <a:noFill/>
          <a:ln>
            <a:noFill/>
          </a:ln>
        </p:spPr>
      </p:pic>
      <p:sp>
        <p:nvSpPr>
          <p:cNvPr id="409" name="Google Shape;409;p12"/>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EXCLUSIVE RESOURCES</a:t>
            </a:r>
            <a:endParaRPr sz="950" b="0" i="0" u="none" strike="noStrike" cap="none">
              <a:solidFill>
                <a:schemeClr val="dk1"/>
              </a:solidFill>
              <a:latin typeface="Calibri"/>
              <a:ea typeface="Calibri"/>
              <a:cs typeface="Calibri"/>
              <a:sym typeface="Calibri"/>
            </a:endParaRPr>
          </a:p>
        </p:txBody>
      </p:sp>
      <p:sp>
        <p:nvSpPr>
          <p:cNvPr id="410" name="Google Shape;410;p12"/>
          <p:cNvSpPr/>
          <p:nvPr/>
        </p:nvSpPr>
        <p:spPr>
          <a:xfrm>
            <a:off x="699516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11" name="Google Shape;411;p12" descr="preencoded.png"/>
          <p:cNvPicPr preferRelativeResize="0"/>
          <p:nvPr/>
        </p:nvPicPr>
        <p:blipFill rotWithShape="1">
          <a:blip r:embed="rId10">
            <a:alphaModFix/>
          </a:blip>
          <a:srcRect/>
          <a:stretch/>
        </p:blipFill>
        <p:spPr>
          <a:xfrm>
            <a:off x="7098853" y="6248461"/>
            <a:ext cx="176662" cy="176662"/>
          </a:xfrm>
          <a:prstGeom prst="rect">
            <a:avLst/>
          </a:prstGeom>
          <a:noFill/>
          <a:ln>
            <a:noFill/>
          </a:ln>
        </p:spPr>
      </p:pic>
      <p:sp>
        <p:nvSpPr>
          <p:cNvPr id="412" name="Google Shape;412;p12"/>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VALUABLE CONNECTIONS</a:t>
            </a:r>
            <a:endParaRPr sz="950" b="0" i="0" u="none" strike="noStrike" cap="none">
              <a:solidFill>
                <a:schemeClr val="dk1"/>
              </a:solidFill>
              <a:latin typeface="Calibri"/>
              <a:ea typeface="Calibri"/>
              <a:cs typeface="Calibri"/>
              <a:sym typeface="Calibri"/>
            </a:endParaRPr>
          </a:p>
        </p:txBody>
      </p:sp>
      <p:sp>
        <p:nvSpPr>
          <p:cNvPr id="413" name="Google Shape;413;p12"/>
          <p:cNvSpPr/>
          <p:nvPr/>
        </p:nvSpPr>
        <p:spPr>
          <a:xfrm>
            <a:off x="914400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14" name="Google Shape;414;p12" descr="preencoded.png"/>
          <p:cNvPicPr preferRelativeResize="0"/>
          <p:nvPr/>
        </p:nvPicPr>
        <p:blipFill rotWithShape="1">
          <a:blip r:embed="rId11">
            <a:alphaModFix/>
          </a:blip>
          <a:srcRect/>
          <a:stretch/>
        </p:blipFill>
        <p:spPr>
          <a:xfrm>
            <a:off x="9247693" y="6248461"/>
            <a:ext cx="176662" cy="176662"/>
          </a:xfrm>
          <a:prstGeom prst="rect">
            <a:avLst/>
          </a:prstGeom>
          <a:noFill/>
          <a:ln>
            <a:noFill/>
          </a:ln>
        </p:spPr>
      </p:pic>
      <p:sp>
        <p:nvSpPr>
          <p:cNvPr id="415" name="Google Shape;415;p12"/>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STRONGER DISTRICTS</a:t>
            </a:r>
            <a:endParaRPr sz="950" b="0" i="0" u="none" strike="noStrike" cap="non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20"/>
        <p:cNvGrpSpPr/>
        <p:nvPr/>
      </p:nvGrpSpPr>
      <p:grpSpPr>
        <a:xfrm>
          <a:off x="0" y="0"/>
          <a:ext cx="0" cy="0"/>
          <a:chOff x="0" y="0"/>
          <a:chExt cx="0" cy="0"/>
        </a:xfrm>
      </p:grpSpPr>
      <p:sp>
        <p:nvSpPr>
          <p:cNvPr id="421" name="Google Shape;421;p13"/>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3000"/>
              <a:buFont typeface="Calibri"/>
              <a:buNone/>
            </a:pPr>
            <a:r>
              <a:rPr lang="en-US" sz="3000" b="1" i="0" u="none" strike="noStrike" cap="none">
                <a:solidFill>
                  <a:srgbClr val="292D6F"/>
                </a:solidFill>
                <a:latin typeface="Calibri"/>
                <a:ea typeface="Calibri"/>
                <a:cs typeface="Calibri"/>
                <a:sym typeface="Calibri"/>
              </a:rPr>
              <a:t>ADA Title II web accessibility: new DOJ Interim Final Rule</a:t>
            </a:r>
            <a:endParaRPr sz="3000" b="0" i="0" u="none" strike="noStrike" cap="none">
              <a:solidFill>
                <a:schemeClr val="dk1"/>
              </a:solidFill>
              <a:latin typeface="Calibri"/>
              <a:ea typeface="Calibri"/>
              <a:cs typeface="Calibri"/>
              <a:sym typeface="Calibri"/>
            </a:endParaRPr>
          </a:p>
        </p:txBody>
      </p:sp>
      <p:sp>
        <p:nvSpPr>
          <p:cNvPr id="422" name="Google Shape;422;p13"/>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400"/>
              <a:buFont typeface="Calibri"/>
              <a:buNone/>
            </a:pPr>
            <a:r>
              <a:rPr lang="en-US" sz="1900" b="0" i="0" u="none" strike="noStrike" cap="none">
                <a:solidFill>
                  <a:srgbClr val="5C627F"/>
                </a:solidFill>
                <a:latin typeface="Calibri"/>
                <a:ea typeface="Calibri"/>
                <a:cs typeface="Calibri"/>
                <a:sym typeface="Calibri"/>
              </a:rPr>
              <a:t>Stronger Districts — a one-year extension, and special districts are covered</a:t>
            </a:r>
            <a:endParaRPr sz="1900" b="0" i="0" u="none" strike="noStrike" cap="none">
              <a:solidFill>
                <a:schemeClr val="dk1"/>
              </a:solidFill>
              <a:latin typeface="Calibri"/>
              <a:ea typeface="Calibri"/>
              <a:cs typeface="Calibri"/>
              <a:sym typeface="Calibri"/>
            </a:endParaRPr>
          </a:p>
        </p:txBody>
      </p:sp>
      <p:pic>
        <p:nvPicPr>
          <p:cNvPr id="423" name="Google Shape;423;p13" descr="/tmp/claude-0/-home-claude/0eb6c878-c4ca-5944-9399-a7d616d972c5/scratchpad/v2/media/s01_70b3e172.png"/>
          <p:cNvPicPr preferRelativeResize="0"/>
          <p:nvPr/>
        </p:nvPicPr>
        <p:blipFill rotWithShape="1">
          <a:blip r:embed="rId3">
            <a:alphaModFix/>
          </a:blip>
          <a:srcRect/>
          <a:stretch/>
        </p:blipFill>
        <p:spPr>
          <a:xfrm>
            <a:off x="10104120" y="347472"/>
            <a:ext cx="1691640" cy="578666"/>
          </a:xfrm>
          <a:prstGeom prst="rect">
            <a:avLst/>
          </a:prstGeom>
          <a:noFill/>
          <a:ln>
            <a:noFill/>
          </a:ln>
        </p:spPr>
      </p:pic>
      <p:sp>
        <p:nvSpPr>
          <p:cNvPr id="424" name="Google Shape;424;p13"/>
          <p:cNvSpPr/>
          <p:nvPr/>
        </p:nvSpPr>
        <p:spPr>
          <a:xfrm>
            <a:off x="548640" y="1691640"/>
            <a:ext cx="640080" cy="64008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25" name="Google Shape;425;p13" descr="preencoded.png"/>
          <p:cNvPicPr preferRelativeResize="0"/>
          <p:nvPr/>
        </p:nvPicPr>
        <p:blipFill rotWithShape="1">
          <a:blip r:embed="rId4">
            <a:alphaModFix/>
          </a:blip>
          <a:srcRect/>
          <a:stretch/>
        </p:blipFill>
        <p:spPr>
          <a:xfrm>
            <a:off x="721462" y="1864462"/>
            <a:ext cx="294437" cy="294437"/>
          </a:xfrm>
          <a:prstGeom prst="rect">
            <a:avLst/>
          </a:prstGeom>
          <a:noFill/>
          <a:ln>
            <a:noFill/>
          </a:ln>
        </p:spPr>
      </p:pic>
      <p:sp>
        <p:nvSpPr>
          <p:cNvPr id="426" name="Google Shape;426;p13"/>
          <p:cNvSpPr txBox="1"/>
          <p:nvPr/>
        </p:nvSpPr>
        <p:spPr>
          <a:xfrm>
            <a:off x="548640" y="2514600"/>
            <a:ext cx="5394960" cy="19202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250"/>
              <a:buFont typeface="Calibri"/>
              <a:buNone/>
            </a:pPr>
            <a:r>
              <a:rPr lang="en-US" sz="1650" b="0" i="0" u="none" strike="noStrike" cap="none">
                <a:solidFill>
                  <a:srgbClr val="1B1E3C"/>
                </a:solidFill>
                <a:latin typeface="Calibri"/>
                <a:ea typeface="Calibri"/>
                <a:cs typeface="Calibri"/>
                <a:sym typeface="Calibri"/>
              </a:rPr>
              <a:t>The U.S. Department of Justice (DOJ) released a new Interim Final Rule (IFR) on its implementation of Title II of the Americans with Disabilities Act (ADA) web-based accessibility requirements for state and local governments. The IFR provides new guidance to reduce the cost of compliance and, importantly, grants all state and local governments a one-year extension from their original compliance date.</a:t>
            </a:r>
            <a:endParaRPr sz="1650" b="0" i="0" u="none" strike="noStrike" cap="none">
              <a:solidFill>
                <a:schemeClr val="dk1"/>
              </a:solidFill>
              <a:latin typeface="Calibri"/>
              <a:ea typeface="Calibri"/>
              <a:cs typeface="Calibri"/>
              <a:sym typeface="Calibri"/>
            </a:endParaRPr>
          </a:p>
        </p:txBody>
      </p:sp>
      <p:sp>
        <p:nvSpPr>
          <p:cNvPr id="427" name="Google Shape;427;p13">
            <a:hlinkClick r:id="rId5"/>
          </p:cNvPr>
          <p:cNvSpPr txBox="1"/>
          <p:nvPr/>
        </p:nvSpPr>
        <p:spPr>
          <a:xfrm>
            <a:off x="1325940" y="1860785"/>
            <a:ext cx="5394900" cy="320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100"/>
              <a:buFont typeface="Calibri"/>
              <a:buNone/>
            </a:pPr>
            <a:r>
              <a:rPr lang="en-US" sz="1700" b="0" i="0" u="sng" strike="noStrike" cap="none">
                <a:solidFill>
                  <a:schemeClr val="hlink"/>
                </a:solidFill>
                <a:latin typeface="Calibri"/>
                <a:ea typeface="Calibri"/>
                <a:cs typeface="Calibri"/>
                <a:sym typeface="Calibri"/>
                <a:hlinkClick r:id="rId5"/>
              </a:rPr>
              <a:t>Read the Interim Final Rule on federalregister.gov</a:t>
            </a:r>
            <a:endParaRPr sz="1700" b="0" i="0" u="none" strike="noStrike" cap="none">
              <a:solidFill>
                <a:schemeClr val="dk1"/>
              </a:solidFill>
              <a:latin typeface="Calibri"/>
              <a:ea typeface="Calibri"/>
              <a:cs typeface="Calibri"/>
              <a:sym typeface="Calibri"/>
            </a:endParaRPr>
          </a:p>
        </p:txBody>
      </p:sp>
      <p:sp>
        <p:nvSpPr>
          <p:cNvPr id="428" name="Google Shape;428;p13"/>
          <p:cNvSpPr/>
          <p:nvPr/>
        </p:nvSpPr>
        <p:spPr>
          <a:xfrm>
            <a:off x="548650" y="4653379"/>
            <a:ext cx="5394900" cy="1153200"/>
          </a:xfrm>
          <a:prstGeom prst="roundRect">
            <a:avLst>
              <a:gd name="adj" fmla="val 12632"/>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13"/>
          <p:cNvSpPr txBox="1"/>
          <p:nvPr/>
        </p:nvSpPr>
        <p:spPr>
          <a:xfrm>
            <a:off x="777250" y="4798801"/>
            <a:ext cx="4937700" cy="961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100"/>
              <a:buFont typeface="Calibri"/>
              <a:buNone/>
            </a:pPr>
            <a:r>
              <a:rPr lang="en-US" b="1" i="0" u="none" strike="noStrike" cap="none">
                <a:solidFill>
                  <a:srgbClr val="292D6F"/>
                </a:solidFill>
                <a:latin typeface="Calibri"/>
                <a:ea typeface="Calibri"/>
                <a:cs typeface="Calibri"/>
                <a:sym typeface="Calibri"/>
              </a:rPr>
              <a:t>Special districts are included. </a:t>
            </a:r>
            <a:r>
              <a:rPr lang="en-US" b="0" i="0" u="none" strike="noStrike" cap="none">
                <a:solidFill>
                  <a:srgbClr val="1B1E3C"/>
                </a:solidFill>
                <a:latin typeface="Calibri"/>
                <a:ea typeface="Calibri"/>
                <a:cs typeface="Calibri"/>
                <a:sym typeface="Calibri"/>
              </a:rPr>
              <a:t>The IFR uses the definition of "public entity" in 42 U.S. Code § 12131, which is used interchangeably with "local government" — and includes special districts.</a:t>
            </a:r>
            <a:endParaRPr b="0" i="0" u="none" strike="noStrike" cap="none">
              <a:solidFill>
                <a:schemeClr val="dk1"/>
              </a:solidFill>
              <a:latin typeface="Calibri"/>
              <a:ea typeface="Calibri"/>
              <a:cs typeface="Calibri"/>
              <a:sym typeface="Calibri"/>
            </a:endParaRPr>
          </a:p>
        </p:txBody>
      </p:sp>
      <p:sp>
        <p:nvSpPr>
          <p:cNvPr id="430" name="Google Shape;430;p13"/>
          <p:cNvSpPr txBox="1"/>
          <p:nvPr/>
        </p:nvSpPr>
        <p:spPr>
          <a:xfrm>
            <a:off x="6400800" y="1691640"/>
            <a:ext cx="52578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1750" b="1" i="0" u="none" strike="noStrike" cap="none">
                <a:solidFill>
                  <a:srgbClr val="5C627F"/>
                </a:solidFill>
                <a:latin typeface="Calibri"/>
                <a:ea typeface="Calibri"/>
                <a:cs typeface="Calibri"/>
                <a:sym typeface="Calibri"/>
              </a:rPr>
              <a:t>NEW COMPLIANCE DATES</a:t>
            </a:r>
            <a:endParaRPr sz="1750" b="0" i="0" u="none" strike="noStrike" cap="none">
              <a:solidFill>
                <a:schemeClr val="dk1"/>
              </a:solidFill>
              <a:latin typeface="Calibri"/>
              <a:ea typeface="Calibri"/>
              <a:cs typeface="Calibri"/>
              <a:sym typeface="Calibri"/>
            </a:endParaRPr>
          </a:p>
        </p:txBody>
      </p:sp>
      <p:sp>
        <p:nvSpPr>
          <p:cNvPr id="431" name="Google Shape;431;p13"/>
          <p:cNvSpPr/>
          <p:nvPr/>
        </p:nvSpPr>
        <p:spPr>
          <a:xfrm>
            <a:off x="6400800" y="2103120"/>
            <a:ext cx="5257800" cy="1645920"/>
          </a:xfrm>
          <a:prstGeom prst="roundRect">
            <a:avLst>
              <a:gd name="adj" fmla="val 6667"/>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13"/>
          <p:cNvSpPr/>
          <p:nvPr/>
        </p:nvSpPr>
        <p:spPr>
          <a:xfrm>
            <a:off x="6720840" y="2606040"/>
            <a:ext cx="640080" cy="64008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33" name="Google Shape;433;p13" descr="preencoded.png"/>
          <p:cNvPicPr preferRelativeResize="0"/>
          <p:nvPr/>
        </p:nvPicPr>
        <p:blipFill rotWithShape="1">
          <a:blip r:embed="rId6">
            <a:alphaModFix/>
          </a:blip>
          <a:srcRect/>
          <a:stretch/>
        </p:blipFill>
        <p:spPr>
          <a:xfrm>
            <a:off x="6893662" y="2778862"/>
            <a:ext cx="294437" cy="294437"/>
          </a:xfrm>
          <a:prstGeom prst="rect">
            <a:avLst/>
          </a:prstGeom>
          <a:noFill/>
          <a:ln>
            <a:noFill/>
          </a:ln>
        </p:spPr>
      </p:pic>
      <p:sp>
        <p:nvSpPr>
          <p:cNvPr id="434" name="Google Shape;434;p13"/>
          <p:cNvSpPr txBox="1"/>
          <p:nvPr/>
        </p:nvSpPr>
        <p:spPr>
          <a:xfrm>
            <a:off x="7635240" y="2286000"/>
            <a:ext cx="3840480" cy="12801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2800"/>
              <a:buFont typeface="Calibri"/>
              <a:buNone/>
            </a:pPr>
            <a:r>
              <a:rPr lang="en-US" sz="3000" b="1" i="0" u="none" strike="noStrike" cap="none">
                <a:solidFill>
                  <a:srgbClr val="292D6F"/>
                </a:solidFill>
                <a:latin typeface="Calibri"/>
                <a:ea typeface="Calibri"/>
                <a:cs typeface="Calibri"/>
                <a:sym typeface="Calibri"/>
              </a:rPr>
              <a:t>April 26, 2027</a:t>
            </a:r>
            <a:endParaRPr sz="30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B1E3C"/>
              </a:buClr>
              <a:buSzPts val="1200"/>
              <a:buFont typeface="Calibri"/>
              <a:buNone/>
            </a:pPr>
            <a:r>
              <a:rPr lang="en-US" sz="1900" b="0" i="0" u="none" strike="noStrike" cap="none">
                <a:solidFill>
                  <a:srgbClr val="1B1E3C"/>
                </a:solidFill>
                <a:latin typeface="Calibri"/>
                <a:ea typeface="Calibri"/>
                <a:cs typeface="Calibri"/>
                <a:sym typeface="Calibri"/>
              </a:rPr>
              <a:t>Local governments with populations over 50,000</a:t>
            </a:r>
            <a:endParaRPr sz="3500" b="0" i="0" u="none" strike="noStrike" cap="none">
              <a:solidFill>
                <a:schemeClr val="dk1"/>
              </a:solidFill>
              <a:latin typeface="Calibri"/>
              <a:ea typeface="Calibri"/>
              <a:cs typeface="Calibri"/>
              <a:sym typeface="Calibri"/>
            </a:endParaRPr>
          </a:p>
        </p:txBody>
      </p:sp>
      <p:sp>
        <p:nvSpPr>
          <p:cNvPr id="435" name="Google Shape;435;p13"/>
          <p:cNvSpPr/>
          <p:nvPr/>
        </p:nvSpPr>
        <p:spPr>
          <a:xfrm>
            <a:off x="6400800" y="3977640"/>
            <a:ext cx="5257800" cy="1645920"/>
          </a:xfrm>
          <a:prstGeom prst="roundRect">
            <a:avLst>
              <a:gd name="adj" fmla="val 6667"/>
            </a:avLst>
          </a:prstGeom>
          <a:solidFill>
            <a:srgbClr val="FFFFFF"/>
          </a:solidFill>
          <a:ln w="19050" cap="flat" cmpd="sng">
            <a:solidFill>
              <a:srgbClr val="FF0000"/>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13"/>
          <p:cNvSpPr/>
          <p:nvPr/>
        </p:nvSpPr>
        <p:spPr>
          <a:xfrm>
            <a:off x="6720840" y="4480560"/>
            <a:ext cx="640080" cy="64008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37" name="Google Shape;437;p13" descr="preencoded.png"/>
          <p:cNvPicPr preferRelativeResize="0"/>
          <p:nvPr/>
        </p:nvPicPr>
        <p:blipFill rotWithShape="1">
          <a:blip r:embed="rId6">
            <a:alphaModFix/>
          </a:blip>
          <a:srcRect/>
          <a:stretch/>
        </p:blipFill>
        <p:spPr>
          <a:xfrm>
            <a:off x="6893662" y="4653382"/>
            <a:ext cx="294437" cy="294437"/>
          </a:xfrm>
          <a:prstGeom prst="rect">
            <a:avLst/>
          </a:prstGeom>
          <a:noFill/>
          <a:ln>
            <a:noFill/>
          </a:ln>
        </p:spPr>
      </p:pic>
      <p:sp>
        <p:nvSpPr>
          <p:cNvPr id="438" name="Google Shape;438;p13"/>
          <p:cNvSpPr txBox="1"/>
          <p:nvPr/>
        </p:nvSpPr>
        <p:spPr>
          <a:xfrm>
            <a:off x="7635240" y="4160520"/>
            <a:ext cx="3840480" cy="12801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D1B22"/>
              </a:buClr>
              <a:buSzPts val="2800"/>
              <a:buFont typeface="Calibri"/>
              <a:buNone/>
            </a:pPr>
            <a:r>
              <a:rPr lang="en-US" sz="3000" b="1" i="0" u="none" strike="noStrike" cap="none">
                <a:solidFill>
                  <a:srgbClr val="DD1B22"/>
                </a:solidFill>
                <a:latin typeface="Calibri"/>
                <a:ea typeface="Calibri"/>
                <a:cs typeface="Calibri"/>
                <a:sym typeface="Calibri"/>
              </a:rPr>
              <a:t>April 26, 2028</a:t>
            </a:r>
            <a:endParaRPr sz="30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B1E3C"/>
              </a:buClr>
              <a:buSzPts val="1200"/>
              <a:buFont typeface="Calibri"/>
              <a:buNone/>
            </a:pPr>
            <a:r>
              <a:rPr lang="en-US" sz="1900" b="0" i="0" u="none" strike="noStrike" cap="none">
                <a:solidFill>
                  <a:srgbClr val="1B1E3C"/>
                </a:solidFill>
                <a:latin typeface="Calibri"/>
                <a:ea typeface="Calibri"/>
                <a:cs typeface="Calibri"/>
                <a:sym typeface="Calibri"/>
              </a:rPr>
              <a:t>Local governments with populations at or below 50,000 — and </a:t>
            </a:r>
            <a:r>
              <a:rPr lang="en-US" sz="1900" b="1" i="0" u="none" strike="noStrike" cap="none">
                <a:solidFill>
                  <a:srgbClr val="1B1E3C"/>
                </a:solidFill>
                <a:latin typeface="Calibri"/>
                <a:ea typeface="Calibri"/>
                <a:cs typeface="Calibri"/>
                <a:sym typeface="Calibri"/>
              </a:rPr>
              <a:t>all special districts</a:t>
            </a:r>
            <a:endParaRPr sz="3500" b="1" i="0" u="none" strike="noStrike" cap="none">
              <a:solidFill>
                <a:schemeClr val="dk1"/>
              </a:solidFill>
              <a:latin typeface="Calibri"/>
              <a:ea typeface="Calibri"/>
              <a:cs typeface="Calibri"/>
              <a:sym typeface="Calibri"/>
            </a:endParaRPr>
          </a:p>
        </p:txBody>
      </p:sp>
      <p:cxnSp>
        <p:nvCxnSpPr>
          <p:cNvPr id="439" name="Google Shape;439;p13"/>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440" name="Google Shape;440;p13"/>
          <p:cNvSpPr/>
          <p:nvPr/>
        </p:nvSpPr>
        <p:spPr>
          <a:xfrm>
            <a:off x="54864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41" name="Google Shape;441;p13" descr="preencoded.png"/>
          <p:cNvPicPr preferRelativeResize="0"/>
          <p:nvPr/>
        </p:nvPicPr>
        <p:blipFill rotWithShape="1">
          <a:blip r:embed="rId7">
            <a:alphaModFix/>
          </a:blip>
          <a:srcRect/>
          <a:stretch/>
        </p:blipFill>
        <p:spPr>
          <a:xfrm>
            <a:off x="652333" y="6248461"/>
            <a:ext cx="176662" cy="176662"/>
          </a:xfrm>
          <a:prstGeom prst="rect">
            <a:avLst/>
          </a:prstGeom>
          <a:noFill/>
          <a:ln>
            <a:noFill/>
          </a:ln>
        </p:spPr>
      </p:pic>
      <p:sp>
        <p:nvSpPr>
          <p:cNvPr id="442" name="Google Shape;442;p13"/>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STRONGER TOGETHER</a:t>
            </a:r>
            <a:endParaRPr sz="950" b="0" i="0" u="none" strike="noStrike" cap="none">
              <a:solidFill>
                <a:schemeClr val="dk1"/>
              </a:solidFill>
              <a:latin typeface="Calibri"/>
              <a:ea typeface="Calibri"/>
              <a:cs typeface="Calibri"/>
              <a:sym typeface="Calibri"/>
            </a:endParaRPr>
          </a:p>
        </p:txBody>
      </p:sp>
      <p:sp>
        <p:nvSpPr>
          <p:cNvPr id="443" name="Google Shape;443;p13"/>
          <p:cNvSpPr/>
          <p:nvPr/>
        </p:nvSpPr>
        <p:spPr>
          <a:xfrm>
            <a:off x="269748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44" name="Google Shape;444;p13" descr="preencoded.png"/>
          <p:cNvPicPr preferRelativeResize="0"/>
          <p:nvPr/>
        </p:nvPicPr>
        <p:blipFill rotWithShape="1">
          <a:blip r:embed="rId8">
            <a:alphaModFix/>
          </a:blip>
          <a:srcRect/>
          <a:stretch/>
        </p:blipFill>
        <p:spPr>
          <a:xfrm>
            <a:off x="2801173" y="6248461"/>
            <a:ext cx="176662" cy="176662"/>
          </a:xfrm>
          <a:prstGeom prst="rect">
            <a:avLst/>
          </a:prstGeom>
          <a:noFill/>
          <a:ln>
            <a:noFill/>
          </a:ln>
        </p:spPr>
      </p:pic>
      <p:sp>
        <p:nvSpPr>
          <p:cNvPr id="445" name="Google Shape;445;p13"/>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NATIONAL ADVOCACY</a:t>
            </a:r>
            <a:endParaRPr sz="950" b="0" i="0" u="none" strike="noStrike" cap="none">
              <a:solidFill>
                <a:schemeClr val="dk1"/>
              </a:solidFill>
              <a:latin typeface="Calibri"/>
              <a:ea typeface="Calibri"/>
              <a:cs typeface="Calibri"/>
              <a:sym typeface="Calibri"/>
            </a:endParaRPr>
          </a:p>
        </p:txBody>
      </p:sp>
      <p:sp>
        <p:nvSpPr>
          <p:cNvPr id="446" name="Google Shape;446;p13"/>
          <p:cNvSpPr/>
          <p:nvPr/>
        </p:nvSpPr>
        <p:spPr>
          <a:xfrm>
            <a:off x="484632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47" name="Google Shape;447;p13" descr="preencoded.png"/>
          <p:cNvPicPr preferRelativeResize="0"/>
          <p:nvPr/>
        </p:nvPicPr>
        <p:blipFill rotWithShape="1">
          <a:blip r:embed="rId9">
            <a:alphaModFix/>
          </a:blip>
          <a:srcRect/>
          <a:stretch/>
        </p:blipFill>
        <p:spPr>
          <a:xfrm>
            <a:off x="4950013" y="6248461"/>
            <a:ext cx="176662" cy="176662"/>
          </a:xfrm>
          <a:prstGeom prst="rect">
            <a:avLst/>
          </a:prstGeom>
          <a:noFill/>
          <a:ln>
            <a:noFill/>
          </a:ln>
        </p:spPr>
      </p:pic>
      <p:sp>
        <p:nvSpPr>
          <p:cNvPr id="448" name="Google Shape;448;p13"/>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EXCLUSIVE RESOURCES</a:t>
            </a:r>
            <a:endParaRPr sz="950" b="0" i="0" u="none" strike="noStrike" cap="none">
              <a:solidFill>
                <a:schemeClr val="dk1"/>
              </a:solidFill>
              <a:latin typeface="Calibri"/>
              <a:ea typeface="Calibri"/>
              <a:cs typeface="Calibri"/>
              <a:sym typeface="Calibri"/>
            </a:endParaRPr>
          </a:p>
        </p:txBody>
      </p:sp>
      <p:sp>
        <p:nvSpPr>
          <p:cNvPr id="449" name="Google Shape;449;p13"/>
          <p:cNvSpPr/>
          <p:nvPr/>
        </p:nvSpPr>
        <p:spPr>
          <a:xfrm>
            <a:off x="699516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50" name="Google Shape;450;p13" descr="preencoded.png"/>
          <p:cNvPicPr preferRelativeResize="0"/>
          <p:nvPr/>
        </p:nvPicPr>
        <p:blipFill rotWithShape="1">
          <a:blip r:embed="rId10">
            <a:alphaModFix/>
          </a:blip>
          <a:srcRect/>
          <a:stretch/>
        </p:blipFill>
        <p:spPr>
          <a:xfrm>
            <a:off x="7098853" y="6248461"/>
            <a:ext cx="176662" cy="176662"/>
          </a:xfrm>
          <a:prstGeom prst="rect">
            <a:avLst/>
          </a:prstGeom>
          <a:noFill/>
          <a:ln>
            <a:noFill/>
          </a:ln>
        </p:spPr>
      </p:pic>
      <p:sp>
        <p:nvSpPr>
          <p:cNvPr id="451" name="Google Shape;451;p13"/>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VALUABLE CONNECTIONS</a:t>
            </a:r>
            <a:endParaRPr sz="950" b="0" i="0" u="none" strike="noStrike" cap="none">
              <a:solidFill>
                <a:schemeClr val="dk1"/>
              </a:solidFill>
              <a:latin typeface="Calibri"/>
              <a:ea typeface="Calibri"/>
              <a:cs typeface="Calibri"/>
              <a:sym typeface="Calibri"/>
            </a:endParaRPr>
          </a:p>
        </p:txBody>
      </p:sp>
      <p:sp>
        <p:nvSpPr>
          <p:cNvPr id="452" name="Google Shape;452;p13"/>
          <p:cNvSpPr/>
          <p:nvPr/>
        </p:nvSpPr>
        <p:spPr>
          <a:xfrm>
            <a:off x="914400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53" name="Google Shape;453;p13" descr="preencoded.png"/>
          <p:cNvPicPr preferRelativeResize="0"/>
          <p:nvPr/>
        </p:nvPicPr>
        <p:blipFill rotWithShape="1">
          <a:blip r:embed="rId11">
            <a:alphaModFix/>
          </a:blip>
          <a:srcRect/>
          <a:stretch/>
        </p:blipFill>
        <p:spPr>
          <a:xfrm>
            <a:off x="9247693" y="6248461"/>
            <a:ext cx="176662" cy="176662"/>
          </a:xfrm>
          <a:prstGeom prst="rect">
            <a:avLst/>
          </a:prstGeom>
          <a:noFill/>
          <a:ln>
            <a:noFill/>
          </a:ln>
        </p:spPr>
      </p:pic>
      <p:sp>
        <p:nvSpPr>
          <p:cNvPr id="454" name="Google Shape;454;p13"/>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STRONGER DISTRICTS</a:t>
            </a:r>
            <a:endParaRPr sz="950" b="0"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59"/>
        <p:cNvGrpSpPr/>
        <p:nvPr/>
      </p:nvGrpSpPr>
      <p:grpSpPr>
        <a:xfrm>
          <a:off x="0" y="0"/>
          <a:ext cx="0" cy="0"/>
          <a:chOff x="0" y="0"/>
          <a:chExt cx="0" cy="0"/>
        </a:xfrm>
      </p:grpSpPr>
      <p:sp>
        <p:nvSpPr>
          <p:cNvPr id="460" name="Google Shape;460;p14"/>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3000"/>
              <a:buFont typeface="Calibri"/>
              <a:buNone/>
            </a:pPr>
            <a:r>
              <a:rPr lang="en-US" sz="3000" b="1" i="0" u="none" strike="noStrike" cap="none">
                <a:solidFill>
                  <a:srgbClr val="292D6F"/>
                </a:solidFill>
                <a:latin typeface="Calibri"/>
                <a:ea typeface="Calibri"/>
                <a:cs typeface="Calibri"/>
                <a:sym typeface="Calibri"/>
              </a:rPr>
              <a:t>Access grant resources, news &amp; services</a:t>
            </a:r>
            <a:endParaRPr sz="3000" b="0" i="0" u="none" strike="noStrike" cap="none">
              <a:solidFill>
                <a:schemeClr val="dk1"/>
              </a:solidFill>
              <a:latin typeface="Calibri"/>
              <a:ea typeface="Calibri"/>
              <a:cs typeface="Calibri"/>
              <a:sym typeface="Calibri"/>
            </a:endParaRPr>
          </a:p>
        </p:txBody>
      </p:sp>
      <p:sp>
        <p:nvSpPr>
          <p:cNvPr id="461" name="Google Shape;461;p14"/>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400"/>
              <a:buFont typeface="Calibri"/>
              <a:buNone/>
            </a:pPr>
            <a:r>
              <a:rPr lang="en-US" sz="1700" b="0" i="0" u="none" strike="noStrike" cap="none">
                <a:solidFill>
                  <a:srgbClr val="5C627F"/>
                </a:solidFill>
                <a:latin typeface="Calibri"/>
                <a:ea typeface="Calibri"/>
                <a:cs typeface="Calibri"/>
                <a:sym typeface="Calibri"/>
              </a:rPr>
              <a:t>NSDA has partnered with The Ferguson Group (TFG) to offer exclusive benefits to NSDA members.</a:t>
            </a:r>
            <a:endParaRPr sz="1700" b="0" i="0" u="none" strike="noStrike" cap="none">
              <a:solidFill>
                <a:schemeClr val="dk1"/>
              </a:solidFill>
              <a:latin typeface="Calibri"/>
              <a:ea typeface="Calibri"/>
              <a:cs typeface="Calibri"/>
              <a:sym typeface="Calibri"/>
            </a:endParaRPr>
          </a:p>
        </p:txBody>
      </p:sp>
      <p:pic>
        <p:nvPicPr>
          <p:cNvPr id="462" name="Google Shape;462;p14" descr="/tmp/claude-0/-home-claude/0eb6c878-c4ca-5944-9399-a7d616d972c5/scratchpad/v2/media/s01_70b3e172.png"/>
          <p:cNvPicPr preferRelativeResize="0"/>
          <p:nvPr/>
        </p:nvPicPr>
        <p:blipFill rotWithShape="1">
          <a:blip r:embed="rId3">
            <a:alphaModFix/>
          </a:blip>
          <a:srcRect/>
          <a:stretch/>
        </p:blipFill>
        <p:spPr>
          <a:xfrm>
            <a:off x="10104120" y="347472"/>
            <a:ext cx="1691640" cy="578666"/>
          </a:xfrm>
          <a:prstGeom prst="rect">
            <a:avLst/>
          </a:prstGeom>
          <a:noFill/>
          <a:ln>
            <a:noFill/>
          </a:ln>
        </p:spPr>
      </p:pic>
      <p:sp>
        <p:nvSpPr>
          <p:cNvPr id="463" name="Google Shape;463;p14"/>
          <p:cNvSpPr/>
          <p:nvPr/>
        </p:nvSpPr>
        <p:spPr>
          <a:xfrm>
            <a:off x="548640" y="1645920"/>
            <a:ext cx="4206240" cy="603504"/>
          </a:xfrm>
          <a:prstGeom prst="roundRect">
            <a:avLst>
              <a:gd name="adj" fmla="val 18182"/>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4"/>
          <p:cNvSpPr/>
          <p:nvPr/>
        </p:nvSpPr>
        <p:spPr>
          <a:xfrm>
            <a:off x="685800" y="1764792"/>
            <a:ext cx="365760" cy="36576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65" name="Google Shape;465;p14" descr="preencoded.png"/>
          <p:cNvPicPr preferRelativeResize="0"/>
          <p:nvPr/>
        </p:nvPicPr>
        <p:blipFill rotWithShape="1">
          <a:blip r:embed="rId4">
            <a:alphaModFix/>
          </a:blip>
          <a:srcRect/>
          <a:stretch/>
        </p:blipFill>
        <p:spPr>
          <a:xfrm>
            <a:off x="784555" y="1863547"/>
            <a:ext cx="168250" cy="168250"/>
          </a:xfrm>
          <a:prstGeom prst="rect">
            <a:avLst/>
          </a:prstGeom>
          <a:noFill/>
          <a:ln>
            <a:noFill/>
          </a:ln>
        </p:spPr>
      </p:pic>
      <p:sp>
        <p:nvSpPr>
          <p:cNvPr id="466" name="Google Shape;466;p14"/>
          <p:cNvSpPr txBox="1"/>
          <p:nvPr/>
        </p:nvSpPr>
        <p:spPr>
          <a:xfrm>
            <a:off x="1188720" y="1645920"/>
            <a:ext cx="3429000" cy="60350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50"/>
              <a:buFont typeface="Calibri"/>
              <a:buNone/>
            </a:pPr>
            <a:r>
              <a:rPr lang="en-US" sz="1450" b="0" i="0" u="none" strike="noStrike" cap="none">
                <a:solidFill>
                  <a:srgbClr val="1B1E3C"/>
                </a:solidFill>
                <a:latin typeface="Calibri"/>
                <a:ea typeface="Calibri"/>
                <a:cs typeface="Calibri"/>
                <a:sym typeface="Calibri"/>
              </a:rPr>
              <a:t>NSDA member discounts and free webinars</a:t>
            </a:r>
            <a:endParaRPr sz="1450" b="0" i="0" u="none" strike="noStrike" cap="none">
              <a:solidFill>
                <a:schemeClr val="dk1"/>
              </a:solidFill>
              <a:latin typeface="Calibri"/>
              <a:ea typeface="Calibri"/>
              <a:cs typeface="Calibri"/>
              <a:sym typeface="Calibri"/>
            </a:endParaRPr>
          </a:p>
        </p:txBody>
      </p:sp>
      <p:sp>
        <p:nvSpPr>
          <p:cNvPr id="467" name="Google Shape;467;p14"/>
          <p:cNvSpPr/>
          <p:nvPr/>
        </p:nvSpPr>
        <p:spPr>
          <a:xfrm>
            <a:off x="4983480" y="1645920"/>
            <a:ext cx="4206240" cy="603504"/>
          </a:xfrm>
          <a:prstGeom prst="roundRect">
            <a:avLst>
              <a:gd name="adj" fmla="val 18182"/>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14"/>
          <p:cNvSpPr/>
          <p:nvPr/>
        </p:nvSpPr>
        <p:spPr>
          <a:xfrm>
            <a:off x="5120640" y="1764792"/>
            <a:ext cx="365760" cy="36576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69" name="Google Shape;469;p14" descr="preencoded.png"/>
          <p:cNvPicPr preferRelativeResize="0"/>
          <p:nvPr/>
        </p:nvPicPr>
        <p:blipFill rotWithShape="1">
          <a:blip r:embed="rId5">
            <a:alphaModFix/>
          </a:blip>
          <a:srcRect/>
          <a:stretch/>
        </p:blipFill>
        <p:spPr>
          <a:xfrm>
            <a:off x="5219395" y="1863547"/>
            <a:ext cx="168250" cy="168250"/>
          </a:xfrm>
          <a:prstGeom prst="rect">
            <a:avLst/>
          </a:prstGeom>
          <a:noFill/>
          <a:ln>
            <a:noFill/>
          </a:ln>
        </p:spPr>
      </p:pic>
      <p:sp>
        <p:nvSpPr>
          <p:cNvPr id="470" name="Google Shape;470;p14"/>
          <p:cNvSpPr txBox="1"/>
          <p:nvPr/>
        </p:nvSpPr>
        <p:spPr>
          <a:xfrm>
            <a:off x="5623560" y="1645920"/>
            <a:ext cx="3429000" cy="60350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50"/>
              <a:buFont typeface="Calibri"/>
              <a:buNone/>
            </a:pPr>
            <a:r>
              <a:rPr lang="en-US" sz="1450" b="0" i="0" u="none" strike="noStrike" cap="none">
                <a:solidFill>
                  <a:srgbClr val="1B1E3C"/>
                </a:solidFill>
                <a:latin typeface="Calibri"/>
                <a:ea typeface="Calibri"/>
                <a:cs typeface="Calibri"/>
                <a:sym typeface="Calibri"/>
              </a:rPr>
              <a:t>Project Idea Portal — matching your project funding needs to grant opportunities</a:t>
            </a:r>
            <a:endParaRPr sz="1450" b="0" i="0" u="none" strike="noStrike" cap="none">
              <a:solidFill>
                <a:schemeClr val="dk1"/>
              </a:solidFill>
              <a:latin typeface="Calibri"/>
              <a:ea typeface="Calibri"/>
              <a:cs typeface="Calibri"/>
              <a:sym typeface="Calibri"/>
            </a:endParaRPr>
          </a:p>
        </p:txBody>
      </p:sp>
      <p:sp>
        <p:nvSpPr>
          <p:cNvPr id="471" name="Google Shape;471;p14"/>
          <p:cNvSpPr/>
          <p:nvPr/>
        </p:nvSpPr>
        <p:spPr>
          <a:xfrm>
            <a:off x="548640" y="2377440"/>
            <a:ext cx="4206240" cy="603504"/>
          </a:xfrm>
          <a:prstGeom prst="roundRect">
            <a:avLst>
              <a:gd name="adj" fmla="val 18182"/>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14"/>
          <p:cNvSpPr/>
          <p:nvPr/>
        </p:nvSpPr>
        <p:spPr>
          <a:xfrm>
            <a:off x="685800" y="2496312"/>
            <a:ext cx="365760" cy="36576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73" name="Google Shape;473;p14" descr="preencoded.png"/>
          <p:cNvPicPr preferRelativeResize="0"/>
          <p:nvPr/>
        </p:nvPicPr>
        <p:blipFill rotWithShape="1">
          <a:blip r:embed="rId6">
            <a:alphaModFix/>
          </a:blip>
          <a:srcRect/>
          <a:stretch/>
        </p:blipFill>
        <p:spPr>
          <a:xfrm>
            <a:off x="784555" y="2595067"/>
            <a:ext cx="168250" cy="168250"/>
          </a:xfrm>
          <a:prstGeom prst="rect">
            <a:avLst/>
          </a:prstGeom>
          <a:noFill/>
          <a:ln>
            <a:noFill/>
          </a:ln>
        </p:spPr>
      </p:pic>
      <p:sp>
        <p:nvSpPr>
          <p:cNvPr id="474" name="Google Shape;474;p14"/>
          <p:cNvSpPr txBox="1"/>
          <p:nvPr/>
        </p:nvSpPr>
        <p:spPr>
          <a:xfrm>
            <a:off x="1188720" y="2377440"/>
            <a:ext cx="3429000" cy="60350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50"/>
              <a:buFont typeface="Calibri"/>
              <a:buNone/>
            </a:pPr>
            <a:r>
              <a:rPr lang="en-US" sz="1450" b="0" i="0" u="none" strike="noStrike" cap="none">
                <a:solidFill>
                  <a:srgbClr val="1B1E3C"/>
                </a:solidFill>
                <a:latin typeface="Calibri"/>
                <a:ea typeface="Calibri"/>
                <a:cs typeface="Calibri"/>
                <a:sym typeface="Calibri"/>
              </a:rPr>
              <a:t>Grant training services</a:t>
            </a:r>
            <a:endParaRPr sz="1450" b="0" i="0" u="none" strike="noStrike" cap="none">
              <a:solidFill>
                <a:schemeClr val="dk1"/>
              </a:solidFill>
              <a:latin typeface="Calibri"/>
              <a:ea typeface="Calibri"/>
              <a:cs typeface="Calibri"/>
              <a:sym typeface="Calibri"/>
            </a:endParaRPr>
          </a:p>
        </p:txBody>
      </p:sp>
      <p:sp>
        <p:nvSpPr>
          <p:cNvPr id="475" name="Google Shape;475;p14"/>
          <p:cNvSpPr/>
          <p:nvPr/>
        </p:nvSpPr>
        <p:spPr>
          <a:xfrm>
            <a:off x="4983480" y="2377440"/>
            <a:ext cx="4206240" cy="603504"/>
          </a:xfrm>
          <a:prstGeom prst="roundRect">
            <a:avLst>
              <a:gd name="adj" fmla="val 18182"/>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14"/>
          <p:cNvSpPr/>
          <p:nvPr/>
        </p:nvSpPr>
        <p:spPr>
          <a:xfrm>
            <a:off x="5120640" y="2496312"/>
            <a:ext cx="365760" cy="36576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77" name="Google Shape;477;p14" descr="preencoded.png"/>
          <p:cNvPicPr preferRelativeResize="0"/>
          <p:nvPr/>
        </p:nvPicPr>
        <p:blipFill rotWithShape="1">
          <a:blip r:embed="rId7">
            <a:alphaModFix/>
          </a:blip>
          <a:srcRect/>
          <a:stretch/>
        </p:blipFill>
        <p:spPr>
          <a:xfrm>
            <a:off x="5219395" y="2595067"/>
            <a:ext cx="168250" cy="168250"/>
          </a:xfrm>
          <a:prstGeom prst="rect">
            <a:avLst/>
          </a:prstGeom>
          <a:noFill/>
          <a:ln>
            <a:noFill/>
          </a:ln>
        </p:spPr>
      </p:pic>
      <p:sp>
        <p:nvSpPr>
          <p:cNvPr id="478" name="Google Shape;478;p14"/>
          <p:cNvSpPr txBox="1"/>
          <p:nvPr/>
        </p:nvSpPr>
        <p:spPr>
          <a:xfrm>
            <a:off x="5623560" y="2377440"/>
            <a:ext cx="3429000" cy="60350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50"/>
              <a:buFont typeface="Calibri"/>
              <a:buNone/>
            </a:pPr>
            <a:r>
              <a:rPr lang="en-US" sz="1450" b="0" i="0" u="none" strike="noStrike" cap="none">
                <a:solidFill>
                  <a:srgbClr val="1B1E3C"/>
                </a:solidFill>
                <a:latin typeface="Calibri"/>
                <a:ea typeface="Calibri"/>
                <a:cs typeface="Calibri"/>
                <a:sym typeface="Calibri"/>
              </a:rPr>
              <a:t>Grant announcements &amp; updates</a:t>
            </a:r>
            <a:endParaRPr sz="1450" b="0" i="0" u="none" strike="noStrike" cap="none">
              <a:solidFill>
                <a:schemeClr val="dk1"/>
              </a:solidFill>
              <a:latin typeface="Calibri"/>
              <a:ea typeface="Calibri"/>
              <a:cs typeface="Calibri"/>
              <a:sym typeface="Calibri"/>
            </a:endParaRPr>
          </a:p>
        </p:txBody>
      </p:sp>
      <p:sp>
        <p:nvSpPr>
          <p:cNvPr id="479" name="Google Shape;479;p14"/>
          <p:cNvSpPr/>
          <p:nvPr/>
        </p:nvSpPr>
        <p:spPr>
          <a:xfrm>
            <a:off x="548640" y="3108960"/>
            <a:ext cx="4206240" cy="603504"/>
          </a:xfrm>
          <a:prstGeom prst="roundRect">
            <a:avLst>
              <a:gd name="adj" fmla="val 18182"/>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14"/>
          <p:cNvSpPr/>
          <p:nvPr/>
        </p:nvSpPr>
        <p:spPr>
          <a:xfrm>
            <a:off x="685800" y="3227832"/>
            <a:ext cx="365760" cy="36576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1" name="Google Shape;481;p14" descr="preencoded.png"/>
          <p:cNvPicPr preferRelativeResize="0"/>
          <p:nvPr/>
        </p:nvPicPr>
        <p:blipFill rotWithShape="1">
          <a:blip r:embed="rId8">
            <a:alphaModFix/>
          </a:blip>
          <a:srcRect/>
          <a:stretch/>
        </p:blipFill>
        <p:spPr>
          <a:xfrm>
            <a:off x="784555" y="3326587"/>
            <a:ext cx="168250" cy="168250"/>
          </a:xfrm>
          <a:prstGeom prst="rect">
            <a:avLst/>
          </a:prstGeom>
          <a:noFill/>
          <a:ln>
            <a:noFill/>
          </a:ln>
        </p:spPr>
      </p:pic>
      <p:sp>
        <p:nvSpPr>
          <p:cNvPr id="482" name="Google Shape;482;p14"/>
          <p:cNvSpPr txBox="1"/>
          <p:nvPr/>
        </p:nvSpPr>
        <p:spPr>
          <a:xfrm>
            <a:off x="1188720" y="3108960"/>
            <a:ext cx="3429000" cy="60350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50"/>
              <a:buFont typeface="Calibri"/>
              <a:buNone/>
            </a:pPr>
            <a:r>
              <a:rPr lang="en-US" sz="1450" b="0" i="0" u="none" strike="noStrike" cap="none">
                <a:solidFill>
                  <a:srgbClr val="1B1E3C"/>
                </a:solidFill>
                <a:latin typeface="Calibri"/>
                <a:ea typeface="Calibri"/>
                <a:cs typeface="Calibri"/>
                <a:sym typeface="Calibri"/>
              </a:rPr>
              <a:t>Grant guides</a:t>
            </a:r>
            <a:endParaRPr sz="1450" b="0" i="0" u="none" strike="noStrike" cap="none">
              <a:solidFill>
                <a:schemeClr val="dk1"/>
              </a:solidFill>
              <a:latin typeface="Calibri"/>
              <a:ea typeface="Calibri"/>
              <a:cs typeface="Calibri"/>
              <a:sym typeface="Calibri"/>
            </a:endParaRPr>
          </a:p>
        </p:txBody>
      </p:sp>
      <p:sp>
        <p:nvSpPr>
          <p:cNvPr id="483" name="Google Shape;483;p14"/>
          <p:cNvSpPr/>
          <p:nvPr/>
        </p:nvSpPr>
        <p:spPr>
          <a:xfrm>
            <a:off x="4983480" y="3108960"/>
            <a:ext cx="4206240" cy="603504"/>
          </a:xfrm>
          <a:prstGeom prst="roundRect">
            <a:avLst>
              <a:gd name="adj" fmla="val 18182"/>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14"/>
          <p:cNvSpPr/>
          <p:nvPr/>
        </p:nvSpPr>
        <p:spPr>
          <a:xfrm>
            <a:off x="5120640" y="3227832"/>
            <a:ext cx="365760" cy="36576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5" name="Google Shape;485;p14" descr="preencoded.png"/>
          <p:cNvPicPr preferRelativeResize="0"/>
          <p:nvPr/>
        </p:nvPicPr>
        <p:blipFill rotWithShape="1">
          <a:blip r:embed="rId9">
            <a:alphaModFix/>
          </a:blip>
          <a:srcRect/>
          <a:stretch/>
        </p:blipFill>
        <p:spPr>
          <a:xfrm>
            <a:off x="5219395" y="3326587"/>
            <a:ext cx="168250" cy="168250"/>
          </a:xfrm>
          <a:prstGeom prst="rect">
            <a:avLst/>
          </a:prstGeom>
          <a:noFill/>
          <a:ln>
            <a:noFill/>
          </a:ln>
        </p:spPr>
      </p:pic>
      <p:sp>
        <p:nvSpPr>
          <p:cNvPr id="486" name="Google Shape;486;p14"/>
          <p:cNvSpPr txBox="1"/>
          <p:nvPr/>
        </p:nvSpPr>
        <p:spPr>
          <a:xfrm>
            <a:off x="5623560" y="3108960"/>
            <a:ext cx="3429000" cy="60350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50"/>
              <a:buFont typeface="Calibri"/>
              <a:buNone/>
            </a:pPr>
            <a:r>
              <a:rPr lang="en-US" sz="1450" b="0" i="0" u="none" strike="noStrike" cap="none">
                <a:solidFill>
                  <a:srgbClr val="1B1E3C"/>
                </a:solidFill>
                <a:latin typeface="Calibri"/>
                <a:ea typeface="Calibri"/>
                <a:cs typeface="Calibri"/>
                <a:sym typeface="Calibri"/>
              </a:rPr>
              <a:t>Grants database access — over 700 successful applications</a:t>
            </a:r>
            <a:endParaRPr sz="1450" b="0" i="0" u="none" strike="noStrike" cap="none">
              <a:solidFill>
                <a:schemeClr val="dk1"/>
              </a:solidFill>
              <a:latin typeface="Calibri"/>
              <a:ea typeface="Calibri"/>
              <a:cs typeface="Calibri"/>
              <a:sym typeface="Calibri"/>
            </a:endParaRPr>
          </a:p>
        </p:txBody>
      </p:sp>
      <p:sp>
        <p:nvSpPr>
          <p:cNvPr id="487" name="Google Shape;487;p14"/>
          <p:cNvSpPr/>
          <p:nvPr/>
        </p:nvSpPr>
        <p:spPr>
          <a:xfrm>
            <a:off x="548640" y="3840480"/>
            <a:ext cx="4206240" cy="603504"/>
          </a:xfrm>
          <a:prstGeom prst="roundRect">
            <a:avLst>
              <a:gd name="adj" fmla="val 18182"/>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14"/>
          <p:cNvSpPr/>
          <p:nvPr/>
        </p:nvSpPr>
        <p:spPr>
          <a:xfrm>
            <a:off x="685800" y="3959352"/>
            <a:ext cx="365760" cy="36576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9" name="Google Shape;489;p14" descr="preencoded.png"/>
          <p:cNvPicPr preferRelativeResize="0"/>
          <p:nvPr/>
        </p:nvPicPr>
        <p:blipFill rotWithShape="1">
          <a:blip r:embed="rId10">
            <a:alphaModFix/>
          </a:blip>
          <a:srcRect/>
          <a:stretch/>
        </p:blipFill>
        <p:spPr>
          <a:xfrm>
            <a:off x="784555" y="4058107"/>
            <a:ext cx="168250" cy="168250"/>
          </a:xfrm>
          <a:prstGeom prst="rect">
            <a:avLst/>
          </a:prstGeom>
          <a:noFill/>
          <a:ln>
            <a:noFill/>
          </a:ln>
        </p:spPr>
      </p:pic>
      <p:sp>
        <p:nvSpPr>
          <p:cNvPr id="490" name="Google Shape;490;p14"/>
          <p:cNvSpPr txBox="1"/>
          <p:nvPr/>
        </p:nvSpPr>
        <p:spPr>
          <a:xfrm>
            <a:off x="1188720" y="3840480"/>
            <a:ext cx="3429000" cy="60350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50"/>
              <a:buFont typeface="Calibri"/>
              <a:buNone/>
            </a:pPr>
            <a:r>
              <a:rPr lang="en-US" sz="1450" b="0" i="0" u="none" strike="noStrike" cap="none">
                <a:solidFill>
                  <a:srgbClr val="1B1E3C"/>
                </a:solidFill>
                <a:latin typeface="Calibri"/>
                <a:ea typeface="Calibri"/>
                <a:cs typeface="Calibri"/>
                <a:sym typeface="Calibri"/>
              </a:rPr>
              <a:t>Appropriations &amp; earmarks support</a:t>
            </a:r>
            <a:endParaRPr sz="1450" b="0" i="0" u="none" strike="noStrike" cap="none">
              <a:solidFill>
                <a:schemeClr val="dk1"/>
              </a:solidFill>
              <a:latin typeface="Calibri"/>
              <a:ea typeface="Calibri"/>
              <a:cs typeface="Calibri"/>
              <a:sym typeface="Calibri"/>
            </a:endParaRPr>
          </a:p>
        </p:txBody>
      </p:sp>
      <p:sp>
        <p:nvSpPr>
          <p:cNvPr id="491" name="Google Shape;491;p14"/>
          <p:cNvSpPr/>
          <p:nvPr/>
        </p:nvSpPr>
        <p:spPr>
          <a:xfrm>
            <a:off x="4983480" y="3840480"/>
            <a:ext cx="4206240" cy="603504"/>
          </a:xfrm>
          <a:prstGeom prst="roundRect">
            <a:avLst>
              <a:gd name="adj" fmla="val 18182"/>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14"/>
          <p:cNvSpPr/>
          <p:nvPr/>
        </p:nvSpPr>
        <p:spPr>
          <a:xfrm>
            <a:off x="5120640" y="3959352"/>
            <a:ext cx="365760" cy="36576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93" name="Google Shape;493;p14" descr="preencoded.png"/>
          <p:cNvPicPr preferRelativeResize="0"/>
          <p:nvPr/>
        </p:nvPicPr>
        <p:blipFill rotWithShape="1">
          <a:blip r:embed="rId11">
            <a:alphaModFix/>
          </a:blip>
          <a:srcRect/>
          <a:stretch/>
        </p:blipFill>
        <p:spPr>
          <a:xfrm>
            <a:off x="5219395" y="4058107"/>
            <a:ext cx="168250" cy="168250"/>
          </a:xfrm>
          <a:prstGeom prst="rect">
            <a:avLst/>
          </a:prstGeom>
          <a:noFill/>
          <a:ln>
            <a:noFill/>
          </a:ln>
        </p:spPr>
      </p:pic>
      <p:sp>
        <p:nvSpPr>
          <p:cNvPr id="494" name="Google Shape;494;p14"/>
          <p:cNvSpPr txBox="1"/>
          <p:nvPr/>
        </p:nvSpPr>
        <p:spPr>
          <a:xfrm>
            <a:off x="5623560" y="3840480"/>
            <a:ext cx="3429000" cy="60350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150"/>
              <a:buFont typeface="Calibri"/>
              <a:buNone/>
            </a:pPr>
            <a:r>
              <a:rPr lang="en-US" sz="1450" b="0" i="0" u="none" strike="noStrike" cap="none">
                <a:solidFill>
                  <a:srgbClr val="1B1E3C"/>
                </a:solidFill>
                <a:latin typeface="Calibri"/>
                <a:ea typeface="Calibri"/>
                <a:cs typeface="Calibri"/>
                <a:sym typeface="Calibri"/>
              </a:rPr>
              <a:t>Customized services</a:t>
            </a:r>
            <a:endParaRPr sz="1450" b="0" i="0" u="none" strike="noStrike" cap="none">
              <a:solidFill>
                <a:schemeClr val="dk1"/>
              </a:solidFill>
              <a:latin typeface="Calibri"/>
              <a:ea typeface="Calibri"/>
              <a:cs typeface="Calibri"/>
              <a:sym typeface="Calibri"/>
            </a:endParaRPr>
          </a:p>
        </p:txBody>
      </p:sp>
      <p:sp>
        <p:nvSpPr>
          <p:cNvPr id="495" name="Google Shape;495;p14"/>
          <p:cNvSpPr/>
          <p:nvPr/>
        </p:nvSpPr>
        <p:spPr>
          <a:xfrm>
            <a:off x="9418320" y="1645920"/>
            <a:ext cx="2240280" cy="2798064"/>
          </a:xfrm>
          <a:prstGeom prst="roundRect">
            <a:avLst>
              <a:gd name="adj" fmla="val 4898"/>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96" name="Google Shape;496;p14" descr="/tmp/claude-0/-home-claude/0eb6c878-c4ca-5944-9399-a7d616d972c5/scratchpad/v2/assets/tfg.png">
            <a:hlinkClick r:id="rId12"/>
          </p:cNvPr>
          <p:cNvPicPr preferRelativeResize="0"/>
          <p:nvPr/>
        </p:nvPicPr>
        <p:blipFill rotWithShape="1">
          <a:blip r:embed="rId13">
            <a:alphaModFix/>
          </a:blip>
          <a:srcRect/>
          <a:stretch/>
        </p:blipFill>
        <p:spPr>
          <a:xfrm>
            <a:off x="9692640" y="1920240"/>
            <a:ext cx="1691640" cy="1702213"/>
          </a:xfrm>
          <a:prstGeom prst="rect">
            <a:avLst/>
          </a:prstGeom>
          <a:noFill/>
          <a:ln>
            <a:noFill/>
          </a:ln>
        </p:spPr>
      </p:pic>
      <p:sp>
        <p:nvSpPr>
          <p:cNvPr id="497" name="Google Shape;497;p14">
            <a:hlinkClick r:id="rId12"/>
          </p:cNvPr>
          <p:cNvSpPr txBox="1"/>
          <p:nvPr/>
        </p:nvSpPr>
        <p:spPr>
          <a:xfrm>
            <a:off x="9418320" y="3794760"/>
            <a:ext cx="2240280" cy="457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000"/>
              <a:buFont typeface="Calibri"/>
              <a:buNone/>
            </a:pPr>
            <a:r>
              <a:rPr lang="en-US" sz="1300" b="0" i="0" u="sng" strike="noStrike" cap="none">
                <a:solidFill>
                  <a:schemeClr val="hlink"/>
                </a:solidFill>
                <a:latin typeface="Calibri"/>
                <a:ea typeface="Calibri"/>
                <a:cs typeface="Calibri"/>
                <a:sym typeface="Calibri"/>
                <a:hlinkClick r:id="rId12"/>
              </a:rPr>
              <a:t>thefergusongroup.com</a:t>
            </a:r>
            <a:endParaRPr sz="1300" b="0" i="0" u="none" strike="noStrike" cap="none">
              <a:solidFill>
                <a:schemeClr val="dk1"/>
              </a:solidFill>
              <a:latin typeface="Calibri"/>
              <a:ea typeface="Calibri"/>
              <a:cs typeface="Calibri"/>
              <a:sym typeface="Calibri"/>
            </a:endParaRPr>
          </a:p>
        </p:txBody>
      </p:sp>
      <p:sp>
        <p:nvSpPr>
          <p:cNvPr id="498" name="Google Shape;498;p14"/>
          <p:cNvSpPr txBox="1"/>
          <p:nvPr/>
        </p:nvSpPr>
        <p:spPr>
          <a:xfrm>
            <a:off x="548640" y="470916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1" i="0" u="none" strike="noStrike" cap="none">
                <a:solidFill>
                  <a:srgbClr val="5C627F"/>
                </a:solidFill>
                <a:latin typeface="Calibri"/>
                <a:ea typeface="Calibri"/>
                <a:cs typeface="Calibri"/>
                <a:sym typeface="Calibri"/>
              </a:rPr>
              <a:t>TFG'S FIVE-STEP PROCESS</a:t>
            </a:r>
            <a:endParaRPr sz="950" b="0" i="0" u="none" strike="noStrike" cap="none">
              <a:solidFill>
                <a:schemeClr val="dk1"/>
              </a:solidFill>
              <a:latin typeface="Calibri"/>
              <a:ea typeface="Calibri"/>
              <a:cs typeface="Calibri"/>
              <a:sym typeface="Calibri"/>
            </a:endParaRPr>
          </a:p>
        </p:txBody>
      </p:sp>
      <p:sp>
        <p:nvSpPr>
          <p:cNvPr id="499" name="Google Shape;499;p14"/>
          <p:cNvSpPr/>
          <p:nvPr/>
        </p:nvSpPr>
        <p:spPr>
          <a:xfrm>
            <a:off x="548640" y="5029200"/>
            <a:ext cx="2103120" cy="749808"/>
          </a:xfrm>
          <a:prstGeom prst="homePlate">
            <a:avLst>
              <a:gd name="adj" fmla="val 50000"/>
            </a:avLst>
          </a:prstGeom>
          <a:solidFill>
            <a:srgbClr val="292D6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14"/>
          <p:cNvSpPr txBox="1"/>
          <p:nvPr/>
        </p:nvSpPr>
        <p:spPr>
          <a:xfrm>
            <a:off x="777240" y="5029200"/>
            <a:ext cx="1325880" cy="74980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800"/>
              <a:buFont typeface="Calibri"/>
              <a:buNone/>
            </a:pPr>
            <a:r>
              <a:rPr lang="en-US" sz="1100" b="0" i="0" u="none" strike="noStrike" cap="none">
                <a:solidFill>
                  <a:srgbClr val="C9D3F2"/>
                </a:solidFill>
                <a:latin typeface="Calibri"/>
                <a:ea typeface="Calibri"/>
                <a:cs typeface="Calibri"/>
                <a:sym typeface="Calibri"/>
              </a:rPr>
              <a:t>STEP 1</a:t>
            </a:r>
            <a:endParaRPr sz="11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FFFFFF"/>
              </a:buClr>
              <a:buSzPts val="1100"/>
              <a:buFont typeface="Calibri"/>
              <a:buNone/>
            </a:pPr>
            <a:r>
              <a:rPr lang="en-US" b="1" i="0" u="none" strike="noStrike" cap="none">
                <a:solidFill>
                  <a:srgbClr val="FFFFFF"/>
                </a:solidFill>
                <a:latin typeface="Calibri"/>
                <a:ea typeface="Calibri"/>
                <a:cs typeface="Calibri"/>
                <a:sym typeface="Calibri"/>
              </a:rPr>
              <a:t>Needs Analysis</a:t>
            </a:r>
            <a:endParaRPr sz="1100" b="0" i="0" u="none" strike="noStrike" cap="none">
              <a:solidFill>
                <a:schemeClr val="dk1"/>
              </a:solidFill>
              <a:latin typeface="Calibri"/>
              <a:ea typeface="Calibri"/>
              <a:cs typeface="Calibri"/>
              <a:sym typeface="Calibri"/>
            </a:endParaRPr>
          </a:p>
        </p:txBody>
      </p:sp>
      <p:sp>
        <p:nvSpPr>
          <p:cNvPr id="501" name="Google Shape;501;p14"/>
          <p:cNvSpPr/>
          <p:nvPr/>
        </p:nvSpPr>
        <p:spPr>
          <a:xfrm>
            <a:off x="2798064" y="5029200"/>
            <a:ext cx="2103120" cy="749808"/>
          </a:xfrm>
          <a:prstGeom prst="chevron">
            <a:avLst>
              <a:gd name="adj" fmla="val 50000"/>
            </a:avLst>
          </a:prstGeom>
          <a:solidFill>
            <a:srgbClr val="3C4190"/>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14"/>
          <p:cNvSpPr txBox="1"/>
          <p:nvPr/>
        </p:nvSpPr>
        <p:spPr>
          <a:xfrm>
            <a:off x="3255264" y="5029200"/>
            <a:ext cx="1325880" cy="74980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800"/>
              <a:buFont typeface="Calibri"/>
              <a:buNone/>
            </a:pPr>
            <a:r>
              <a:rPr lang="en-US" sz="1100" b="0" i="0" u="none" strike="noStrike" cap="none">
                <a:solidFill>
                  <a:srgbClr val="C9D3F2"/>
                </a:solidFill>
                <a:latin typeface="Calibri"/>
                <a:ea typeface="Calibri"/>
                <a:cs typeface="Calibri"/>
                <a:sym typeface="Calibri"/>
              </a:rPr>
              <a:t>STEP 2</a:t>
            </a:r>
            <a:endParaRPr sz="11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FFFFFF"/>
              </a:buClr>
              <a:buSzPts val="1100"/>
              <a:buFont typeface="Calibri"/>
              <a:buNone/>
            </a:pPr>
            <a:r>
              <a:rPr lang="en-US" b="1" i="0" u="none" strike="noStrike" cap="none">
                <a:solidFill>
                  <a:srgbClr val="FFFFFF"/>
                </a:solidFill>
                <a:latin typeface="Calibri"/>
                <a:ea typeface="Calibri"/>
                <a:cs typeface="Calibri"/>
                <a:sym typeface="Calibri"/>
              </a:rPr>
              <a:t>Grant Funding Research</a:t>
            </a:r>
            <a:endParaRPr sz="1100" b="0" i="0" u="none" strike="noStrike" cap="none">
              <a:solidFill>
                <a:schemeClr val="dk1"/>
              </a:solidFill>
              <a:latin typeface="Calibri"/>
              <a:ea typeface="Calibri"/>
              <a:cs typeface="Calibri"/>
              <a:sym typeface="Calibri"/>
            </a:endParaRPr>
          </a:p>
        </p:txBody>
      </p:sp>
      <p:sp>
        <p:nvSpPr>
          <p:cNvPr id="503" name="Google Shape;503;p14"/>
          <p:cNvSpPr/>
          <p:nvPr/>
        </p:nvSpPr>
        <p:spPr>
          <a:xfrm>
            <a:off x="5047488" y="5029200"/>
            <a:ext cx="2103120" cy="749808"/>
          </a:xfrm>
          <a:prstGeom prst="chevron">
            <a:avLst>
              <a:gd name="adj" fmla="val 50000"/>
            </a:avLst>
          </a:prstGeom>
          <a:solidFill>
            <a:srgbClr val="292D6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14"/>
          <p:cNvSpPr txBox="1"/>
          <p:nvPr/>
        </p:nvSpPr>
        <p:spPr>
          <a:xfrm>
            <a:off x="5504688" y="5029200"/>
            <a:ext cx="1325880" cy="74980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800"/>
              <a:buFont typeface="Calibri"/>
              <a:buNone/>
            </a:pPr>
            <a:r>
              <a:rPr lang="en-US" sz="1100" b="0" i="0" u="none" strike="noStrike" cap="none">
                <a:solidFill>
                  <a:srgbClr val="C9D3F2"/>
                </a:solidFill>
                <a:latin typeface="Calibri"/>
                <a:ea typeface="Calibri"/>
                <a:cs typeface="Calibri"/>
                <a:sym typeface="Calibri"/>
              </a:rPr>
              <a:t>STEP 3</a:t>
            </a:r>
            <a:endParaRPr sz="11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FFFFFF"/>
              </a:buClr>
              <a:buSzPts val="1100"/>
              <a:buFont typeface="Calibri"/>
              <a:buNone/>
            </a:pPr>
            <a:r>
              <a:rPr lang="en-US" b="1" i="0" u="none" strike="noStrike" cap="none">
                <a:solidFill>
                  <a:srgbClr val="FFFFFF"/>
                </a:solidFill>
                <a:latin typeface="Calibri"/>
                <a:ea typeface="Calibri"/>
                <a:cs typeface="Calibri"/>
                <a:sym typeface="Calibri"/>
              </a:rPr>
              <a:t>Position Priority Projects</a:t>
            </a:r>
            <a:endParaRPr sz="1100" b="0" i="0" u="none" strike="noStrike" cap="none">
              <a:solidFill>
                <a:schemeClr val="dk1"/>
              </a:solidFill>
              <a:latin typeface="Calibri"/>
              <a:ea typeface="Calibri"/>
              <a:cs typeface="Calibri"/>
              <a:sym typeface="Calibri"/>
            </a:endParaRPr>
          </a:p>
        </p:txBody>
      </p:sp>
      <p:sp>
        <p:nvSpPr>
          <p:cNvPr id="505" name="Google Shape;505;p14"/>
          <p:cNvSpPr/>
          <p:nvPr/>
        </p:nvSpPr>
        <p:spPr>
          <a:xfrm>
            <a:off x="7296912" y="5029200"/>
            <a:ext cx="2103120" cy="749808"/>
          </a:xfrm>
          <a:prstGeom prst="chevron">
            <a:avLst>
              <a:gd name="adj" fmla="val 50000"/>
            </a:avLst>
          </a:prstGeom>
          <a:solidFill>
            <a:srgbClr val="3C4190"/>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14"/>
          <p:cNvSpPr txBox="1"/>
          <p:nvPr/>
        </p:nvSpPr>
        <p:spPr>
          <a:xfrm>
            <a:off x="7754112" y="5029200"/>
            <a:ext cx="1325880" cy="74980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800"/>
              <a:buFont typeface="Calibri"/>
              <a:buNone/>
            </a:pPr>
            <a:r>
              <a:rPr lang="en-US" sz="1100" b="0" i="0" u="none" strike="noStrike" cap="none">
                <a:solidFill>
                  <a:srgbClr val="C9D3F2"/>
                </a:solidFill>
                <a:latin typeface="Calibri"/>
                <a:ea typeface="Calibri"/>
                <a:cs typeface="Calibri"/>
                <a:sym typeface="Calibri"/>
              </a:rPr>
              <a:t>STEP 4</a:t>
            </a:r>
            <a:endParaRPr sz="11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FFFFFF"/>
              </a:buClr>
              <a:buSzPts val="1100"/>
              <a:buFont typeface="Calibri"/>
              <a:buNone/>
            </a:pPr>
            <a:r>
              <a:rPr lang="en-US" b="1" i="0" u="none" strike="noStrike" cap="none">
                <a:solidFill>
                  <a:srgbClr val="FFFFFF"/>
                </a:solidFill>
                <a:latin typeface="Calibri"/>
                <a:ea typeface="Calibri"/>
                <a:cs typeface="Calibri"/>
                <a:sym typeface="Calibri"/>
              </a:rPr>
              <a:t>Grant Writing</a:t>
            </a:r>
            <a:endParaRPr sz="1100" b="0" i="0" u="none" strike="noStrike" cap="none">
              <a:solidFill>
                <a:schemeClr val="dk1"/>
              </a:solidFill>
              <a:latin typeface="Calibri"/>
              <a:ea typeface="Calibri"/>
              <a:cs typeface="Calibri"/>
              <a:sym typeface="Calibri"/>
            </a:endParaRPr>
          </a:p>
        </p:txBody>
      </p:sp>
      <p:sp>
        <p:nvSpPr>
          <p:cNvPr id="507" name="Google Shape;507;p14"/>
          <p:cNvSpPr/>
          <p:nvPr/>
        </p:nvSpPr>
        <p:spPr>
          <a:xfrm>
            <a:off x="9546336" y="5029200"/>
            <a:ext cx="2103120" cy="749808"/>
          </a:xfrm>
          <a:prstGeom prst="chevron">
            <a:avLst>
              <a:gd name="adj" fmla="val 50000"/>
            </a:avLst>
          </a:prstGeom>
          <a:solidFill>
            <a:srgbClr val="292D6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4"/>
          <p:cNvSpPr txBox="1"/>
          <p:nvPr/>
        </p:nvSpPr>
        <p:spPr>
          <a:xfrm>
            <a:off x="10003536" y="5029200"/>
            <a:ext cx="1325880" cy="74980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800"/>
              <a:buFont typeface="Calibri"/>
              <a:buNone/>
            </a:pPr>
            <a:r>
              <a:rPr lang="en-US" sz="1100" b="0" i="0" u="none" strike="noStrike" cap="none">
                <a:solidFill>
                  <a:srgbClr val="C9D3F2"/>
                </a:solidFill>
                <a:latin typeface="Calibri"/>
                <a:ea typeface="Calibri"/>
                <a:cs typeface="Calibri"/>
                <a:sym typeface="Calibri"/>
              </a:rPr>
              <a:t>STEP 5</a:t>
            </a:r>
            <a:endParaRPr sz="11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FFFFFF"/>
              </a:buClr>
              <a:buSzPts val="1100"/>
              <a:buFont typeface="Calibri"/>
              <a:buNone/>
            </a:pPr>
            <a:r>
              <a:rPr lang="en-US" b="1" i="0" u="none" strike="noStrike" cap="none">
                <a:solidFill>
                  <a:srgbClr val="FFFFFF"/>
                </a:solidFill>
                <a:latin typeface="Calibri"/>
                <a:ea typeface="Calibri"/>
                <a:cs typeface="Calibri"/>
                <a:sym typeface="Calibri"/>
              </a:rPr>
              <a:t>Organize Political Support</a:t>
            </a:r>
            <a:endParaRPr sz="1100" b="0" i="0" u="none" strike="noStrike" cap="none">
              <a:solidFill>
                <a:schemeClr val="dk1"/>
              </a:solidFill>
              <a:latin typeface="Calibri"/>
              <a:ea typeface="Calibri"/>
              <a:cs typeface="Calibri"/>
              <a:sym typeface="Calibri"/>
            </a:endParaRPr>
          </a:p>
        </p:txBody>
      </p:sp>
      <p:cxnSp>
        <p:nvCxnSpPr>
          <p:cNvPr id="509" name="Google Shape;509;p14"/>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510" name="Google Shape;510;p14"/>
          <p:cNvSpPr/>
          <p:nvPr/>
        </p:nvSpPr>
        <p:spPr>
          <a:xfrm>
            <a:off x="54864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1" name="Google Shape;511;p14" descr="preencoded.png"/>
          <p:cNvPicPr preferRelativeResize="0"/>
          <p:nvPr/>
        </p:nvPicPr>
        <p:blipFill rotWithShape="1">
          <a:blip r:embed="rId14">
            <a:alphaModFix/>
          </a:blip>
          <a:srcRect/>
          <a:stretch/>
        </p:blipFill>
        <p:spPr>
          <a:xfrm>
            <a:off x="652333" y="6248461"/>
            <a:ext cx="176662" cy="176662"/>
          </a:xfrm>
          <a:prstGeom prst="rect">
            <a:avLst/>
          </a:prstGeom>
          <a:noFill/>
          <a:ln>
            <a:noFill/>
          </a:ln>
        </p:spPr>
      </p:pic>
      <p:sp>
        <p:nvSpPr>
          <p:cNvPr id="512" name="Google Shape;512;p14"/>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STRONGER TOGETHER</a:t>
            </a:r>
            <a:endParaRPr sz="950" b="0" i="0" u="none" strike="noStrike" cap="none">
              <a:solidFill>
                <a:schemeClr val="dk1"/>
              </a:solidFill>
              <a:latin typeface="Calibri"/>
              <a:ea typeface="Calibri"/>
              <a:cs typeface="Calibri"/>
              <a:sym typeface="Calibri"/>
            </a:endParaRPr>
          </a:p>
        </p:txBody>
      </p:sp>
      <p:sp>
        <p:nvSpPr>
          <p:cNvPr id="513" name="Google Shape;513;p14"/>
          <p:cNvSpPr/>
          <p:nvPr/>
        </p:nvSpPr>
        <p:spPr>
          <a:xfrm>
            <a:off x="269748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4" name="Google Shape;514;p14" descr="preencoded.png"/>
          <p:cNvPicPr preferRelativeResize="0"/>
          <p:nvPr/>
        </p:nvPicPr>
        <p:blipFill rotWithShape="1">
          <a:blip r:embed="rId15">
            <a:alphaModFix/>
          </a:blip>
          <a:srcRect/>
          <a:stretch/>
        </p:blipFill>
        <p:spPr>
          <a:xfrm>
            <a:off x="2801173" y="6248461"/>
            <a:ext cx="176662" cy="176662"/>
          </a:xfrm>
          <a:prstGeom prst="rect">
            <a:avLst/>
          </a:prstGeom>
          <a:noFill/>
          <a:ln>
            <a:noFill/>
          </a:ln>
        </p:spPr>
      </p:pic>
      <p:sp>
        <p:nvSpPr>
          <p:cNvPr id="515" name="Google Shape;515;p14"/>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NATIONAL ADVOCACY</a:t>
            </a:r>
            <a:endParaRPr sz="950" b="0" i="0" u="none" strike="noStrike" cap="none">
              <a:solidFill>
                <a:schemeClr val="dk1"/>
              </a:solidFill>
              <a:latin typeface="Calibri"/>
              <a:ea typeface="Calibri"/>
              <a:cs typeface="Calibri"/>
              <a:sym typeface="Calibri"/>
            </a:endParaRPr>
          </a:p>
        </p:txBody>
      </p:sp>
      <p:sp>
        <p:nvSpPr>
          <p:cNvPr id="516" name="Google Shape;516;p14"/>
          <p:cNvSpPr/>
          <p:nvPr/>
        </p:nvSpPr>
        <p:spPr>
          <a:xfrm>
            <a:off x="484632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7" name="Google Shape;517;p14" descr="preencoded.png"/>
          <p:cNvPicPr preferRelativeResize="0"/>
          <p:nvPr/>
        </p:nvPicPr>
        <p:blipFill rotWithShape="1">
          <a:blip r:embed="rId16">
            <a:alphaModFix/>
          </a:blip>
          <a:srcRect/>
          <a:stretch/>
        </p:blipFill>
        <p:spPr>
          <a:xfrm>
            <a:off x="4950013" y="6248461"/>
            <a:ext cx="176662" cy="176662"/>
          </a:xfrm>
          <a:prstGeom prst="rect">
            <a:avLst/>
          </a:prstGeom>
          <a:noFill/>
          <a:ln>
            <a:noFill/>
          </a:ln>
        </p:spPr>
      </p:pic>
      <p:sp>
        <p:nvSpPr>
          <p:cNvPr id="518" name="Google Shape;518;p14"/>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EXCLUSIVE RESOURCES</a:t>
            </a:r>
            <a:endParaRPr sz="950" b="0" i="0" u="none" strike="noStrike" cap="none">
              <a:solidFill>
                <a:schemeClr val="dk1"/>
              </a:solidFill>
              <a:latin typeface="Calibri"/>
              <a:ea typeface="Calibri"/>
              <a:cs typeface="Calibri"/>
              <a:sym typeface="Calibri"/>
            </a:endParaRPr>
          </a:p>
        </p:txBody>
      </p:sp>
      <p:sp>
        <p:nvSpPr>
          <p:cNvPr id="519" name="Google Shape;519;p14"/>
          <p:cNvSpPr/>
          <p:nvPr/>
        </p:nvSpPr>
        <p:spPr>
          <a:xfrm>
            <a:off x="699516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20" name="Google Shape;520;p14" descr="preencoded.png"/>
          <p:cNvPicPr preferRelativeResize="0"/>
          <p:nvPr/>
        </p:nvPicPr>
        <p:blipFill rotWithShape="1">
          <a:blip r:embed="rId17">
            <a:alphaModFix/>
          </a:blip>
          <a:srcRect/>
          <a:stretch/>
        </p:blipFill>
        <p:spPr>
          <a:xfrm>
            <a:off x="7098853" y="6248461"/>
            <a:ext cx="176662" cy="176662"/>
          </a:xfrm>
          <a:prstGeom prst="rect">
            <a:avLst/>
          </a:prstGeom>
          <a:noFill/>
          <a:ln>
            <a:noFill/>
          </a:ln>
        </p:spPr>
      </p:pic>
      <p:sp>
        <p:nvSpPr>
          <p:cNvPr id="521" name="Google Shape;521;p14"/>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VALUABLE CONNECTIONS</a:t>
            </a:r>
            <a:endParaRPr sz="950" b="0" i="0" u="none" strike="noStrike" cap="none">
              <a:solidFill>
                <a:schemeClr val="dk1"/>
              </a:solidFill>
              <a:latin typeface="Calibri"/>
              <a:ea typeface="Calibri"/>
              <a:cs typeface="Calibri"/>
              <a:sym typeface="Calibri"/>
            </a:endParaRPr>
          </a:p>
        </p:txBody>
      </p:sp>
      <p:sp>
        <p:nvSpPr>
          <p:cNvPr id="522" name="Google Shape;522;p14"/>
          <p:cNvSpPr/>
          <p:nvPr/>
        </p:nvSpPr>
        <p:spPr>
          <a:xfrm>
            <a:off x="914400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23" name="Google Shape;523;p14" descr="preencoded.png"/>
          <p:cNvPicPr preferRelativeResize="0"/>
          <p:nvPr/>
        </p:nvPicPr>
        <p:blipFill rotWithShape="1">
          <a:blip r:embed="rId18">
            <a:alphaModFix/>
          </a:blip>
          <a:srcRect/>
          <a:stretch/>
        </p:blipFill>
        <p:spPr>
          <a:xfrm>
            <a:off x="9247693" y="6248461"/>
            <a:ext cx="176662" cy="176662"/>
          </a:xfrm>
          <a:prstGeom prst="rect">
            <a:avLst/>
          </a:prstGeom>
          <a:noFill/>
          <a:ln>
            <a:noFill/>
          </a:ln>
        </p:spPr>
      </p:pic>
      <p:sp>
        <p:nvSpPr>
          <p:cNvPr id="524" name="Google Shape;524;p14"/>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STRONGER DISTRICTS</a:t>
            </a:r>
            <a:endParaRPr sz="950" b="0" i="0" u="none" strike="noStrike" cap="non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29"/>
        <p:cNvGrpSpPr/>
        <p:nvPr/>
      </p:nvGrpSpPr>
      <p:grpSpPr>
        <a:xfrm>
          <a:off x="0" y="0"/>
          <a:ext cx="0" cy="0"/>
          <a:chOff x="0" y="0"/>
          <a:chExt cx="0" cy="0"/>
        </a:xfrm>
      </p:grpSpPr>
      <p:sp>
        <p:nvSpPr>
          <p:cNvPr id="530" name="Google Shape;530;p15"/>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3000"/>
              <a:buFont typeface="Calibri"/>
              <a:buNone/>
            </a:pPr>
            <a:r>
              <a:rPr lang="en-US" sz="3000" b="1" i="0" u="none" strike="noStrike" cap="none" dirty="0">
                <a:solidFill>
                  <a:srgbClr val="292D6F"/>
                </a:solidFill>
                <a:latin typeface="Calibri"/>
                <a:ea typeface="Calibri"/>
                <a:cs typeface="Calibri"/>
                <a:sym typeface="Calibri"/>
              </a:rPr>
              <a:t>Example: FEMA cybersecurity grants for Colorado districts</a:t>
            </a:r>
            <a:endParaRPr sz="3000" b="0" i="0" u="none" strike="noStrike" cap="none" dirty="0">
              <a:solidFill>
                <a:schemeClr val="dk1"/>
              </a:solidFill>
              <a:latin typeface="Calibri"/>
              <a:ea typeface="Calibri"/>
              <a:cs typeface="Calibri"/>
              <a:sym typeface="Calibri"/>
            </a:endParaRPr>
          </a:p>
        </p:txBody>
      </p:sp>
      <p:sp>
        <p:nvSpPr>
          <p:cNvPr id="531" name="Google Shape;531;p15"/>
          <p:cNvSpPr txBox="1"/>
          <p:nvPr/>
        </p:nvSpPr>
        <p:spPr>
          <a:xfrm>
            <a:off x="548652" y="1024125"/>
            <a:ext cx="11018400" cy="411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400"/>
              <a:buFont typeface="Calibri"/>
              <a:buNone/>
            </a:pPr>
            <a:r>
              <a:rPr lang="en-US" sz="1900" b="0" i="0" u="none" strike="noStrike" cap="none" dirty="0">
                <a:solidFill>
                  <a:srgbClr val="5C627F"/>
                </a:solidFill>
                <a:latin typeface="Calibri"/>
                <a:ea typeface="Calibri"/>
                <a:cs typeface="Calibri"/>
                <a:sym typeface="Calibri"/>
              </a:rPr>
              <a:t>State and Local Cybersecurity Grant Program (SLCGP) — a funding opportunity open to special districts</a:t>
            </a:r>
            <a:endParaRPr sz="1900" b="0" i="0" u="none" strike="noStrike" cap="none" dirty="0">
              <a:solidFill>
                <a:schemeClr val="dk1"/>
              </a:solidFill>
              <a:latin typeface="Calibri"/>
              <a:ea typeface="Calibri"/>
              <a:cs typeface="Calibri"/>
              <a:sym typeface="Calibri"/>
            </a:endParaRPr>
          </a:p>
        </p:txBody>
      </p:sp>
      <p:pic>
        <p:nvPicPr>
          <p:cNvPr id="532" name="Google Shape;532;p15" descr="/tmp/claude-0/-home-claude/0eb6c878-c4ca-5944-9399-a7d616d972c5/scratchpad/v2/media/s01_70b3e172.png"/>
          <p:cNvPicPr preferRelativeResize="0"/>
          <p:nvPr/>
        </p:nvPicPr>
        <p:blipFill rotWithShape="1">
          <a:blip r:embed="rId3">
            <a:alphaModFix/>
          </a:blip>
          <a:srcRect/>
          <a:stretch/>
        </p:blipFill>
        <p:spPr>
          <a:xfrm>
            <a:off x="10104120" y="347472"/>
            <a:ext cx="1691640" cy="578666"/>
          </a:xfrm>
          <a:prstGeom prst="rect">
            <a:avLst/>
          </a:prstGeom>
          <a:noFill/>
          <a:ln>
            <a:noFill/>
          </a:ln>
        </p:spPr>
      </p:pic>
      <p:sp>
        <p:nvSpPr>
          <p:cNvPr id="533" name="Google Shape;533;p15"/>
          <p:cNvSpPr/>
          <p:nvPr/>
        </p:nvSpPr>
        <p:spPr>
          <a:xfrm>
            <a:off x="548640" y="1645920"/>
            <a:ext cx="3657600" cy="4114800"/>
          </a:xfrm>
          <a:prstGeom prst="roundRect">
            <a:avLst>
              <a:gd name="adj" fmla="val 3000"/>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15"/>
          <p:cNvSpPr/>
          <p:nvPr/>
        </p:nvSpPr>
        <p:spPr>
          <a:xfrm>
            <a:off x="822960" y="1920240"/>
            <a:ext cx="502920" cy="502920"/>
          </a:xfrm>
          <a:prstGeom prst="ellipse">
            <a:avLst/>
          </a:prstGeom>
          <a:solidFill>
            <a:srgbClr val="5C627F"/>
          </a:solidFill>
          <a:ln w="12700" cap="flat" cmpd="sng">
            <a:solidFill>
              <a:srgbClr val="5C62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35" name="Google Shape;535;p15" descr="preencoded.png"/>
          <p:cNvPicPr preferRelativeResize="0"/>
          <p:nvPr/>
        </p:nvPicPr>
        <p:blipFill rotWithShape="1">
          <a:blip r:embed="rId4">
            <a:alphaModFix/>
          </a:blip>
          <a:srcRect/>
          <a:stretch/>
        </p:blipFill>
        <p:spPr>
          <a:xfrm>
            <a:off x="958748" y="2056028"/>
            <a:ext cx="231343" cy="231343"/>
          </a:xfrm>
          <a:prstGeom prst="rect">
            <a:avLst/>
          </a:prstGeom>
          <a:noFill/>
          <a:ln>
            <a:noFill/>
          </a:ln>
        </p:spPr>
      </p:pic>
      <p:sp>
        <p:nvSpPr>
          <p:cNvPr id="536" name="Google Shape;536;p15"/>
          <p:cNvSpPr txBox="1"/>
          <p:nvPr/>
        </p:nvSpPr>
        <p:spPr>
          <a:xfrm>
            <a:off x="1463040" y="1920240"/>
            <a:ext cx="256032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500"/>
              <a:buFont typeface="Calibri"/>
              <a:buNone/>
            </a:pPr>
            <a:r>
              <a:rPr lang="en-US" sz="1500" b="1" i="0" u="none" strike="noStrike" cap="none">
                <a:solidFill>
                  <a:srgbClr val="292D6F"/>
                </a:solidFill>
                <a:latin typeface="Calibri"/>
                <a:ea typeface="Calibri"/>
                <a:cs typeface="Calibri"/>
                <a:sym typeface="Calibri"/>
              </a:rPr>
              <a:t>Federal status</a:t>
            </a:r>
            <a:endParaRPr sz="1500" b="0" i="0" u="none" strike="noStrike" cap="none">
              <a:solidFill>
                <a:schemeClr val="dk1"/>
              </a:solidFill>
              <a:latin typeface="Calibri"/>
              <a:ea typeface="Calibri"/>
              <a:cs typeface="Calibri"/>
              <a:sym typeface="Calibri"/>
            </a:endParaRPr>
          </a:p>
        </p:txBody>
      </p:sp>
      <p:sp>
        <p:nvSpPr>
          <p:cNvPr id="537" name="Google Shape;537;p15"/>
          <p:cNvSpPr txBox="1"/>
          <p:nvPr/>
        </p:nvSpPr>
        <p:spPr>
          <a:xfrm>
            <a:off x="822960" y="2606040"/>
            <a:ext cx="3108960" cy="3017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150"/>
              <a:buFont typeface="Calibri"/>
              <a:buNone/>
            </a:pPr>
            <a:r>
              <a:rPr lang="en-US" sz="1650" b="0" i="0" u="none" strike="noStrike" cap="none">
                <a:solidFill>
                  <a:srgbClr val="1B1E3C"/>
                </a:solidFill>
                <a:latin typeface="Calibri"/>
                <a:ea typeface="Calibri"/>
                <a:cs typeface="Calibri"/>
                <a:sym typeface="Calibri"/>
              </a:rPr>
              <a:t>The authorization is unresolved. SLCGP was created with a four-year authorization and appropriation under the 2021 infrastructure law. That run ended in September 2025, and Congress has since kept the program's authority alive through short-term extensions in funding bills — but has provided no new appropriation and has not reauthorized the program at this time.</a:t>
            </a:r>
            <a:endParaRPr sz="1650" b="0" i="0" u="none" strike="noStrike" cap="none">
              <a:solidFill>
                <a:schemeClr val="dk1"/>
              </a:solidFill>
              <a:latin typeface="Calibri"/>
              <a:ea typeface="Calibri"/>
              <a:cs typeface="Calibri"/>
              <a:sym typeface="Calibri"/>
            </a:endParaRPr>
          </a:p>
        </p:txBody>
      </p:sp>
      <p:sp>
        <p:nvSpPr>
          <p:cNvPr id="538" name="Google Shape;538;p15"/>
          <p:cNvSpPr/>
          <p:nvPr/>
        </p:nvSpPr>
        <p:spPr>
          <a:xfrm>
            <a:off x="4480560" y="1645920"/>
            <a:ext cx="7178040" cy="2606040"/>
          </a:xfrm>
          <a:prstGeom prst="roundRect">
            <a:avLst>
              <a:gd name="adj" fmla="val 4211"/>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15"/>
          <p:cNvSpPr/>
          <p:nvPr/>
        </p:nvSpPr>
        <p:spPr>
          <a:xfrm>
            <a:off x="4754880" y="1920240"/>
            <a:ext cx="502920" cy="50292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40" name="Google Shape;540;p15" descr="preencoded.png"/>
          <p:cNvPicPr preferRelativeResize="0"/>
          <p:nvPr/>
        </p:nvPicPr>
        <p:blipFill rotWithShape="1">
          <a:blip r:embed="rId5">
            <a:alphaModFix/>
          </a:blip>
          <a:srcRect/>
          <a:stretch/>
        </p:blipFill>
        <p:spPr>
          <a:xfrm>
            <a:off x="4890668" y="2056028"/>
            <a:ext cx="231343" cy="231343"/>
          </a:xfrm>
          <a:prstGeom prst="rect">
            <a:avLst/>
          </a:prstGeom>
          <a:noFill/>
          <a:ln>
            <a:noFill/>
          </a:ln>
        </p:spPr>
      </p:pic>
      <p:sp>
        <p:nvSpPr>
          <p:cNvPr id="541" name="Google Shape;541;p15">
            <a:hlinkClick r:id="rId6"/>
          </p:cNvPr>
          <p:cNvSpPr txBox="1"/>
          <p:nvPr/>
        </p:nvSpPr>
        <p:spPr>
          <a:xfrm>
            <a:off x="5394934" y="1920250"/>
            <a:ext cx="5632800" cy="502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500"/>
              <a:buFont typeface="Calibri"/>
              <a:buNone/>
            </a:pPr>
            <a:r>
              <a:rPr lang="en-US" sz="1500" b="1" i="0" u="sng" strike="noStrike" cap="none">
                <a:solidFill>
                  <a:schemeClr val="hlink"/>
                </a:solidFill>
                <a:latin typeface="Calibri"/>
                <a:ea typeface="Calibri"/>
                <a:cs typeface="Calibri"/>
                <a:sym typeface="Calibri"/>
                <a:hlinkClick r:id="rId6"/>
              </a:rPr>
              <a:t>Colorado SLCGP</a:t>
            </a:r>
            <a:r>
              <a:rPr lang="en-US" sz="1500">
                <a:solidFill>
                  <a:schemeClr val="dk1"/>
                </a:solidFill>
                <a:latin typeface="Calibri"/>
                <a:ea typeface="Calibri"/>
                <a:cs typeface="Calibri"/>
                <a:sym typeface="Calibri"/>
              </a:rPr>
              <a:t> - </a:t>
            </a:r>
            <a:r>
              <a:rPr lang="en-US" sz="1500" u="sng">
                <a:solidFill>
                  <a:schemeClr val="hlink"/>
                </a:solidFill>
                <a:latin typeface="Calibri"/>
                <a:ea typeface="Calibri"/>
                <a:cs typeface="Calibri"/>
                <a:sym typeface="Calibri"/>
                <a:hlinkClick r:id="rId7"/>
              </a:rPr>
              <a:t>FY2025 SLCGP grant application</a:t>
            </a:r>
            <a:r>
              <a:rPr lang="en-US" sz="1500">
                <a:solidFill>
                  <a:schemeClr val="dk1"/>
                </a:solidFill>
                <a:latin typeface="Calibri"/>
                <a:ea typeface="Calibri"/>
                <a:cs typeface="Calibri"/>
                <a:sym typeface="Calibri"/>
              </a:rPr>
              <a:t> (Thanks Eric Dowdy)</a:t>
            </a:r>
            <a:endParaRPr sz="1500" b="0" i="0" u="none" strike="noStrike" cap="none">
              <a:solidFill>
                <a:schemeClr val="dk1"/>
              </a:solidFill>
              <a:latin typeface="Calibri"/>
              <a:ea typeface="Calibri"/>
              <a:cs typeface="Calibri"/>
              <a:sym typeface="Calibri"/>
            </a:endParaRPr>
          </a:p>
        </p:txBody>
      </p:sp>
      <p:sp>
        <p:nvSpPr>
          <p:cNvPr id="542" name="Google Shape;542;p15"/>
          <p:cNvSpPr txBox="1"/>
          <p:nvPr/>
        </p:nvSpPr>
        <p:spPr>
          <a:xfrm>
            <a:off x="4754880" y="2560320"/>
            <a:ext cx="6675120" cy="1691640"/>
          </a:xfrm>
          <a:prstGeom prst="rect">
            <a:avLst/>
          </a:prstGeom>
          <a:noFill/>
          <a:ln>
            <a:noFill/>
          </a:ln>
        </p:spPr>
        <p:txBody>
          <a:bodyPr spcFirstLastPara="1" wrap="square" lIns="0" tIns="0" rIns="0" bIns="0" anchor="t" anchorCtr="0">
            <a:noAutofit/>
          </a:bodyPr>
          <a:lstStyle/>
          <a:p>
            <a:pPr marL="177800" marR="0" lvl="0" indent="-196850" algn="l" rtl="0">
              <a:spcBef>
                <a:spcPts val="0"/>
              </a:spcBef>
              <a:spcAft>
                <a:spcPts val="0"/>
              </a:spcAft>
              <a:buClr>
                <a:srgbClr val="1B1E3C"/>
              </a:buClr>
              <a:buSzPts val="1400"/>
              <a:buFont typeface="Calibri"/>
              <a:buChar char="•"/>
            </a:pPr>
            <a:r>
              <a:rPr lang="en-US" b="0" i="0" u="none" strike="noStrike" cap="none">
                <a:solidFill>
                  <a:srgbClr val="1B1E3C"/>
                </a:solidFill>
                <a:latin typeface="Calibri"/>
                <a:ea typeface="Calibri"/>
                <a:cs typeface="Calibri"/>
                <a:sym typeface="Calibri"/>
              </a:rPr>
              <a:t>Awardees receive a managed detection and response (MDR) service </a:t>
            </a:r>
            <a:endParaRPr b="0" i="0" u="none" strike="noStrike" cap="none">
              <a:solidFill>
                <a:schemeClr val="dk1"/>
              </a:solidFill>
              <a:latin typeface="Calibri"/>
              <a:ea typeface="Calibri"/>
              <a:cs typeface="Calibri"/>
              <a:sym typeface="Calibri"/>
            </a:endParaRPr>
          </a:p>
          <a:p>
            <a:pPr marL="177800" marR="0" lvl="0" indent="-196850" algn="l" rtl="0">
              <a:spcBef>
                <a:spcPts val="500"/>
              </a:spcBef>
              <a:spcAft>
                <a:spcPts val="0"/>
              </a:spcAft>
              <a:buClr>
                <a:srgbClr val="1B1E3C"/>
              </a:buClr>
              <a:buSzPts val="1400"/>
              <a:buFont typeface="Calibri"/>
              <a:buChar char="•"/>
            </a:pPr>
            <a:r>
              <a:rPr lang="en-US" b="0" i="0" u="none" strike="noStrike" cap="none">
                <a:solidFill>
                  <a:srgbClr val="1B1E3C"/>
                </a:solidFill>
                <a:latin typeface="Calibri"/>
                <a:ea typeface="Calibri"/>
                <a:cs typeface="Calibri"/>
                <a:sym typeface="Calibri"/>
              </a:rPr>
              <a:t>Special districts are explicitly eligible — alongside local governments and public safety / emergency services agencies. Past Colorado special district awardees include parks &amp; recreation, ambulance, sanitation, library, and fire protection districts.</a:t>
            </a:r>
            <a:endParaRPr>
              <a:solidFill>
                <a:srgbClr val="1B1E3C"/>
              </a:solidFill>
              <a:latin typeface="Calibri"/>
              <a:ea typeface="Calibri"/>
              <a:cs typeface="Calibri"/>
              <a:sym typeface="Calibri"/>
            </a:endParaRPr>
          </a:p>
          <a:p>
            <a:pPr marL="177800" marR="0" lvl="0" indent="-196850" algn="l" rtl="0">
              <a:spcBef>
                <a:spcPts val="500"/>
              </a:spcBef>
              <a:spcAft>
                <a:spcPts val="0"/>
              </a:spcAft>
              <a:buClr>
                <a:srgbClr val="1B1E3C"/>
              </a:buClr>
              <a:buSzPts val="1400"/>
              <a:buFont typeface="Calibri"/>
              <a:buChar char="•"/>
            </a:pPr>
            <a:r>
              <a:rPr lang="en-US" b="0" i="0" u="none" strike="noStrike" cap="none">
                <a:solidFill>
                  <a:srgbClr val="1B1E3C"/>
                </a:solidFill>
                <a:latin typeface="Calibri"/>
                <a:ea typeface="Calibri"/>
                <a:cs typeface="Calibri"/>
                <a:sym typeface="Calibri"/>
              </a:rPr>
              <a:t>At the end of August, DHSEM reopened the FY 2025 application period to bring in more local governments, public safety agencies and special districts. </a:t>
            </a:r>
            <a:r>
              <a:rPr lang="en-US" b="0" i="0" u="sng" strike="noStrike" cap="none">
                <a:solidFill>
                  <a:schemeClr val="hlink"/>
                </a:solidFill>
                <a:latin typeface="Calibri"/>
                <a:ea typeface="Calibri"/>
                <a:cs typeface="Calibri"/>
                <a:sym typeface="Calibri"/>
                <a:hlinkClick r:id="rId8"/>
              </a:rPr>
              <a:t>cdps_slcgp@state.co.us</a:t>
            </a:r>
            <a:r>
              <a:rPr lang="en-US" b="0" i="0" u="none" strike="noStrike" cap="none">
                <a:solidFill>
                  <a:srgbClr val="1B1E3C"/>
                </a:solidFill>
                <a:latin typeface="Calibri"/>
                <a:ea typeface="Calibri"/>
                <a:cs typeface="Calibri"/>
                <a:sym typeface="Calibri"/>
              </a:rPr>
              <a:t> </a:t>
            </a:r>
            <a:endParaRPr b="0" i="0" u="none" strike="noStrike" cap="none">
              <a:solidFill>
                <a:schemeClr val="dk1"/>
              </a:solidFill>
              <a:latin typeface="Calibri"/>
              <a:ea typeface="Calibri"/>
              <a:cs typeface="Calibri"/>
              <a:sym typeface="Calibri"/>
            </a:endParaRPr>
          </a:p>
        </p:txBody>
      </p:sp>
      <p:sp>
        <p:nvSpPr>
          <p:cNvPr id="543" name="Google Shape;543;p15"/>
          <p:cNvSpPr txBox="1"/>
          <p:nvPr/>
        </p:nvSpPr>
        <p:spPr>
          <a:xfrm>
            <a:off x="4480560" y="4279392"/>
            <a:ext cx="7178040" cy="20116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endParaRPr sz="1050" b="0" i="0" u="none" strike="noStrike" cap="none">
              <a:solidFill>
                <a:schemeClr val="dk1"/>
              </a:solidFill>
              <a:latin typeface="Calibri"/>
              <a:ea typeface="Calibri"/>
              <a:cs typeface="Calibri"/>
              <a:sym typeface="Calibri"/>
            </a:endParaRPr>
          </a:p>
        </p:txBody>
      </p:sp>
      <p:sp>
        <p:nvSpPr>
          <p:cNvPr id="544" name="Google Shape;544;p15"/>
          <p:cNvSpPr/>
          <p:nvPr/>
        </p:nvSpPr>
        <p:spPr>
          <a:xfrm>
            <a:off x="4480560" y="4480560"/>
            <a:ext cx="3474600" cy="1280100"/>
          </a:xfrm>
          <a:prstGeom prst="roundRect">
            <a:avLst>
              <a:gd name="adj" fmla="val 8571"/>
            </a:avLst>
          </a:prstGeom>
          <a:solidFill>
            <a:srgbClr val="FCEBEC"/>
          </a:solidFill>
          <a:ln w="9525" cap="flat" cmpd="sng">
            <a:solidFill>
              <a:srgbClr val="FCEBE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15"/>
          <p:cNvSpPr/>
          <p:nvPr/>
        </p:nvSpPr>
        <p:spPr>
          <a:xfrm>
            <a:off x="4709160" y="4754880"/>
            <a:ext cx="502800" cy="50280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46" name="Google Shape;546;p15" descr="preencoded.png"/>
          <p:cNvPicPr preferRelativeResize="0"/>
          <p:nvPr/>
        </p:nvPicPr>
        <p:blipFill rotWithShape="1">
          <a:blip r:embed="rId9">
            <a:alphaModFix/>
          </a:blip>
          <a:srcRect/>
          <a:stretch/>
        </p:blipFill>
        <p:spPr>
          <a:xfrm>
            <a:off x="4844948" y="4890668"/>
            <a:ext cx="231343" cy="231343"/>
          </a:xfrm>
          <a:prstGeom prst="rect">
            <a:avLst/>
          </a:prstGeom>
          <a:noFill/>
          <a:ln>
            <a:noFill/>
          </a:ln>
        </p:spPr>
      </p:pic>
      <p:sp>
        <p:nvSpPr>
          <p:cNvPr id="547" name="Google Shape;547;p15"/>
          <p:cNvSpPr txBox="1"/>
          <p:nvPr/>
        </p:nvSpPr>
        <p:spPr>
          <a:xfrm>
            <a:off x="5394960" y="4526280"/>
            <a:ext cx="2469000" cy="118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D1B22"/>
              </a:buClr>
              <a:buSzPts val="2000"/>
              <a:buFont typeface="Calibri"/>
              <a:buNone/>
            </a:pPr>
            <a:r>
              <a:rPr lang="en-US" sz="2500" b="1" i="0" u="none" strike="noStrike" cap="none">
                <a:solidFill>
                  <a:srgbClr val="DD1B22"/>
                </a:solidFill>
                <a:latin typeface="Calibri"/>
                <a:ea typeface="Calibri"/>
                <a:cs typeface="Calibri"/>
                <a:sym typeface="Calibri"/>
              </a:rPr>
              <a:t>Sept 30, 2026</a:t>
            </a:r>
            <a:endParaRPr sz="25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B1E3C"/>
              </a:buClr>
              <a:buSzPts val="1100"/>
              <a:buFont typeface="Calibri"/>
              <a:buNone/>
            </a:pPr>
            <a:r>
              <a:rPr lang="en-US" sz="1600" b="0" i="0" u="none" strike="noStrike" cap="none">
                <a:solidFill>
                  <a:srgbClr val="1B1E3C"/>
                </a:solidFill>
                <a:latin typeface="Calibri"/>
                <a:ea typeface="Calibri"/>
                <a:cs typeface="Calibri"/>
                <a:sym typeface="Calibri"/>
              </a:rPr>
              <a:t>Applications due</a:t>
            </a:r>
            <a:endParaRPr sz="2500" b="0" i="0" u="none" strike="noStrike" cap="none">
              <a:solidFill>
                <a:schemeClr val="dk1"/>
              </a:solidFill>
              <a:latin typeface="Calibri"/>
              <a:ea typeface="Calibri"/>
              <a:cs typeface="Calibri"/>
              <a:sym typeface="Calibri"/>
            </a:endParaRPr>
          </a:p>
        </p:txBody>
      </p:sp>
      <p:sp>
        <p:nvSpPr>
          <p:cNvPr id="548" name="Google Shape;548;p15"/>
          <p:cNvSpPr/>
          <p:nvPr/>
        </p:nvSpPr>
        <p:spPr>
          <a:xfrm>
            <a:off x="8183880" y="4480560"/>
            <a:ext cx="3474600" cy="1280100"/>
          </a:xfrm>
          <a:prstGeom prst="roundRect">
            <a:avLst>
              <a:gd name="adj" fmla="val 8571"/>
            </a:avLst>
          </a:prstGeom>
          <a:solidFill>
            <a:srgbClr val="FCEBEC"/>
          </a:solidFill>
          <a:ln w="9525" cap="flat" cmpd="sng">
            <a:solidFill>
              <a:srgbClr val="FCEBE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15"/>
          <p:cNvSpPr/>
          <p:nvPr/>
        </p:nvSpPr>
        <p:spPr>
          <a:xfrm>
            <a:off x="8412480" y="4754880"/>
            <a:ext cx="502800" cy="50280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50" name="Google Shape;550;p15" descr="preencoded.png"/>
          <p:cNvPicPr preferRelativeResize="0"/>
          <p:nvPr/>
        </p:nvPicPr>
        <p:blipFill rotWithShape="1">
          <a:blip r:embed="rId10">
            <a:alphaModFix/>
          </a:blip>
          <a:srcRect/>
          <a:stretch/>
        </p:blipFill>
        <p:spPr>
          <a:xfrm>
            <a:off x="8548268" y="4890668"/>
            <a:ext cx="231343" cy="231343"/>
          </a:xfrm>
          <a:prstGeom prst="rect">
            <a:avLst/>
          </a:prstGeom>
          <a:noFill/>
          <a:ln>
            <a:noFill/>
          </a:ln>
        </p:spPr>
      </p:pic>
      <p:sp>
        <p:nvSpPr>
          <p:cNvPr id="551" name="Google Shape;551;p15"/>
          <p:cNvSpPr txBox="1"/>
          <p:nvPr/>
        </p:nvSpPr>
        <p:spPr>
          <a:xfrm>
            <a:off x="9098280" y="4526280"/>
            <a:ext cx="2469000" cy="118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D1B22"/>
              </a:buClr>
              <a:buSzPts val="2000"/>
              <a:buFont typeface="Calibri"/>
              <a:buNone/>
            </a:pPr>
            <a:r>
              <a:rPr lang="en-US" sz="2500" b="1" i="0" u="none" strike="noStrike" cap="none">
                <a:solidFill>
                  <a:srgbClr val="DD1B22"/>
                </a:solidFill>
                <a:latin typeface="Calibri"/>
                <a:ea typeface="Calibri"/>
                <a:cs typeface="Calibri"/>
                <a:sym typeface="Calibri"/>
              </a:rPr>
              <a:t>40% match</a:t>
            </a:r>
            <a:endParaRPr sz="25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B1E3C"/>
              </a:buClr>
              <a:buSzPts val="1100"/>
              <a:buFont typeface="Calibri"/>
              <a:buNone/>
            </a:pPr>
            <a:r>
              <a:rPr lang="en-US" sz="1600" b="0" i="0" u="none" strike="noStrike" cap="none">
                <a:solidFill>
                  <a:srgbClr val="1B1E3C"/>
                </a:solidFill>
                <a:latin typeface="Calibri"/>
                <a:ea typeface="Calibri"/>
                <a:cs typeface="Calibri"/>
                <a:sym typeface="Calibri"/>
              </a:rPr>
              <a:t>Required in this reopened round</a:t>
            </a:r>
            <a:endParaRPr sz="2500" b="0" i="0" u="none" strike="noStrike" cap="none">
              <a:solidFill>
                <a:schemeClr val="dk1"/>
              </a:solidFill>
              <a:latin typeface="Calibri"/>
              <a:ea typeface="Calibri"/>
              <a:cs typeface="Calibri"/>
              <a:sym typeface="Calibri"/>
            </a:endParaRPr>
          </a:p>
        </p:txBody>
      </p:sp>
      <p:cxnSp>
        <p:nvCxnSpPr>
          <p:cNvPr id="552" name="Google Shape;552;p15"/>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553" name="Google Shape;553;p15"/>
          <p:cNvSpPr/>
          <p:nvPr/>
        </p:nvSpPr>
        <p:spPr>
          <a:xfrm>
            <a:off x="54864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54" name="Google Shape;554;p15" descr="preencoded.png"/>
          <p:cNvPicPr preferRelativeResize="0"/>
          <p:nvPr/>
        </p:nvPicPr>
        <p:blipFill rotWithShape="1">
          <a:blip r:embed="rId11">
            <a:alphaModFix/>
          </a:blip>
          <a:srcRect/>
          <a:stretch/>
        </p:blipFill>
        <p:spPr>
          <a:xfrm>
            <a:off x="652333" y="6248461"/>
            <a:ext cx="176662" cy="176662"/>
          </a:xfrm>
          <a:prstGeom prst="rect">
            <a:avLst/>
          </a:prstGeom>
          <a:noFill/>
          <a:ln>
            <a:noFill/>
          </a:ln>
        </p:spPr>
      </p:pic>
      <p:sp>
        <p:nvSpPr>
          <p:cNvPr id="555" name="Google Shape;555;p15"/>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STRONGER TOGETHER</a:t>
            </a:r>
            <a:endParaRPr sz="950" b="0" i="0" u="none" strike="noStrike" cap="none">
              <a:solidFill>
                <a:schemeClr val="dk1"/>
              </a:solidFill>
              <a:latin typeface="Calibri"/>
              <a:ea typeface="Calibri"/>
              <a:cs typeface="Calibri"/>
              <a:sym typeface="Calibri"/>
            </a:endParaRPr>
          </a:p>
        </p:txBody>
      </p:sp>
      <p:sp>
        <p:nvSpPr>
          <p:cNvPr id="556" name="Google Shape;556;p15"/>
          <p:cNvSpPr/>
          <p:nvPr/>
        </p:nvSpPr>
        <p:spPr>
          <a:xfrm>
            <a:off x="269748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57" name="Google Shape;557;p15" descr="preencoded.png"/>
          <p:cNvPicPr preferRelativeResize="0"/>
          <p:nvPr/>
        </p:nvPicPr>
        <p:blipFill rotWithShape="1">
          <a:blip r:embed="rId12">
            <a:alphaModFix/>
          </a:blip>
          <a:srcRect/>
          <a:stretch/>
        </p:blipFill>
        <p:spPr>
          <a:xfrm>
            <a:off x="2801173" y="6248461"/>
            <a:ext cx="176662" cy="176662"/>
          </a:xfrm>
          <a:prstGeom prst="rect">
            <a:avLst/>
          </a:prstGeom>
          <a:noFill/>
          <a:ln>
            <a:noFill/>
          </a:ln>
        </p:spPr>
      </p:pic>
      <p:sp>
        <p:nvSpPr>
          <p:cNvPr id="558" name="Google Shape;558;p15"/>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NATIONAL ADVOCACY</a:t>
            </a:r>
            <a:endParaRPr sz="950" b="0" i="0" u="none" strike="noStrike" cap="none">
              <a:solidFill>
                <a:schemeClr val="dk1"/>
              </a:solidFill>
              <a:latin typeface="Calibri"/>
              <a:ea typeface="Calibri"/>
              <a:cs typeface="Calibri"/>
              <a:sym typeface="Calibri"/>
            </a:endParaRPr>
          </a:p>
        </p:txBody>
      </p:sp>
      <p:sp>
        <p:nvSpPr>
          <p:cNvPr id="559" name="Google Shape;559;p15"/>
          <p:cNvSpPr/>
          <p:nvPr/>
        </p:nvSpPr>
        <p:spPr>
          <a:xfrm>
            <a:off x="484632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60" name="Google Shape;560;p15" descr="preencoded.png"/>
          <p:cNvPicPr preferRelativeResize="0"/>
          <p:nvPr/>
        </p:nvPicPr>
        <p:blipFill rotWithShape="1">
          <a:blip r:embed="rId13">
            <a:alphaModFix/>
          </a:blip>
          <a:srcRect/>
          <a:stretch/>
        </p:blipFill>
        <p:spPr>
          <a:xfrm>
            <a:off x="4950013" y="6248461"/>
            <a:ext cx="176662" cy="176662"/>
          </a:xfrm>
          <a:prstGeom prst="rect">
            <a:avLst/>
          </a:prstGeom>
          <a:noFill/>
          <a:ln>
            <a:noFill/>
          </a:ln>
        </p:spPr>
      </p:pic>
      <p:sp>
        <p:nvSpPr>
          <p:cNvPr id="561" name="Google Shape;561;p15"/>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EXCLUSIVE RESOURCES</a:t>
            </a:r>
            <a:endParaRPr sz="950" b="0" i="0" u="none" strike="noStrike" cap="none">
              <a:solidFill>
                <a:schemeClr val="dk1"/>
              </a:solidFill>
              <a:latin typeface="Calibri"/>
              <a:ea typeface="Calibri"/>
              <a:cs typeface="Calibri"/>
              <a:sym typeface="Calibri"/>
            </a:endParaRPr>
          </a:p>
        </p:txBody>
      </p:sp>
      <p:sp>
        <p:nvSpPr>
          <p:cNvPr id="562" name="Google Shape;562;p15"/>
          <p:cNvSpPr/>
          <p:nvPr/>
        </p:nvSpPr>
        <p:spPr>
          <a:xfrm>
            <a:off x="699516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63" name="Google Shape;563;p15" descr="preencoded.png"/>
          <p:cNvPicPr preferRelativeResize="0"/>
          <p:nvPr/>
        </p:nvPicPr>
        <p:blipFill rotWithShape="1">
          <a:blip r:embed="rId14">
            <a:alphaModFix/>
          </a:blip>
          <a:srcRect/>
          <a:stretch/>
        </p:blipFill>
        <p:spPr>
          <a:xfrm>
            <a:off x="7098853" y="6248461"/>
            <a:ext cx="176662" cy="176662"/>
          </a:xfrm>
          <a:prstGeom prst="rect">
            <a:avLst/>
          </a:prstGeom>
          <a:noFill/>
          <a:ln>
            <a:noFill/>
          </a:ln>
        </p:spPr>
      </p:pic>
      <p:sp>
        <p:nvSpPr>
          <p:cNvPr id="564" name="Google Shape;564;p15"/>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VALUABLE CONNECTIONS</a:t>
            </a:r>
            <a:endParaRPr sz="950" b="0" i="0" u="none" strike="noStrike" cap="none">
              <a:solidFill>
                <a:schemeClr val="dk1"/>
              </a:solidFill>
              <a:latin typeface="Calibri"/>
              <a:ea typeface="Calibri"/>
              <a:cs typeface="Calibri"/>
              <a:sym typeface="Calibri"/>
            </a:endParaRPr>
          </a:p>
        </p:txBody>
      </p:sp>
      <p:sp>
        <p:nvSpPr>
          <p:cNvPr id="565" name="Google Shape;565;p15"/>
          <p:cNvSpPr/>
          <p:nvPr/>
        </p:nvSpPr>
        <p:spPr>
          <a:xfrm>
            <a:off x="914400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66" name="Google Shape;566;p15" descr="preencoded.png"/>
          <p:cNvPicPr preferRelativeResize="0"/>
          <p:nvPr/>
        </p:nvPicPr>
        <p:blipFill rotWithShape="1">
          <a:blip r:embed="rId15">
            <a:alphaModFix/>
          </a:blip>
          <a:srcRect/>
          <a:stretch/>
        </p:blipFill>
        <p:spPr>
          <a:xfrm>
            <a:off x="9247693" y="6248461"/>
            <a:ext cx="176662" cy="176662"/>
          </a:xfrm>
          <a:prstGeom prst="rect">
            <a:avLst/>
          </a:prstGeom>
          <a:noFill/>
          <a:ln>
            <a:noFill/>
          </a:ln>
        </p:spPr>
      </p:pic>
      <p:sp>
        <p:nvSpPr>
          <p:cNvPr id="567" name="Google Shape;567;p15"/>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STRONGER DISTRICTS</a:t>
            </a:r>
            <a:endParaRPr sz="950" b="0" i="0" u="none" strike="noStrike" cap="non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72"/>
        <p:cNvGrpSpPr/>
        <p:nvPr/>
      </p:nvGrpSpPr>
      <p:grpSpPr>
        <a:xfrm>
          <a:off x="0" y="0"/>
          <a:ext cx="0" cy="0"/>
          <a:chOff x="0" y="0"/>
          <a:chExt cx="0" cy="0"/>
        </a:xfrm>
      </p:grpSpPr>
      <p:sp>
        <p:nvSpPr>
          <p:cNvPr id="573" name="Google Shape;573;p16"/>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3000"/>
              <a:buFont typeface="Calibri"/>
              <a:buNone/>
            </a:pPr>
            <a:r>
              <a:rPr lang="en-US" sz="3000" b="1" i="0" u="none" strike="noStrike" cap="none">
                <a:solidFill>
                  <a:srgbClr val="292D6F"/>
                </a:solidFill>
                <a:latin typeface="Calibri"/>
                <a:ea typeface="Calibri"/>
                <a:cs typeface="Calibri"/>
                <a:sym typeface="Calibri"/>
              </a:rPr>
              <a:t>EPA drinking water resilience &amp; sustainability grants</a:t>
            </a:r>
            <a:endParaRPr sz="3000" b="0" i="0" u="none" strike="noStrike" cap="none">
              <a:solidFill>
                <a:schemeClr val="dk1"/>
              </a:solidFill>
              <a:latin typeface="Calibri"/>
              <a:ea typeface="Calibri"/>
              <a:cs typeface="Calibri"/>
              <a:sym typeface="Calibri"/>
            </a:endParaRPr>
          </a:p>
        </p:txBody>
      </p:sp>
      <p:sp>
        <p:nvSpPr>
          <p:cNvPr id="574" name="Google Shape;574;p16"/>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400"/>
              <a:buFont typeface="Calibri"/>
              <a:buNone/>
            </a:pPr>
            <a:r>
              <a:rPr lang="en-US" sz="1900" b="0" i="0" u="none" strike="noStrike" cap="none">
                <a:solidFill>
                  <a:srgbClr val="5C627F"/>
                </a:solidFill>
                <a:latin typeface="Calibri"/>
                <a:ea typeface="Calibri"/>
                <a:cs typeface="Calibri"/>
                <a:sym typeface="Calibri"/>
              </a:rPr>
              <a:t>Midsize and Large Drinking Water System Infrastructure Resilience and Sustainability Program</a:t>
            </a:r>
            <a:endParaRPr sz="1900" b="0" i="0" u="none" strike="noStrike" cap="none">
              <a:solidFill>
                <a:schemeClr val="dk1"/>
              </a:solidFill>
              <a:latin typeface="Calibri"/>
              <a:ea typeface="Calibri"/>
              <a:cs typeface="Calibri"/>
              <a:sym typeface="Calibri"/>
            </a:endParaRPr>
          </a:p>
        </p:txBody>
      </p:sp>
      <p:pic>
        <p:nvPicPr>
          <p:cNvPr id="575" name="Google Shape;575;p16" descr="/tmp/claude-0/-home-claude/0eb6c878-c4ca-5944-9399-a7d616d972c5/scratchpad/v2/media/s01_70b3e172.png"/>
          <p:cNvPicPr preferRelativeResize="0"/>
          <p:nvPr/>
        </p:nvPicPr>
        <p:blipFill rotWithShape="1">
          <a:blip r:embed="rId3">
            <a:alphaModFix/>
          </a:blip>
          <a:srcRect/>
          <a:stretch/>
        </p:blipFill>
        <p:spPr>
          <a:xfrm>
            <a:off x="10104120" y="347472"/>
            <a:ext cx="1691640" cy="578666"/>
          </a:xfrm>
          <a:prstGeom prst="rect">
            <a:avLst/>
          </a:prstGeom>
          <a:noFill/>
          <a:ln>
            <a:noFill/>
          </a:ln>
        </p:spPr>
      </p:pic>
      <p:sp>
        <p:nvSpPr>
          <p:cNvPr id="576" name="Google Shape;576;p16"/>
          <p:cNvSpPr/>
          <p:nvPr/>
        </p:nvSpPr>
        <p:spPr>
          <a:xfrm>
            <a:off x="548640" y="1691640"/>
            <a:ext cx="3657600" cy="4069080"/>
          </a:xfrm>
          <a:prstGeom prst="roundRect">
            <a:avLst>
              <a:gd name="adj" fmla="val 3000"/>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16"/>
          <p:cNvSpPr/>
          <p:nvPr/>
        </p:nvSpPr>
        <p:spPr>
          <a:xfrm>
            <a:off x="822960" y="1965960"/>
            <a:ext cx="502920" cy="50292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78" name="Google Shape;578;p16" descr="preencoded.png"/>
          <p:cNvPicPr preferRelativeResize="0"/>
          <p:nvPr/>
        </p:nvPicPr>
        <p:blipFill rotWithShape="1">
          <a:blip r:embed="rId4">
            <a:alphaModFix/>
          </a:blip>
          <a:srcRect/>
          <a:stretch/>
        </p:blipFill>
        <p:spPr>
          <a:xfrm>
            <a:off x="958748" y="2101748"/>
            <a:ext cx="231343" cy="231343"/>
          </a:xfrm>
          <a:prstGeom prst="rect">
            <a:avLst/>
          </a:prstGeom>
          <a:noFill/>
          <a:ln>
            <a:noFill/>
          </a:ln>
        </p:spPr>
      </p:pic>
      <p:sp>
        <p:nvSpPr>
          <p:cNvPr id="579" name="Google Shape;579;p16"/>
          <p:cNvSpPr txBox="1"/>
          <p:nvPr/>
        </p:nvSpPr>
        <p:spPr>
          <a:xfrm>
            <a:off x="1463040" y="1965960"/>
            <a:ext cx="256032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500"/>
              <a:buFont typeface="Calibri"/>
              <a:buNone/>
            </a:pPr>
            <a:r>
              <a:rPr lang="en-US" sz="1500" b="1" i="0" u="none" strike="noStrike" cap="none">
                <a:solidFill>
                  <a:srgbClr val="292D6F"/>
                </a:solidFill>
                <a:latin typeface="Calibri"/>
                <a:ea typeface="Calibri"/>
                <a:cs typeface="Calibri"/>
                <a:sym typeface="Calibri"/>
              </a:rPr>
              <a:t>Who and what</a:t>
            </a:r>
            <a:endParaRPr sz="1500" b="0" i="0" u="none" strike="noStrike" cap="none">
              <a:solidFill>
                <a:schemeClr val="dk1"/>
              </a:solidFill>
              <a:latin typeface="Calibri"/>
              <a:ea typeface="Calibri"/>
              <a:cs typeface="Calibri"/>
              <a:sym typeface="Calibri"/>
            </a:endParaRPr>
          </a:p>
        </p:txBody>
      </p:sp>
      <p:sp>
        <p:nvSpPr>
          <p:cNvPr id="580" name="Google Shape;580;p16"/>
          <p:cNvSpPr txBox="1"/>
          <p:nvPr/>
        </p:nvSpPr>
        <p:spPr>
          <a:xfrm>
            <a:off x="822960" y="2606040"/>
            <a:ext cx="3108960" cy="24688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150"/>
              <a:buFont typeface="Calibri"/>
              <a:buNone/>
            </a:pPr>
            <a:r>
              <a:rPr lang="en-US" sz="1550" b="1" i="0" u="none" strike="noStrike" cap="none">
                <a:solidFill>
                  <a:srgbClr val="1B1E3C"/>
                </a:solidFill>
                <a:latin typeface="Calibri"/>
                <a:ea typeface="Calibri"/>
                <a:cs typeface="Calibri"/>
                <a:sym typeface="Calibri"/>
              </a:rPr>
              <a:t>Eligible applicants: </a:t>
            </a:r>
            <a:r>
              <a:rPr lang="en-US" sz="1550" b="0" i="0" u="none" strike="noStrike" cap="none">
                <a:solidFill>
                  <a:srgbClr val="1B1E3C"/>
                </a:solidFill>
                <a:latin typeface="Calibri"/>
                <a:ea typeface="Calibri"/>
                <a:cs typeface="Calibri"/>
                <a:sym typeface="Calibri"/>
              </a:rPr>
              <a:t>public water systems serving a population of 10,000 or more.</a:t>
            </a:r>
            <a:endParaRPr sz="155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B1E3C"/>
              </a:buClr>
              <a:buSzPts val="600"/>
              <a:buFont typeface="Calibri"/>
              <a:buNone/>
            </a:pPr>
            <a:r>
              <a:rPr lang="en-US" sz="1000" b="0" i="0" u="none" strike="noStrike" cap="none">
                <a:solidFill>
                  <a:srgbClr val="1B1E3C"/>
                </a:solidFill>
                <a:latin typeface="Calibri"/>
                <a:ea typeface="Calibri"/>
                <a:cs typeface="Calibri"/>
                <a:sym typeface="Calibri"/>
              </a:rPr>
              <a:t> </a:t>
            </a:r>
            <a:endParaRPr sz="155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B1E3C"/>
              </a:buClr>
              <a:buSzPts val="1150"/>
              <a:buFont typeface="Calibri"/>
              <a:buNone/>
            </a:pPr>
            <a:r>
              <a:rPr lang="en-US" sz="1550" b="1" i="0" u="none" strike="noStrike" cap="none">
                <a:solidFill>
                  <a:srgbClr val="1B1E3C"/>
                </a:solidFill>
                <a:latin typeface="Calibri"/>
                <a:ea typeface="Calibri"/>
                <a:cs typeface="Calibri"/>
                <a:sym typeface="Calibri"/>
              </a:rPr>
              <a:t>Funding use: </a:t>
            </a:r>
            <a:r>
              <a:rPr lang="en-US" sz="1550" b="0" i="0" u="none" strike="noStrike" cap="none">
                <a:solidFill>
                  <a:srgbClr val="1B1E3C"/>
                </a:solidFill>
                <a:latin typeface="Calibri"/>
                <a:ea typeface="Calibri"/>
                <a:cs typeface="Calibri"/>
                <a:sym typeface="Calibri"/>
              </a:rPr>
              <a:t>planning, design, construction, implementation, operation, or maintenance of a program or project that increases resilience of public water systems to natural hazards and extreme weather events, or reduces cybersecurity vulnerabilities.</a:t>
            </a:r>
            <a:endParaRPr sz="1550" b="0" i="0" u="none" strike="noStrike" cap="none">
              <a:solidFill>
                <a:schemeClr val="dk1"/>
              </a:solidFill>
              <a:latin typeface="Calibri"/>
              <a:ea typeface="Calibri"/>
              <a:cs typeface="Calibri"/>
              <a:sym typeface="Calibri"/>
            </a:endParaRPr>
          </a:p>
        </p:txBody>
      </p:sp>
      <p:sp>
        <p:nvSpPr>
          <p:cNvPr id="581" name="Google Shape;581;p16">
            <a:hlinkClick r:id="rId5"/>
          </p:cNvPr>
          <p:cNvSpPr txBox="1"/>
          <p:nvPr/>
        </p:nvSpPr>
        <p:spPr>
          <a:xfrm>
            <a:off x="822960" y="5364480"/>
            <a:ext cx="31089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050"/>
              <a:buFont typeface="Calibri"/>
              <a:buNone/>
            </a:pPr>
            <a:r>
              <a:rPr lang="en-US" sz="1050" b="0" i="0" u="sng" strike="noStrike" cap="none">
                <a:solidFill>
                  <a:schemeClr val="hlink"/>
                </a:solidFill>
                <a:latin typeface="Calibri"/>
                <a:ea typeface="Calibri"/>
                <a:cs typeface="Calibri"/>
                <a:sym typeface="Calibri"/>
                <a:hlinkClick r:id="rId5"/>
              </a:rPr>
              <a:t>Program details on epa.gov</a:t>
            </a:r>
            <a:endParaRPr sz="1050" b="0" i="0" u="none" strike="noStrike" cap="none">
              <a:solidFill>
                <a:schemeClr val="dk1"/>
              </a:solidFill>
              <a:latin typeface="Calibri"/>
              <a:ea typeface="Calibri"/>
              <a:cs typeface="Calibri"/>
              <a:sym typeface="Calibri"/>
            </a:endParaRPr>
          </a:p>
        </p:txBody>
      </p:sp>
      <p:sp>
        <p:nvSpPr>
          <p:cNvPr id="582" name="Google Shape;582;p16"/>
          <p:cNvSpPr txBox="1"/>
          <p:nvPr/>
        </p:nvSpPr>
        <p:spPr>
          <a:xfrm>
            <a:off x="4480560" y="1691640"/>
            <a:ext cx="713232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1450" b="1" i="0" u="none" strike="noStrike" cap="none">
                <a:solidFill>
                  <a:srgbClr val="5C627F"/>
                </a:solidFill>
                <a:latin typeface="Calibri"/>
                <a:ea typeface="Calibri"/>
                <a:cs typeface="Calibri"/>
                <a:sym typeface="Calibri"/>
              </a:rPr>
              <a:t>INAUGURAL ROUND — ANNOUNCED AUGUST 31, 2026</a:t>
            </a:r>
            <a:endParaRPr sz="1450" b="0" i="0" u="none" strike="noStrike" cap="none">
              <a:solidFill>
                <a:schemeClr val="dk1"/>
              </a:solidFill>
              <a:latin typeface="Calibri"/>
              <a:ea typeface="Calibri"/>
              <a:cs typeface="Calibri"/>
              <a:sym typeface="Calibri"/>
            </a:endParaRPr>
          </a:p>
        </p:txBody>
      </p:sp>
      <p:sp>
        <p:nvSpPr>
          <p:cNvPr id="583" name="Google Shape;583;p16"/>
          <p:cNvSpPr txBox="1"/>
          <p:nvPr/>
        </p:nvSpPr>
        <p:spPr>
          <a:xfrm>
            <a:off x="4480560" y="1920240"/>
            <a:ext cx="4114800" cy="658368"/>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Clr>
                <a:srgbClr val="292D6F"/>
              </a:buClr>
              <a:buSzPts val="3000"/>
              <a:buFont typeface="Calibri"/>
              <a:buNone/>
            </a:pPr>
            <a:r>
              <a:rPr lang="en-US" sz="3000" b="1" i="0" u="none" strike="noStrike" cap="none">
                <a:solidFill>
                  <a:srgbClr val="292D6F"/>
                </a:solidFill>
                <a:latin typeface="Calibri"/>
                <a:ea typeface="Calibri"/>
                <a:cs typeface="Calibri"/>
                <a:sym typeface="Calibri"/>
              </a:rPr>
              <a:t>$11.75 million</a:t>
            </a:r>
            <a:endParaRPr sz="3000" b="0" i="0" u="none" strike="noStrike" cap="none">
              <a:solidFill>
                <a:schemeClr val="dk1"/>
              </a:solidFill>
              <a:latin typeface="Calibri"/>
              <a:ea typeface="Calibri"/>
              <a:cs typeface="Calibri"/>
              <a:sym typeface="Calibri"/>
            </a:endParaRPr>
          </a:p>
        </p:txBody>
      </p:sp>
      <p:sp>
        <p:nvSpPr>
          <p:cNvPr id="584" name="Google Shape;584;p16"/>
          <p:cNvSpPr txBox="1"/>
          <p:nvPr/>
        </p:nvSpPr>
        <p:spPr>
          <a:xfrm>
            <a:off x="4480560" y="2596896"/>
            <a:ext cx="411480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150"/>
              <a:buFont typeface="Calibri"/>
              <a:buNone/>
            </a:pPr>
            <a:r>
              <a:rPr lang="en-US" sz="1650" b="0" i="0" u="none" strike="noStrike" cap="none">
                <a:solidFill>
                  <a:srgbClr val="5C627F"/>
                </a:solidFill>
                <a:latin typeface="Calibri"/>
                <a:ea typeface="Calibri"/>
                <a:cs typeface="Calibri"/>
                <a:sym typeface="Calibri"/>
              </a:rPr>
              <a:t>awarded across 10 projects</a:t>
            </a:r>
            <a:endParaRPr sz="1650" b="0" i="0" u="none" strike="noStrike" cap="none">
              <a:solidFill>
                <a:schemeClr val="dk1"/>
              </a:solidFill>
              <a:latin typeface="Calibri"/>
              <a:ea typeface="Calibri"/>
              <a:cs typeface="Calibri"/>
              <a:sym typeface="Calibri"/>
            </a:endParaRPr>
          </a:p>
        </p:txBody>
      </p:sp>
      <p:sp>
        <p:nvSpPr>
          <p:cNvPr id="585" name="Google Shape;585;p16"/>
          <p:cNvSpPr/>
          <p:nvPr/>
        </p:nvSpPr>
        <p:spPr>
          <a:xfrm>
            <a:off x="4480560" y="3063240"/>
            <a:ext cx="7178040" cy="786384"/>
          </a:xfrm>
          <a:prstGeom prst="roundRect">
            <a:avLst>
              <a:gd name="adj" fmla="val 13953"/>
            </a:avLst>
          </a:prstGeom>
          <a:solidFill>
            <a:srgbClr val="FCEBEC"/>
          </a:solidFill>
          <a:ln w="9525" cap="flat" cmpd="sng">
            <a:solidFill>
              <a:srgbClr val="FCEBE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16"/>
          <p:cNvSpPr txBox="1"/>
          <p:nvPr/>
        </p:nvSpPr>
        <p:spPr>
          <a:xfrm>
            <a:off x="4709160" y="3154680"/>
            <a:ext cx="20116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250"/>
              <a:buFont typeface="Calibri"/>
              <a:buNone/>
            </a:pPr>
            <a:r>
              <a:rPr lang="en-US" sz="1250" b="1" i="0" u="none" strike="noStrike" cap="none">
                <a:solidFill>
                  <a:srgbClr val="292D6F"/>
                </a:solidFill>
                <a:latin typeface="Calibri"/>
                <a:ea typeface="Calibri"/>
                <a:cs typeface="Calibri"/>
                <a:sym typeface="Calibri"/>
              </a:rPr>
              <a:t>Denver Water, CO</a:t>
            </a:r>
            <a:endParaRPr sz="1250" b="0" i="0" u="none" strike="noStrike" cap="none">
              <a:solidFill>
                <a:schemeClr val="dk1"/>
              </a:solidFill>
              <a:latin typeface="Calibri"/>
              <a:ea typeface="Calibri"/>
              <a:cs typeface="Calibri"/>
              <a:sym typeface="Calibri"/>
            </a:endParaRPr>
          </a:p>
        </p:txBody>
      </p:sp>
      <p:sp>
        <p:nvSpPr>
          <p:cNvPr id="587" name="Google Shape;587;p16"/>
          <p:cNvSpPr txBox="1"/>
          <p:nvPr/>
        </p:nvSpPr>
        <p:spPr>
          <a:xfrm>
            <a:off x="4709160" y="3447288"/>
            <a:ext cx="201168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D1B22"/>
              </a:buClr>
              <a:buSzPts val="1500"/>
              <a:buFont typeface="Calibri"/>
              <a:buNone/>
            </a:pPr>
            <a:r>
              <a:rPr lang="en-US" sz="1500" b="1" i="0" u="none" strike="noStrike" cap="none">
                <a:solidFill>
                  <a:srgbClr val="DD1B22"/>
                </a:solidFill>
                <a:latin typeface="Calibri"/>
                <a:ea typeface="Calibri"/>
                <a:cs typeface="Calibri"/>
                <a:sym typeface="Calibri"/>
              </a:rPr>
              <a:t>$1,125,000</a:t>
            </a:r>
            <a:endParaRPr sz="1500" b="0" i="0" u="none" strike="noStrike" cap="none">
              <a:solidFill>
                <a:schemeClr val="dk1"/>
              </a:solidFill>
              <a:latin typeface="Calibri"/>
              <a:ea typeface="Calibri"/>
              <a:cs typeface="Calibri"/>
              <a:sym typeface="Calibri"/>
            </a:endParaRPr>
          </a:p>
        </p:txBody>
      </p:sp>
      <p:sp>
        <p:nvSpPr>
          <p:cNvPr id="588" name="Google Shape;588;p16"/>
          <p:cNvSpPr txBox="1"/>
          <p:nvPr/>
        </p:nvSpPr>
        <p:spPr>
          <a:xfrm>
            <a:off x="6858000" y="3136392"/>
            <a:ext cx="461772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050"/>
              <a:buFont typeface="Calibri"/>
              <a:buNone/>
            </a:pPr>
            <a:r>
              <a:rPr lang="en-US" sz="1250" b="0" i="0" u="none" strike="noStrike" cap="none">
                <a:solidFill>
                  <a:srgbClr val="1B1E3C"/>
                </a:solidFill>
                <a:latin typeface="Calibri"/>
                <a:ea typeface="Calibri"/>
                <a:cs typeface="Calibri"/>
                <a:sym typeface="Calibri"/>
              </a:rPr>
              <a:t>Increase drinking water system resilience to wildfires and extreme weather through dam infrastructure upgrades that reduce flood risk and improve operational reliability.</a:t>
            </a:r>
            <a:endParaRPr sz="1250" b="0" i="0" u="none" strike="noStrike" cap="none">
              <a:solidFill>
                <a:schemeClr val="dk1"/>
              </a:solidFill>
              <a:latin typeface="Calibri"/>
              <a:ea typeface="Calibri"/>
              <a:cs typeface="Calibri"/>
              <a:sym typeface="Calibri"/>
            </a:endParaRPr>
          </a:p>
        </p:txBody>
      </p:sp>
      <p:sp>
        <p:nvSpPr>
          <p:cNvPr id="589" name="Google Shape;589;p16"/>
          <p:cNvSpPr/>
          <p:nvPr/>
        </p:nvSpPr>
        <p:spPr>
          <a:xfrm>
            <a:off x="4480560" y="3959352"/>
            <a:ext cx="7178040" cy="786384"/>
          </a:xfrm>
          <a:prstGeom prst="roundRect">
            <a:avLst>
              <a:gd name="adj" fmla="val 13953"/>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16"/>
          <p:cNvSpPr txBox="1"/>
          <p:nvPr/>
        </p:nvSpPr>
        <p:spPr>
          <a:xfrm>
            <a:off x="4709160" y="4050792"/>
            <a:ext cx="20116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250"/>
              <a:buFont typeface="Calibri"/>
              <a:buNone/>
            </a:pPr>
            <a:r>
              <a:rPr lang="en-US" sz="1250" b="1" i="0" u="none" strike="noStrike" cap="none">
                <a:solidFill>
                  <a:srgbClr val="292D6F"/>
                </a:solidFill>
                <a:latin typeface="Calibri"/>
                <a:ea typeface="Calibri"/>
                <a:cs typeface="Calibri"/>
                <a:sym typeface="Calibri"/>
              </a:rPr>
              <a:t>San Diego, CA</a:t>
            </a:r>
            <a:endParaRPr sz="1250" b="0" i="0" u="none" strike="noStrike" cap="none">
              <a:solidFill>
                <a:schemeClr val="dk1"/>
              </a:solidFill>
              <a:latin typeface="Calibri"/>
              <a:ea typeface="Calibri"/>
              <a:cs typeface="Calibri"/>
              <a:sym typeface="Calibri"/>
            </a:endParaRPr>
          </a:p>
        </p:txBody>
      </p:sp>
      <p:sp>
        <p:nvSpPr>
          <p:cNvPr id="591" name="Google Shape;591;p16"/>
          <p:cNvSpPr txBox="1"/>
          <p:nvPr/>
        </p:nvSpPr>
        <p:spPr>
          <a:xfrm>
            <a:off x="4709160" y="4343400"/>
            <a:ext cx="201168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500"/>
              <a:buFont typeface="Calibri"/>
              <a:buNone/>
            </a:pPr>
            <a:r>
              <a:rPr lang="en-US" sz="1500" b="1" i="0" u="none" strike="noStrike" cap="none">
                <a:solidFill>
                  <a:srgbClr val="292D6F"/>
                </a:solidFill>
                <a:latin typeface="Calibri"/>
                <a:ea typeface="Calibri"/>
                <a:cs typeface="Calibri"/>
                <a:sym typeface="Calibri"/>
              </a:rPr>
              <a:t>$2,375,000</a:t>
            </a:r>
            <a:endParaRPr sz="1500" b="0" i="0" u="none" strike="noStrike" cap="none">
              <a:solidFill>
                <a:schemeClr val="dk1"/>
              </a:solidFill>
              <a:latin typeface="Calibri"/>
              <a:ea typeface="Calibri"/>
              <a:cs typeface="Calibri"/>
              <a:sym typeface="Calibri"/>
            </a:endParaRPr>
          </a:p>
        </p:txBody>
      </p:sp>
      <p:sp>
        <p:nvSpPr>
          <p:cNvPr id="592" name="Google Shape;592;p16"/>
          <p:cNvSpPr txBox="1"/>
          <p:nvPr/>
        </p:nvSpPr>
        <p:spPr>
          <a:xfrm>
            <a:off x="6858000" y="4032504"/>
            <a:ext cx="461772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050"/>
              <a:buFont typeface="Calibri"/>
              <a:buNone/>
            </a:pPr>
            <a:r>
              <a:rPr lang="en-US" sz="1250" b="0" i="0" u="none" strike="noStrike" cap="none">
                <a:solidFill>
                  <a:srgbClr val="1B1E3C"/>
                </a:solidFill>
                <a:latin typeface="Calibri"/>
                <a:ea typeface="Calibri"/>
                <a:cs typeface="Calibri"/>
                <a:sym typeface="Calibri"/>
              </a:rPr>
              <a:t>Address natural hazard and cybersecurity vulnerabilities through Programmable Logic Controller (PLC) replacement.</a:t>
            </a:r>
            <a:endParaRPr sz="1250" b="0" i="0" u="none" strike="noStrike" cap="none">
              <a:solidFill>
                <a:schemeClr val="dk1"/>
              </a:solidFill>
              <a:latin typeface="Calibri"/>
              <a:ea typeface="Calibri"/>
              <a:cs typeface="Calibri"/>
              <a:sym typeface="Calibri"/>
            </a:endParaRPr>
          </a:p>
        </p:txBody>
      </p:sp>
      <p:sp>
        <p:nvSpPr>
          <p:cNvPr id="593" name="Google Shape;593;p16"/>
          <p:cNvSpPr/>
          <p:nvPr/>
        </p:nvSpPr>
        <p:spPr>
          <a:xfrm>
            <a:off x="4480560" y="4855464"/>
            <a:ext cx="7178040" cy="786384"/>
          </a:xfrm>
          <a:prstGeom prst="roundRect">
            <a:avLst>
              <a:gd name="adj" fmla="val 13953"/>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16"/>
          <p:cNvSpPr txBox="1"/>
          <p:nvPr/>
        </p:nvSpPr>
        <p:spPr>
          <a:xfrm>
            <a:off x="4709160" y="4946904"/>
            <a:ext cx="20116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250"/>
              <a:buFont typeface="Calibri"/>
              <a:buNone/>
            </a:pPr>
            <a:r>
              <a:rPr lang="en-US" sz="1250" b="1" i="0" u="none" strike="noStrike" cap="none">
                <a:solidFill>
                  <a:srgbClr val="292D6F"/>
                </a:solidFill>
                <a:latin typeface="Calibri"/>
                <a:ea typeface="Calibri"/>
                <a:cs typeface="Calibri"/>
                <a:sym typeface="Calibri"/>
              </a:rPr>
              <a:t>Lake City, FL</a:t>
            </a:r>
            <a:endParaRPr sz="1250" b="0" i="0" u="none" strike="noStrike" cap="none">
              <a:solidFill>
                <a:schemeClr val="dk1"/>
              </a:solidFill>
              <a:latin typeface="Calibri"/>
              <a:ea typeface="Calibri"/>
              <a:cs typeface="Calibri"/>
              <a:sym typeface="Calibri"/>
            </a:endParaRPr>
          </a:p>
        </p:txBody>
      </p:sp>
      <p:sp>
        <p:nvSpPr>
          <p:cNvPr id="595" name="Google Shape;595;p16"/>
          <p:cNvSpPr txBox="1"/>
          <p:nvPr/>
        </p:nvSpPr>
        <p:spPr>
          <a:xfrm>
            <a:off x="4709160" y="5239512"/>
            <a:ext cx="201168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500"/>
              <a:buFont typeface="Calibri"/>
              <a:buNone/>
            </a:pPr>
            <a:r>
              <a:rPr lang="en-US" sz="1500" b="1" i="0" u="none" strike="noStrike" cap="none">
                <a:solidFill>
                  <a:srgbClr val="292D6F"/>
                </a:solidFill>
                <a:latin typeface="Calibri"/>
                <a:ea typeface="Calibri"/>
                <a:cs typeface="Calibri"/>
                <a:sym typeface="Calibri"/>
              </a:rPr>
              <a:t>$189,875</a:t>
            </a:r>
            <a:endParaRPr sz="1500" b="0" i="0" u="none" strike="noStrike" cap="none">
              <a:solidFill>
                <a:schemeClr val="dk1"/>
              </a:solidFill>
              <a:latin typeface="Calibri"/>
              <a:ea typeface="Calibri"/>
              <a:cs typeface="Calibri"/>
              <a:sym typeface="Calibri"/>
            </a:endParaRPr>
          </a:p>
        </p:txBody>
      </p:sp>
      <p:sp>
        <p:nvSpPr>
          <p:cNvPr id="596" name="Google Shape;596;p16"/>
          <p:cNvSpPr txBox="1"/>
          <p:nvPr/>
        </p:nvSpPr>
        <p:spPr>
          <a:xfrm>
            <a:off x="6858000" y="4928616"/>
            <a:ext cx="461772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050"/>
              <a:buFont typeface="Calibri"/>
              <a:buNone/>
            </a:pPr>
            <a:r>
              <a:rPr lang="en-US" sz="1250" b="0" i="0" u="none" strike="noStrike" cap="none">
                <a:solidFill>
                  <a:srgbClr val="1B1E3C"/>
                </a:solidFill>
                <a:latin typeface="Calibri"/>
                <a:ea typeface="Calibri"/>
                <a:cs typeface="Calibri"/>
                <a:sym typeface="Calibri"/>
              </a:rPr>
              <a:t>Increase resilience to cybersecurity threats by modernizing the SCADA and pump control system.</a:t>
            </a:r>
            <a:endParaRPr sz="1250" b="0" i="0" u="none" strike="noStrike" cap="none">
              <a:solidFill>
                <a:schemeClr val="dk1"/>
              </a:solidFill>
              <a:latin typeface="Calibri"/>
              <a:ea typeface="Calibri"/>
              <a:cs typeface="Calibri"/>
              <a:sym typeface="Calibri"/>
            </a:endParaRPr>
          </a:p>
        </p:txBody>
      </p:sp>
      <p:sp>
        <p:nvSpPr>
          <p:cNvPr id="597" name="Google Shape;597;p16"/>
          <p:cNvSpPr txBox="1"/>
          <p:nvPr/>
        </p:nvSpPr>
        <p:spPr>
          <a:xfrm>
            <a:off x="4480560" y="5760720"/>
            <a:ext cx="7178040" cy="12801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950"/>
              <a:buFont typeface="Calibri"/>
              <a:buNone/>
            </a:pPr>
            <a:r>
              <a:rPr lang="en-US" sz="950" b="0" i="1" u="none" strike="noStrike" cap="none">
                <a:solidFill>
                  <a:srgbClr val="5C627F"/>
                </a:solidFill>
                <a:latin typeface="Calibri"/>
                <a:ea typeface="Calibri"/>
                <a:cs typeface="Calibri"/>
                <a:sym typeface="Calibri"/>
              </a:rPr>
              <a:t>Note: the sole Colorado awardee was a natural hazard project rather than a cyber one.</a:t>
            </a:r>
            <a:endParaRPr sz="950" b="0" i="0" u="none" strike="noStrike" cap="none">
              <a:solidFill>
                <a:schemeClr val="dk1"/>
              </a:solidFill>
              <a:latin typeface="Calibri"/>
              <a:ea typeface="Calibri"/>
              <a:cs typeface="Calibri"/>
              <a:sym typeface="Calibri"/>
            </a:endParaRPr>
          </a:p>
        </p:txBody>
      </p:sp>
      <p:cxnSp>
        <p:nvCxnSpPr>
          <p:cNvPr id="598" name="Google Shape;598;p16"/>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599" name="Google Shape;599;p16"/>
          <p:cNvSpPr/>
          <p:nvPr/>
        </p:nvSpPr>
        <p:spPr>
          <a:xfrm>
            <a:off x="54864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00" name="Google Shape;600;p16" descr="preencoded.png"/>
          <p:cNvPicPr preferRelativeResize="0"/>
          <p:nvPr/>
        </p:nvPicPr>
        <p:blipFill rotWithShape="1">
          <a:blip r:embed="rId6">
            <a:alphaModFix/>
          </a:blip>
          <a:srcRect/>
          <a:stretch/>
        </p:blipFill>
        <p:spPr>
          <a:xfrm>
            <a:off x="652333" y="6248461"/>
            <a:ext cx="176662" cy="176662"/>
          </a:xfrm>
          <a:prstGeom prst="rect">
            <a:avLst/>
          </a:prstGeom>
          <a:noFill/>
          <a:ln>
            <a:noFill/>
          </a:ln>
        </p:spPr>
      </p:pic>
      <p:sp>
        <p:nvSpPr>
          <p:cNvPr id="601" name="Google Shape;601;p16"/>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STRONGER TOGETHER</a:t>
            </a:r>
            <a:endParaRPr sz="950" b="0" i="0" u="none" strike="noStrike" cap="none">
              <a:solidFill>
                <a:schemeClr val="dk1"/>
              </a:solidFill>
              <a:latin typeface="Calibri"/>
              <a:ea typeface="Calibri"/>
              <a:cs typeface="Calibri"/>
              <a:sym typeface="Calibri"/>
            </a:endParaRPr>
          </a:p>
        </p:txBody>
      </p:sp>
      <p:sp>
        <p:nvSpPr>
          <p:cNvPr id="602" name="Google Shape;602;p16"/>
          <p:cNvSpPr/>
          <p:nvPr/>
        </p:nvSpPr>
        <p:spPr>
          <a:xfrm>
            <a:off x="269748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03" name="Google Shape;603;p16" descr="preencoded.png"/>
          <p:cNvPicPr preferRelativeResize="0"/>
          <p:nvPr/>
        </p:nvPicPr>
        <p:blipFill rotWithShape="1">
          <a:blip r:embed="rId7">
            <a:alphaModFix/>
          </a:blip>
          <a:srcRect/>
          <a:stretch/>
        </p:blipFill>
        <p:spPr>
          <a:xfrm>
            <a:off x="2801173" y="6248461"/>
            <a:ext cx="176662" cy="176662"/>
          </a:xfrm>
          <a:prstGeom prst="rect">
            <a:avLst/>
          </a:prstGeom>
          <a:noFill/>
          <a:ln>
            <a:noFill/>
          </a:ln>
        </p:spPr>
      </p:pic>
      <p:sp>
        <p:nvSpPr>
          <p:cNvPr id="604" name="Google Shape;604;p16"/>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NATIONAL ADVOCACY</a:t>
            </a:r>
            <a:endParaRPr sz="950" b="0" i="0" u="none" strike="noStrike" cap="none">
              <a:solidFill>
                <a:schemeClr val="dk1"/>
              </a:solidFill>
              <a:latin typeface="Calibri"/>
              <a:ea typeface="Calibri"/>
              <a:cs typeface="Calibri"/>
              <a:sym typeface="Calibri"/>
            </a:endParaRPr>
          </a:p>
        </p:txBody>
      </p:sp>
      <p:sp>
        <p:nvSpPr>
          <p:cNvPr id="605" name="Google Shape;605;p16"/>
          <p:cNvSpPr/>
          <p:nvPr/>
        </p:nvSpPr>
        <p:spPr>
          <a:xfrm>
            <a:off x="484632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06" name="Google Shape;606;p16" descr="preencoded.png"/>
          <p:cNvPicPr preferRelativeResize="0"/>
          <p:nvPr/>
        </p:nvPicPr>
        <p:blipFill rotWithShape="1">
          <a:blip r:embed="rId8">
            <a:alphaModFix/>
          </a:blip>
          <a:srcRect/>
          <a:stretch/>
        </p:blipFill>
        <p:spPr>
          <a:xfrm>
            <a:off x="4950013" y="6248461"/>
            <a:ext cx="176662" cy="176662"/>
          </a:xfrm>
          <a:prstGeom prst="rect">
            <a:avLst/>
          </a:prstGeom>
          <a:noFill/>
          <a:ln>
            <a:noFill/>
          </a:ln>
        </p:spPr>
      </p:pic>
      <p:sp>
        <p:nvSpPr>
          <p:cNvPr id="607" name="Google Shape;607;p16"/>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EXCLUSIVE RESOURCES</a:t>
            </a:r>
            <a:endParaRPr sz="950" b="0" i="0" u="none" strike="noStrike" cap="none">
              <a:solidFill>
                <a:schemeClr val="dk1"/>
              </a:solidFill>
              <a:latin typeface="Calibri"/>
              <a:ea typeface="Calibri"/>
              <a:cs typeface="Calibri"/>
              <a:sym typeface="Calibri"/>
            </a:endParaRPr>
          </a:p>
        </p:txBody>
      </p:sp>
      <p:sp>
        <p:nvSpPr>
          <p:cNvPr id="608" name="Google Shape;608;p16"/>
          <p:cNvSpPr/>
          <p:nvPr/>
        </p:nvSpPr>
        <p:spPr>
          <a:xfrm>
            <a:off x="699516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09" name="Google Shape;609;p16" descr="preencoded.png"/>
          <p:cNvPicPr preferRelativeResize="0"/>
          <p:nvPr/>
        </p:nvPicPr>
        <p:blipFill rotWithShape="1">
          <a:blip r:embed="rId9">
            <a:alphaModFix/>
          </a:blip>
          <a:srcRect/>
          <a:stretch/>
        </p:blipFill>
        <p:spPr>
          <a:xfrm>
            <a:off x="7098853" y="6248461"/>
            <a:ext cx="176662" cy="176662"/>
          </a:xfrm>
          <a:prstGeom prst="rect">
            <a:avLst/>
          </a:prstGeom>
          <a:noFill/>
          <a:ln>
            <a:noFill/>
          </a:ln>
        </p:spPr>
      </p:pic>
      <p:sp>
        <p:nvSpPr>
          <p:cNvPr id="610" name="Google Shape;610;p16"/>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VALUABLE CONNECTIONS</a:t>
            </a:r>
            <a:endParaRPr sz="950" b="0" i="0" u="none" strike="noStrike" cap="none">
              <a:solidFill>
                <a:schemeClr val="dk1"/>
              </a:solidFill>
              <a:latin typeface="Calibri"/>
              <a:ea typeface="Calibri"/>
              <a:cs typeface="Calibri"/>
              <a:sym typeface="Calibri"/>
            </a:endParaRPr>
          </a:p>
        </p:txBody>
      </p:sp>
      <p:sp>
        <p:nvSpPr>
          <p:cNvPr id="611" name="Google Shape;611;p16"/>
          <p:cNvSpPr/>
          <p:nvPr/>
        </p:nvSpPr>
        <p:spPr>
          <a:xfrm>
            <a:off x="914400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12" name="Google Shape;612;p16" descr="preencoded.png"/>
          <p:cNvPicPr preferRelativeResize="0"/>
          <p:nvPr/>
        </p:nvPicPr>
        <p:blipFill rotWithShape="1">
          <a:blip r:embed="rId10">
            <a:alphaModFix/>
          </a:blip>
          <a:srcRect/>
          <a:stretch/>
        </p:blipFill>
        <p:spPr>
          <a:xfrm>
            <a:off x="9247693" y="6248461"/>
            <a:ext cx="176662" cy="176662"/>
          </a:xfrm>
          <a:prstGeom prst="rect">
            <a:avLst/>
          </a:prstGeom>
          <a:noFill/>
          <a:ln>
            <a:noFill/>
          </a:ln>
        </p:spPr>
      </p:pic>
      <p:sp>
        <p:nvSpPr>
          <p:cNvPr id="613" name="Google Shape;613;p16"/>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STRONGER DISTRICTS</a:t>
            </a:r>
            <a:endParaRPr sz="950" b="0" i="0" u="none" strike="noStrike" cap="non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18"/>
        <p:cNvGrpSpPr/>
        <p:nvPr/>
      </p:nvGrpSpPr>
      <p:grpSpPr>
        <a:xfrm>
          <a:off x="0" y="0"/>
          <a:ext cx="0" cy="0"/>
          <a:chOff x="0" y="0"/>
          <a:chExt cx="0" cy="0"/>
        </a:xfrm>
      </p:grpSpPr>
      <p:sp>
        <p:nvSpPr>
          <p:cNvPr id="619" name="Google Shape;619;p17"/>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3000"/>
              <a:buFont typeface="Calibri"/>
              <a:buNone/>
            </a:pPr>
            <a:r>
              <a:rPr lang="en-US" sz="3000" b="1" i="0" u="none" strike="noStrike" cap="none">
                <a:solidFill>
                  <a:srgbClr val="292D6F"/>
                </a:solidFill>
                <a:latin typeface="Calibri"/>
                <a:ea typeface="Calibri"/>
                <a:cs typeface="Calibri"/>
                <a:sym typeface="Calibri"/>
              </a:rPr>
              <a:t>Thank you to our Supporting Business Affiliate Partners</a:t>
            </a:r>
            <a:endParaRPr sz="3000" b="0" i="0" u="none" strike="noStrike" cap="none">
              <a:solidFill>
                <a:schemeClr val="dk1"/>
              </a:solidFill>
              <a:latin typeface="Calibri"/>
              <a:ea typeface="Calibri"/>
              <a:cs typeface="Calibri"/>
              <a:sym typeface="Calibri"/>
            </a:endParaRPr>
          </a:p>
        </p:txBody>
      </p:sp>
      <p:sp>
        <p:nvSpPr>
          <p:cNvPr id="620" name="Google Shape;620;p17"/>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400"/>
              <a:buFont typeface="Calibri"/>
              <a:buNone/>
            </a:pPr>
            <a:r>
              <a:rPr lang="en-US" sz="1900" b="0" i="0" u="none" strike="noStrike" cap="none">
                <a:solidFill>
                  <a:srgbClr val="5C627F"/>
                </a:solidFill>
                <a:latin typeface="Calibri"/>
                <a:ea typeface="Calibri"/>
                <a:cs typeface="Calibri"/>
                <a:sym typeface="Calibri"/>
              </a:rPr>
              <a:t>Valuable Connections — build relationships and share solutions with peers</a:t>
            </a:r>
            <a:endParaRPr sz="1900" b="0" i="0" u="none" strike="noStrike" cap="none">
              <a:solidFill>
                <a:schemeClr val="dk1"/>
              </a:solidFill>
              <a:latin typeface="Calibri"/>
              <a:ea typeface="Calibri"/>
              <a:cs typeface="Calibri"/>
              <a:sym typeface="Calibri"/>
            </a:endParaRPr>
          </a:p>
        </p:txBody>
      </p:sp>
      <p:pic>
        <p:nvPicPr>
          <p:cNvPr id="621" name="Google Shape;621;p17" descr="/tmp/claude-0/-home-claude/0eb6c878-c4ca-5944-9399-a7d616d972c5/scratchpad/v2/media/s01_70b3e172.png"/>
          <p:cNvPicPr preferRelativeResize="0"/>
          <p:nvPr/>
        </p:nvPicPr>
        <p:blipFill rotWithShape="1">
          <a:blip r:embed="rId3">
            <a:alphaModFix/>
          </a:blip>
          <a:srcRect/>
          <a:stretch/>
        </p:blipFill>
        <p:spPr>
          <a:xfrm>
            <a:off x="10104120" y="347472"/>
            <a:ext cx="1691640" cy="578666"/>
          </a:xfrm>
          <a:prstGeom prst="rect">
            <a:avLst/>
          </a:prstGeom>
          <a:noFill/>
          <a:ln>
            <a:noFill/>
          </a:ln>
        </p:spPr>
      </p:pic>
      <p:sp>
        <p:nvSpPr>
          <p:cNvPr id="622" name="Google Shape;622;p17"/>
          <p:cNvSpPr/>
          <p:nvPr/>
        </p:nvSpPr>
        <p:spPr>
          <a:xfrm>
            <a:off x="548640" y="1691640"/>
            <a:ext cx="11109960" cy="1005840"/>
          </a:xfrm>
          <a:prstGeom prst="roundRect">
            <a:avLst>
              <a:gd name="adj" fmla="val 10909"/>
            </a:avLst>
          </a:prstGeom>
          <a:solidFill>
            <a:srgbClr val="292D6F"/>
          </a:solidFill>
          <a:ln w="9525"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17"/>
          <p:cNvSpPr/>
          <p:nvPr/>
        </p:nvSpPr>
        <p:spPr>
          <a:xfrm>
            <a:off x="822960" y="2029968"/>
            <a:ext cx="685800" cy="329184"/>
          </a:xfrm>
          <a:prstGeom prst="roundRect">
            <a:avLst>
              <a:gd name="adj" fmla="val 50000"/>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17"/>
          <p:cNvSpPr txBox="1"/>
          <p:nvPr/>
        </p:nvSpPr>
        <p:spPr>
          <a:xfrm>
            <a:off x="822960" y="2029968"/>
            <a:ext cx="685800" cy="32918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000"/>
              <a:buFont typeface="Calibri"/>
              <a:buNone/>
            </a:pPr>
            <a:r>
              <a:rPr lang="en-US" sz="1000" b="1" i="0" u="none" strike="noStrike" cap="none">
                <a:solidFill>
                  <a:srgbClr val="FFFFFF"/>
                </a:solidFill>
                <a:latin typeface="Calibri"/>
                <a:ea typeface="Calibri"/>
                <a:cs typeface="Calibri"/>
                <a:sym typeface="Calibri"/>
              </a:rPr>
              <a:t>NEW</a:t>
            </a:r>
            <a:endParaRPr sz="1000" b="0" i="0" u="none" strike="noStrike" cap="none">
              <a:solidFill>
                <a:schemeClr val="dk1"/>
              </a:solidFill>
              <a:latin typeface="Calibri"/>
              <a:ea typeface="Calibri"/>
              <a:cs typeface="Calibri"/>
              <a:sym typeface="Calibri"/>
            </a:endParaRPr>
          </a:p>
        </p:txBody>
      </p:sp>
      <p:sp>
        <p:nvSpPr>
          <p:cNvPr id="625" name="Google Shape;625;p17"/>
          <p:cNvSpPr txBox="1"/>
          <p:nvPr/>
        </p:nvSpPr>
        <p:spPr>
          <a:xfrm>
            <a:off x="1691640" y="1691640"/>
            <a:ext cx="9692640" cy="10058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1800"/>
              <a:buFont typeface="Calibri"/>
              <a:buNone/>
            </a:pPr>
            <a:r>
              <a:rPr lang="en-US" sz="1800" b="0" i="0" u="none" strike="noStrike" cap="none">
                <a:solidFill>
                  <a:srgbClr val="C9D3F2"/>
                </a:solidFill>
                <a:latin typeface="Calibri"/>
                <a:ea typeface="Calibri"/>
                <a:cs typeface="Calibri"/>
                <a:sym typeface="Calibri"/>
              </a:rPr>
              <a:t>A big welcome to our newest partner: </a:t>
            </a:r>
            <a:r>
              <a:rPr lang="en-US" sz="1800" b="1" i="0" u="none" strike="noStrike" cap="none">
                <a:solidFill>
                  <a:srgbClr val="FFFFFF"/>
                </a:solidFill>
                <a:latin typeface="Calibri"/>
                <a:ea typeface="Calibri"/>
                <a:cs typeface="Calibri"/>
                <a:sym typeface="Calibri"/>
              </a:rPr>
              <a:t>Municipal Finance Corporation</a:t>
            </a:r>
            <a:endParaRPr sz="1800" b="0" i="0" u="none" strike="noStrike" cap="none">
              <a:solidFill>
                <a:schemeClr val="dk1"/>
              </a:solidFill>
              <a:latin typeface="Calibri"/>
              <a:ea typeface="Calibri"/>
              <a:cs typeface="Calibri"/>
              <a:sym typeface="Calibri"/>
            </a:endParaRPr>
          </a:p>
        </p:txBody>
      </p:sp>
      <p:sp>
        <p:nvSpPr>
          <p:cNvPr id="626" name="Google Shape;626;p17"/>
          <p:cNvSpPr/>
          <p:nvPr/>
        </p:nvSpPr>
        <p:spPr>
          <a:xfrm>
            <a:off x="548640" y="2971800"/>
            <a:ext cx="3520440" cy="1325880"/>
          </a:xfrm>
          <a:prstGeom prst="roundRect">
            <a:avLst>
              <a:gd name="adj" fmla="val 8276"/>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27" name="Google Shape;627;p17" descr="/tmp/claude-0/-home-claude/0eb6c878-c4ca-5944-9399-a7d616d972c5/scratchpad/v2/assets/streamline.png"/>
          <p:cNvPicPr preferRelativeResize="0"/>
          <p:nvPr/>
        </p:nvPicPr>
        <p:blipFill rotWithShape="1">
          <a:blip r:embed="rId4">
            <a:alphaModFix/>
          </a:blip>
          <a:srcRect/>
          <a:stretch/>
        </p:blipFill>
        <p:spPr>
          <a:xfrm>
            <a:off x="960120" y="3381759"/>
            <a:ext cx="2697480" cy="505961"/>
          </a:xfrm>
          <a:prstGeom prst="rect">
            <a:avLst/>
          </a:prstGeom>
          <a:noFill/>
          <a:ln>
            <a:noFill/>
          </a:ln>
        </p:spPr>
      </p:pic>
      <p:sp>
        <p:nvSpPr>
          <p:cNvPr id="628" name="Google Shape;628;p17"/>
          <p:cNvSpPr/>
          <p:nvPr/>
        </p:nvSpPr>
        <p:spPr>
          <a:xfrm>
            <a:off x="4334256" y="2971800"/>
            <a:ext cx="3520440" cy="1325880"/>
          </a:xfrm>
          <a:prstGeom prst="roundRect">
            <a:avLst>
              <a:gd name="adj" fmla="val 8276"/>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29" name="Google Shape;629;p17" descr="/tmp/claude-0/-home-claude/0eb6c878-c4ca-5944-9399-a7d616d972c5/scratchpad/v2/assets/ptma.png"/>
          <p:cNvPicPr preferRelativeResize="0"/>
          <p:nvPr/>
        </p:nvPicPr>
        <p:blipFill rotWithShape="1">
          <a:blip r:embed="rId5">
            <a:alphaModFix/>
          </a:blip>
          <a:srcRect/>
          <a:stretch/>
        </p:blipFill>
        <p:spPr>
          <a:xfrm>
            <a:off x="4765291" y="3200400"/>
            <a:ext cx="2658370" cy="868680"/>
          </a:xfrm>
          <a:prstGeom prst="rect">
            <a:avLst/>
          </a:prstGeom>
          <a:noFill/>
          <a:ln>
            <a:noFill/>
          </a:ln>
        </p:spPr>
      </p:pic>
      <p:sp>
        <p:nvSpPr>
          <p:cNvPr id="630" name="Google Shape;630;p17"/>
          <p:cNvSpPr/>
          <p:nvPr/>
        </p:nvSpPr>
        <p:spPr>
          <a:xfrm>
            <a:off x="8119872" y="2971800"/>
            <a:ext cx="3520440" cy="1325880"/>
          </a:xfrm>
          <a:prstGeom prst="roundRect">
            <a:avLst>
              <a:gd name="adj" fmla="val 8276"/>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31" name="Google Shape;631;p17" descr="/tmp/claude-0/-home-claude/0eb6c878-c4ca-5944-9399-a7d616d972c5/scratchpad/v2/assets/cps.png"/>
          <p:cNvPicPr preferRelativeResize="0"/>
          <p:nvPr/>
        </p:nvPicPr>
        <p:blipFill rotWithShape="1">
          <a:blip r:embed="rId6">
            <a:alphaModFix/>
          </a:blip>
          <a:srcRect/>
          <a:stretch/>
        </p:blipFill>
        <p:spPr>
          <a:xfrm>
            <a:off x="8531352" y="3461103"/>
            <a:ext cx="2697480" cy="347275"/>
          </a:xfrm>
          <a:prstGeom prst="rect">
            <a:avLst/>
          </a:prstGeom>
          <a:noFill/>
          <a:ln>
            <a:noFill/>
          </a:ln>
        </p:spPr>
      </p:pic>
      <p:sp>
        <p:nvSpPr>
          <p:cNvPr id="632" name="Google Shape;632;p17"/>
          <p:cNvSpPr/>
          <p:nvPr/>
        </p:nvSpPr>
        <p:spPr>
          <a:xfrm>
            <a:off x="2441448" y="4526280"/>
            <a:ext cx="3520440" cy="1325880"/>
          </a:xfrm>
          <a:prstGeom prst="roundRect">
            <a:avLst>
              <a:gd name="adj" fmla="val 8276"/>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33" name="Google Shape;633;p17" descr="/tmp/claude-0/-home-claude/0eb6c878-c4ca-5944-9399-a7d616d972c5/scratchpad/v2/assets/govdeals.png"/>
          <p:cNvPicPr preferRelativeResize="0"/>
          <p:nvPr/>
        </p:nvPicPr>
        <p:blipFill rotWithShape="1">
          <a:blip r:embed="rId7">
            <a:alphaModFix/>
          </a:blip>
          <a:srcRect/>
          <a:stretch/>
        </p:blipFill>
        <p:spPr>
          <a:xfrm>
            <a:off x="3000302" y="4754880"/>
            <a:ext cx="2402732" cy="868680"/>
          </a:xfrm>
          <a:prstGeom prst="rect">
            <a:avLst/>
          </a:prstGeom>
          <a:noFill/>
          <a:ln>
            <a:noFill/>
          </a:ln>
        </p:spPr>
      </p:pic>
      <p:sp>
        <p:nvSpPr>
          <p:cNvPr id="634" name="Google Shape;634;p17"/>
          <p:cNvSpPr/>
          <p:nvPr/>
        </p:nvSpPr>
        <p:spPr>
          <a:xfrm>
            <a:off x="6227064" y="4526280"/>
            <a:ext cx="3520440" cy="1325880"/>
          </a:xfrm>
          <a:prstGeom prst="roundRect">
            <a:avLst>
              <a:gd name="adj" fmla="val 8276"/>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35" name="Google Shape;635;p17" descr="/tmp/claude-0/-home-claude/0eb6c878-c4ca-5944-9399-a7d616d972c5/scratchpad/v2/assets/gridbase.png"/>
          <p:cNvPicPr preferRelativeResize="0"/>
          <p:nvPr/>
        </p:nvPicPr>
        <p:blipFill rotWithShape="1">
          <a:blip r:embed="rId8">
            <a:alphaModFix/>
          </a:blip>
          <a:srcRect/>
          <a:stretch/>
        </p:blipFill>
        <p:spPr>
          <a:xfrm>
            <a:off x="6638544" y="4938890"/>
            <a:ext cx="2697480" cy="500660"/>
          </a:xfrm>
          <a:prstGeom prst="rect">
            <a:avLst/>
          </a:prstGeom>
          <a:noFill/>
          <a:ln>
            <a:noFill/>
          </a:ln>
        </p:spPr>
      </p:pic>
      <p:cxnSp>
        <p:nvCxnSpPr>
          <p:cNvPr id="636" name="Google Shape;636;p17"/>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637" name="Google Shape;637;p17"/>
          <p:cNvSpPr/>
          <p:nvPr/>
        </p:nvSpPr>
        <p:spPr>
          <a:xfrm>
            <a:off x="54864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38" name="Google Shape;638;p17" descr="preencoded.png"/>
          <p:cNvPicPr preferRelativeResize="0"/>
          <p:nvPr/>
        </p:nvPicPr>
        <p:blipFill rotWithShape="1">
          <a:blip r:embed="rId9">
            <a:alphaModFix/>
          </a:blip>
          <a:srcRect/>
          <a:stretch/>
        </p:blipFill>
        <p:spPr>
          <a:xfrm>
            <a:off x="652333" y="6248461"/>
            <a:ext cx="176662" cy="176662"/>
          </a:xfrm>
          <a:prstGeom prst="rect">
            <a:avLst/>
          </a:prstGeom>
          <a:noFill/>
          <a:ln>
            <a:noFill/>
          </a:ln>
        </p:spPr>
      </p:pic>
      <p:sp>
        <p:nvSpPr>
          <p:cNvPr id="639" name="Google Shape;639;p17"/>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STRONGER TOGETHER</a:t>
            </a:r>
            <a:endParaRPr sz="950" b="0" i="0" u="none" strike="noStrike" cap="none">
              <a:solidFill>
                <a:schemeClr val="dk1"/>
              </a:solidFill>
              <a:latin typeface="Calibri"/>
              <a:ea typeface="Calibri"/>
              <a:cs typeface="Calibri"/>
              <a:sym typeface="Calibri"/>
            </a:endParaRPr>
          </a:p>
        </p:txBody>
      </p:sp>
      <p:sp>
        <p:nvSpPr>
          <p:cNvPr id="640" name="Google Shape;640;p17"/>
          <p:cNvSpPr/>
          <p:nvPr/>
        </p:nvSpPr>
        <p:spPr>
          <a:xfrm>
            <a:off x="269748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41" name="Google Shape;641;p17" descr="preencoded.png"/>
          <p:cNvPicPr preferRelativeResize="0"/>
          <p:nvPr/>
        </p:nvPicPr>
        <p:blipFill rotWithShape="1">
          <a:blip r:embed="rId10">
            <a:alphaModFix/>
          </a:blip>
          <a:srcRect/>
          <a:stretch/>
        </p:blipFill>
        <p:spPr>
          <a:xfrm>
            <a:off x="2801173" y="6248461"/>
            <a:ext cx="176662" cy="176662"/>
          </a:xfrm>
          <a:prstGeom prst="rect">
            <a:avLst/>
          </a:prstGeom>
          <a:noFill/>
          <a:ln>
            <a:noFill/>
          </a:ln>
        </p:spPr>
      </p:pic>
      <p:sp>
        <p:nvSpPr>
          <p:cNvPr id="642" name="Google Shape;642;p17"/>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NATIONAL ADVOCACY</a:t>
            </a:r>
            <a:endParaRPr sz="950" b="0" i="0" u="none" strike="noStrike" cap="none">
              <a:solidFill>
                <a:schemeClr val="dk1"/>
              </a:solidFill>
              <a:latin typeface="Calibri"/>
              <a:ea typeface="Calibri"/>
              <a:cs typeface="Calibri"/>
              <a:sym typeface="Calibri"/>
            </a:endParaRPr>
          </a:p>
        </p:txBody>
      </p:sp>
      <p:sp>
        <p:nvSpPr>
          <p:cNvPr id="643" name="Google Shape;643;p17"/>
          <p:cNvSpPr/>
          <p:nvPr/>
        </p:nvSpPr>
        <p:spPr>
          <a:xfrm>
            <a:off x="484632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44" name="Google Shape;644;p17" descr="preencoded.png"/>
          <p:cNvPicPr preferRelativeResize="0"/>
          <p:nvPr/>
        </p:nvPicPr>
        <p:blipFill rotWithShape="1">
          <a:blip r:embed="rId11">
            <a:alphaModFix/>
          </a:blip>
          <a:srcRect/>
          <a:stretch/>
        </p:blipFill>
        <p:spPr>
          <a:xfrm>
            <a:off x="4950013" y="6248461"/>
            <a:ext cx="176662" cy="176662"/>
          </a:xfrm>
          <a:prstGeom prst="rect">
            <a:avLst/>
          </a:prstGeom>
          <a:noFill/>
          <a:ln>
            <a:noFill/>
          </a:ln>
        </p:spPr>
      </p:pic>
      <p:sp>
        <p:nvSpPr>
          <p:cNvPr id="645" name="Google Shape;645;p17"/>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EXCLUSIVE RESOURCES</a:t>
            </a:r>
            <a:endParaRPr sz="950" b="0" i="0" u="none" strike="noStrike" cap="none">
              <a:solidFill>
                <a:schemeClr val="dk1"/>
              </a:solidFill>
              <a:latin typeface="Calibri"/>
              <a:ea typeface="Calibri"/>
              <a:cs typeface="Calibri"/>
              <a:sym typeface="Calibri"/>
            </a:endParaRPr>
          </a:p>
        </p:txBody>
      </p:sp>
      <p:sp>
        <p:nvSpPr>
          <p:cNvPr id="646" name="Google Shape;646;p17"/>
          <p:cNvSpPr/>
          <p:nvPr/>
        </p:nvSpPr>
        <p:spPr>
          <a:xfrm>
            <a:off x="699516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47" name="Google Shape;647;p17" descr="preencoded.png"/>
          <p:cNvPicPr preferRelativeResize="0"/>
          <p:nvPr/>
        </p:nvPicPr>
        <p:blipFill rotWithShape="1">
          <a:blip r:embed="rId12">
            <a:alphaModFix/>
          </a:blip>
          <a:srcRect/>
          <a:stretch/>
        </p:blipFill>
        <p:spPr>
          <a:xfrm>
            <a:off x="7098853" y="6248461"/>
            <a:ext cx="176662" cy="176662"/>
          </a:xfrm>
          <a:prstGeom prst="rect">
            <a:avLst/>
          </a:prstGeom>
          <a:noFill/>
          <a:ln>
            <a:noFill/>
          </a:ln>
        </p:spPr>
      </p:pic>
      <p:sp>
        <p:nvSpPr>
          <p:cNvPr id="648" name="Google Shape;648;p17"/>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VALUABLE CONNECTIONS</a:t>
            </a:r>
            <a:endParaRPr sz="950" b="0" i="0" u="none" strike="noStrike" cap="none">
              <a:solidFill>
                <a:schemeClr val="dk1"/>
              </a:solidFill>
              <a:latin typeface="Calibri"/>
              <a:ea typeface="Calibri"/>
              <a:cs typeface="Calibri"/>
              <a:sym typeface="Calibri"/>
            </a:endParaRPr>
          </a:p>
        </p:txBody>
      </p:sp>
      <p:sp>
        <p:nvSpPr>
          <p:cNvPr id="649" name="Google Shape;649;p17"/>
          <p:cNvSpPr/>
          <p:nvPr/>
        </p:nvSpPr>
        <p:spPr>
          <a:xfrm>
            <a:off x="9144000" y="6144768"/>
            <a:ext cx="384048" cy="384048"/>
          </a:xfrm>
          <a:prstGeom prst="ellipse">
            <a:avLst/>
          </a:prstGeom>
          <a:solidFill>
            <a:srgbClr val="FFFFFF"/>
          </a:solid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50" name="Google Shape;650;p17" descr="preencoded.png"/>
          <p:cNvPicPr preferRelativeResize="0"/>
          <p:nvPr/>
        </p:nvPicPr>
        <p:blipFill rotWithShape="1">
          <a:blip r:embed="rId13">
            <a:alphaModFix/>
          </a:blip>
          <a:srcRect/>
          <a:stretch/>
        </p:blipFill>
        <p:spPr>
          <a:xfrm>
            <a:off x="9247693" y="6248461"/>
            <a:ext cx="176662" cy="176662"/>
          </a:xfrm>
          <a:prstGeom prst="rect">
            <a:avLst/>
          </a:prstGeom>
          <a:noFill/>
          <a:ln>
            <a:noFill/>
          </a:ln>
        </p:spPr>
      </p:pic>
      <p:sp>
        <p:nvSpPr>
          <p:cNvPr id="651" name="Google Shape;651;p17"/>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STRONGER DISTRICTS</a:t>
            </a:r>
            <a:endParaRPr sz="950" b="0" i="0" u="none" strike="noStrike" cap="non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92D6F"/>
        </a:solidFill>
        <a:effectLst/>
      </p:bgPr>
    </p:bg>
    <p:spTree>
      <p:nvGrpSpPr>
        <p:cNvPr id="1" name="Shape 656"/>
        <p:cNvGrpSpPr/>
        <p:nvPr/>
      </p:nvGrpSpPr>
      <p:grpSpPr>
        <a:xfrm>
          <a:off x="0" y="0"/>
          <a:ext cx="0" cy="0"/>
          <a:chOff x="0" y="0"/>
          <a:chExt cx="0" cy="0"/>
        </a:xfrm>
      </p:grpSpPr>
      <p:sp>
        <p:nvSpPr>
          <p:cNvPr id="657" name="Google Shape;657;p18"/>
          <p:cNvSpPr txBox="1"/>
          <p:nvPr/>
        </p:nvSpPr>
        <p:spPr>
          <a:xfrm>
            <a:off x="731520" y="1188720"/>
            <a:ext cx="64008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1200"/>
              <a:buFont typeface="Calibri"/>
              <a:buNone/>
            </a:pPr>
            <a:r>
              <a:rPr lang="en-US" sz="1700" b="1" i="0" u="none" strike="noStrike" cap="none">
                <a:solidFill>
                  <a:srgbClr val="C9D3F2"/>
                </a:solidFill>
                <a:latin typeface="Calibri"/>
                <a:ea typeface="Calibri"/>
                <a:cs typeface="Calibri"/>
                <a:sym typeface="Calibri"/>
              </a:rPr>
              <a:t>PART 2</a:t>
            </a:r>
            <a:endParaRPr sz="1700" b="0" i="0" u="none" strike="noStrike" cap="none">
              <a:solidFill>
                <a:schemeClr val="dk1"/>
              </a:solidFill>
              <a:latin typeface="Calibri"/>
              <a:ea typeface="Calibri"/>
              <a:cs typeface="Calibri"/>
              <a:sym typeface="Calibri"/>
            </a:endParaRPr>
          </a:p>
        </p:txBody>
      </p:sp>
      <p:sp>
        <p:nvSpPr>
          <p:cNvPr id="658" name="Google Shape;658;p18"/>
          <p:cNvSpPr txBox="1"/>
          <p:nvPr/>
        </p:nvSpPr>
        <p:spPr>
          <a:xfrm>
            <a:off x="731520" y="1645920"/>
            <a:ext cx="6583680" cy="2011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4400"/>
              <a:buFont typeface="Calibri"/>
              <a:buNone/>
            </a:pPr>
            <a:r>
              <a:rPr lang="en-US" sz="4400" b="1" i="0" u="none" strike="noStrike" cap="none">
                <a:solidFill>
                  <a:srgbClr val="FFFFFF"/>
                </a:solidFill>
                <a:latin typeface="Calibri"/>
                <a:ea typeface="Calibri"/>
                <a:cs typeface="Calibri"/>
                <a:sym typeface="Calibri"/>
              </a:rPr>
              <a:t>ADA compliance: preparing for the DOJ accessibility mandate</a:t>
            </a:r>
            <a:endParaRPr sz="4400" b="0" i="0" u="none" strike="noStrike" cap="none">
              <a:solidFill>
                <a:schemeClr val="dk1"/>
              </a:solidFill>
              <a:latin typeface="Calibri"/>
              <a:ea typeface="Calibri"/>
              <a:cs typeface="Calibri"/>
              <a:sym typeface="Calibri"/>
            </a:endParaRPr>
          </a:p>
        </p:txBody>
      </p:sp>
      <p:sp>
        <p:nvSpPr>
          <p:cNvPr id="659" name="Google Shape;659;p18"/>
          <p:cNvSpPr txBox="1"/>
          <p:nvPr/>
        </p:nvSpPr>
        <p:spPr>
          <a:xfrm>
            <a:off x="731520" y="3794760"/>
            <a:ext cx="6217920" cy="914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600"/>
              <a:buFont typeface="Calibri"/>
              <a:buNone/>
            </a:pPr>
            <a:r>
              <a:rPr lang="en-US" sz="2100" b="0" i="0" u="none" strike="noStrike" cap="none">
                <a:solidFill>
                  <a:srgbClr val="C9D3F2"/>
                </a:solidFill>
                <a:latin typeface="Calibri"/>
                <a:ea typeface="Calibri"/>
                <a:cs typeface="Calibri"/>
                <a:sym typeface="Calibri"/>
              </a:rPr>
              <a:t>What the rule requires, who has to comply and by when, and five steps to achieve — and maintain — compliance.</a:t>
            </a:r>
            <a:endParaRPr sz="2100" b="0" i="0" u="none" strike="noStrike" cap="none">
              <a:solidFill>
                <a:schemeClr val="dk1"/>
              </a:solidFill>
              <a:latin typeface="Calibri"/>
              <a:ea typeface="Calibri"/>
              <a:cs typeface="Calibri"/>
              <a:sym typeface="Calibri"/>
            </a:endParaRPr>
          </a:p>
        </p:txBody>
      </p:sp>
      <p:sp>
        <p:nvSpPr>
          <p:cNvPr id="660" name="Google Shape;660;p18"/>
          <p:cNvSpPr txBox="1"/>
          <p:nvPr/>
        </p:nvSpPr>
        <p:spPr>
          <a:xfrm>
            <a:off x="731520" y="5120640"/>
            <a:ext cx="621792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Mac Clemmens  ·  Streamline / CivicPlus</a:t>
            </a:r>
            <a:endParaRPr sz="1300" b="0" i="0" u="none" strike="noStrike" cap="none">
              <a:solidFill>
                <a:schemeClr val="dk1"/>
              </a:solidFill>
              <a:latin typeface="Calibri"/>
              <a:ea typeface="Calibri"/>
              <a:cs typeface="Calibri"/>
              <a:sym typeface="Calibri"/>
            </a:endParaRPr>
          </a:p>
        </p:txBody>
      </p:sp>
      <p:pic>
        <p:nvPicPr>
          <p:cNvPr id="661" name="Google Shape;661;p18" descr="/tmp/claude-0/-home-claude/0eb6c878-c4ca-5944-9399-a7d616d972c5/scratchpad/v2/media/s01_3069043a.jpg"/>
          <p:cNvPicPr preferRelativeResize="0"/>
          <p:nvPr/>
        </p:nvPicPr>
        <p:blipFill rotWithShape="1">
          <a:blip r:embed="rId3">
            <a:alphaModFix/>
          </a:blip>
          <a:srcRect/>
          <a:stretch/>
        </p:blipFill>
        <p:spPr>
          <a:xfrm>
            <a:off x="7498080" y="2030343"/>
            <a:ext cx="4206240" cy="2797314"/>
          </a:xfrm>
          <a:prstGeom prst="rect">
            <a:avLst/>
          </a:prstGeom>
          <a:noFill/>
          <a:ln>
            <a:noFill/>
          </a:ln>
        </p:spPr>
      </p:pic>
      <p:pic>
        <p:nvPicPr>
          <p:cNvPr id="662" name="Google Shape;662;p18"/>
          <p:cNvPicPr preferRelativeResize="0"/>
          <p:nvPr/>
        </p:nvPicPr>
        <p:blipFill>
          <a:blip r:embed="rId4">
            <a:alphaModFix/>
          </a:blip>
          <a:stretch>
            <a:fillRect/>
          </a:stretch>
        </p:blipFill>
        <p:spPr>
          <a:xfrm>
            <a:off x="9881685" y="438900"/>
            <a:ext cx="1949964" cy="3657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67"/>
        <p:cNvGrpSpPr/>
        <p:nvPr/>
      </p:nvGrpSpPr>
      <p:grpSpPr>
        <a:xfrm>
          <a:off x="0" y="0"/>
          <a:ext cx="0" cy="0"/>
          <a:chOff x="0" y="0"/>
          <a:chExt cx="0" cy="0"/>
        </a:xfrm>
      </p:grpSpPr>
      <p:sp>
        <p:nvSpPr>
          <p:cNvPr id="668" name="Google Shape;668;p19"/>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3000"/>
              <a:buFont typeface="Calibri"/>
              <a:buNone/>
            </a:pPr>
            <a:r>
              <a:rPr lang="en-US" sz="3000" b="1" i="0" u="none" strike="noStrike" cap="none">
                <a:solidFill>
                  <a:srgbClr val="292D6F"/>
                </a:solidFill>
                <a:latin typeface="Calibri"/>
                <a:ea typeface="Calibri"/>
                <a:cs typeface="Calibri"/>
                <a:sym typeface="Calibri"/>
              </a:rPr>
              <a:t>Legal foundations for website accessibility</a:t>
            </a:r>
            <a:endParaRPr sz="3000" b="0" i="0" u="none" strike="noStrike" cap="none">
              <a:solidFill>
                <a:schemeClr val="dk1"/>
              </a:solidFill>
              <a:latin typeface="Calibri"/>
              <a:ea typeface="Calibri"/>
              <a:cs typeface="Calibri"/>
              <a:sym typeface="Calibri"/>
            </a:endParaRPr>
          </a:p>
        </p:txBody>
      </p:sp>
      <p:sp>
        <p:nvSpPr>
          <p:cNvPr id="669" name="Google Shape;669;p19"/>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400"/>
              <a:buFont typeface="Calibri"/>
              <a:buNone/>
            </a:pPr>
            <a:r>
              <a:rPr lang="en-US" sz="1900" b="0" i="0" u="none" strike="noStrike" cap="none">
                <a:solidFill>
                  <a:srgbClr val="5C627F"/>
                </a:solidFill>
                <a:latin typeface="Calibri"/>
                <a:ea typeface="Calibri"/>
                <a:cs typeface="Calibri"/>
                <a:sym typeface="Calibri"/>
              </a:rPr>
              <a:t>Five layers, from the broad law to the specific technical standard</a:t>
            </a:r>
            <a:endParaRPr sz="1900" b="0" i="0" u="none" strike="noStrike" cap="none">
              <a:solidFill>
                <a:schemeClr val="dk1"/>
              </a:solidFill>
              <a:latin typeface="Calibri"/>
              <a:ea typeface="Calibri"/>
              <a:cs typeface="Calibri"/>
              <a:sym typeface="Calibri"/>
            </a:endParaRPr>
          </a:p>
        </p:txBody>
      </p:sp>
      <p:sp>
        <p:nvSpPr>
          <p:cNvPr id="670" name="Google Shape;670;p19"/>
          <p:cNvSpPr/>
          <p:nvPr/>
        </p:nvSpPr>
        <p:spPr>
          <a:xfrm>
            <a:off x="548640" y="1691640"/>
            <a:ext cx="11109960" cy="786384"/>
          </a:xfrm>
          <a:prstGeom prst="roundRect">
            <a:avLst>
              <a:gd name="adj" fmla="val 13953"/>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19"/>
          <p:cNvSpPr/>
          <p:nvPr/>
        </p:nvSpPr>
        <p:spPr>
          <a:xfrm>
            <a:off x="731520" y="1856232"/>
            <a:ext cx="457200" cy="4572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19"/>
          <p:cNvSpPr txBox="1"/>
          <p:nvPr/>
        </p:nvSpPr>
        <p:spPr>
          <a:xfrm>
            <a:off x="731520" y="1856232"/>
            <a:ext cx="457200" cy="457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1</a:t>
            </a:r>
            <a:endParaRPr sz="1300" b="0" i="0" u="none" strike="noStrike" cap="none">
              <a:solidFill>
                <a:schemeClr val="dk1"/>
              </a:solidFill>
              <a:latin typeface="Calibri"/>
              <a:ea typeface="Calibri"/>
              <a:cs typeface="Calibri"/>
              <a:sym typeface="Calibri"/>
            </a:endParaRPr>
          </a:p>
        </p:txBody>
      </p:sp>
      <p:sp>
        <p:nvSpPr>
          <p:cNvPr id="673" name="Google Shape;673;p19"/>
          <p:cNvSpPr txBox="1"/>
          <p:nvPr/>
        </p:nvSpPr>
        <p:spPr>
          <a:xfrm>
            <a:off x="1371600" y="1764792"/>
            <a:ext cx="274320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400"/>
              <a:buFont typeface="Calibri"/>
              <a:buNone/>
            </a:pPr>
            <a:r>
              <a:rPr lang="en-US" sz="1800" b="1" i="0" u="none" strike="noStrike" cap="none">
                <a:solidFill>
                  <a:srgbClr val="292D6F"/>
                </a:solidFill>
                <a:latin typeface="Calibri"/>
                <a:ea typeface="Calibri"/>
                <a:cs typeface="Calibri"/>
                <a:sym typeface="Calibri"/>
              </a:rPr>
              <a:t>ADA Compliance</a:t>
            </a:r>
            <a:endParaRPr sz="1800" b="0" i="0" u="none" strike="noStrike" cap="none">
              <a:solidFill>
                <a:schemeClr val="dk1"/>
              </a:solidFill>
              <a:latin typeface="Calibri"/>
              <a:ea typeface="Calibri"/>
              <a:cs typeface="Calibri"/>
              <a:sym typeface="Calibri"/>
            </a:endParaRPr>
          </a:p>
        </p:txBody>
      </p:sp>
      <p:sp>
        <p:nvSpPr>
          <p:cNvPr id="674" name="Google Shape;674;p19"/>
          <p:cNvSpPr txBox="1"/>
          <p:nvPr/>
        </p:nvSpPr>
        <p:spPr>
          <a:xfrm>
            <a:off x="4114800" y="1764792"/>
            <a:ext cx="726948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050"/>
              <a:buFont typeface="Calibri"/>
              <a:buNone/>
            </a:pPr>
            <a:r>
              <a:rPr lang="en-US" sz="1450" b="0" i="0" u="none" strike="noStrike" cap="none">
                <a:solidFill>
                  <a:srgbClr val="1B1E3C"/>
                </a:solidFill>
                <a:latin typeface="Calibri"/>
                <a:ea typeface="Calibri"/>
                <a:cs typeface="Calibri"/>
                <a:sym typeface="Calibri"/>
              </a:rPr>
              <a:t>The Americans with Disabilities Act protects the rights of people with disabilities. Its broad reach extends to websites, but it doesn't reference web accessibility specifically.</a:t>
            </a:r>
            <a:endParaRPr sz="1450" b="0" i="0" u="none" strike="noStrike" cap="none">
              <a:solidFill>
                <a:schemeClr val="dk1"/>
              </a:solidFill>
              <a:latin typeface="Calibri"/>
              <a:ea typeface="Calibri"/>
              <a:cs typeface="Calibri"/>
              <a:sym typeface="Calibri"/>
            </a:endParaRPr>
          </a:p>
        </p:txBody>
      </p:sp>
      <p:sp>
        <p:nvSpPr>
          <p:cNvPr id="675" name="Google Shape;675;p19"/>
          <p:cNvSpPr/>
          <p:nvPr/>
        </p:nvSpPr>
        <p:spPr>
          <a:xfrm>
            <a:off x="960120" y="2569464"/>
            <a:ext cx="10287000" cy="786384"/>
          </a:xfrm>
          <a:prstGeom prst="roundRect">
            <a:avLst>
              <a:gd name="adj" fmla="val 13953"/>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19"/>
          <p:cNvSpPr/>
          <p:nvPr/>
        </p:nvSpPr>
        <p:spPr>
          <a:xfrm>
            <a:off x="1143000" y="2734056"/>
            <a:ext cx="457200" cy="4572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19"/>
          <p:cNvSpPr txBox="1"/>
          <p:nvPr/>
        </p:nvSpPr>
        <p:spPr>
          <a:xfrm>
            <a:off x="1143000" y="2734056"/>
            <a:ext cx="457200" cy="457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2</a:t>
            </a:r>
            <a:endParaRPr sz="1300" b="0" i="0" u="none" strike="noStrike" cap="none">
              <a:solidFill>
                <a:schemeClr val="dk1"/>
              </a:solidFill>
              <a:latin typeface="Calibri"/>
              <a:ea typeface="Calibri"/>
              <a:cs typeface="Calibri"/>
              <a:sym typeface="Calibri"/>
            </a:endParaRPr>
          </a:p>
        </p:txBody>
      </p:sp>
      <p:sp>
        <p:nvSpPr>
          <p:cNvPr id="678" name="Google Shape;678;p19">
            <a:hlinkClick r:id="rId3"/>
          </p:cNvPr>
          <p:cNvSpPr txBox="1"/>
          <p:nvPr/>
        </p:nvSpPr>
        <p:spPr>
          <a:xfrm>
            <a:off x="1783080" y="2642616"/>
            <a:ext cx="274320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400"/>
              <a:buFont typeface="Calibri"/>
              <a:buNone/>
            </a:pPr>
            <a:r>
              <a:rPr lang="en-US" sz="1800" b="1" i="0" u="sng" strike="noStrike" cap="none">
                <a:solidFill>
                  <a:schemeClr val="hlink"/>
                </a:solidFill>
                <a:latin typeface="Calibri"/>
                <a:ea typeface="Calibri"/>
                <a:cs typeface="Calibri"/>
                <a:sym typeface="Calibri"/>
                <a:hlinkClick r:id="rId3"/>
              </a:rPr>
              <a:t>DOJ 28 CFR Part 35</a:t>
            </a:r>
            <a:endParaRPr sz="1800" b="0" i="0" u="none" strike="noStrike" cap="none">
              <a:solidFill>
                <a:schemeClr val="dk1"/>
              </a:solidFill>
              <a:latin typeface="Calibri"/>
              <a:ea typeface="Calibri"/>
              <a:cs typeface="Calibri"/>
              <a:sym typeface="Calibri"/>
            </a:endParaRPr>
          </a:p>
        </p:txBody>
      </p:sp>
      <p:sp>
        <p:nvSpPr>
          <p:cNvPr id="679" name="Google Shape;679;p19"/>
          <p:cNvSpPr txBox="1"/>
          <p:nvPr/>
        </p:nvSpPr>
        <p:spPr>
          <a:xfrm>
            <a:off x="4526280" y="2642616"/>
            <a:ext cx="644652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050"/>
              <a:buFont typeface="Calibri"/>
              <a:buNone/>
            </a:pPr>
            <a:r>
              <a:rPr lang="en-US" sz="1450" b="0" i="0" u="none" strike="noStrike" cap="none">
                <a:solidFill>
                  <a:srgbClr val="1B1E3C"/>
                </a:solidFill>
                <a:latin typeface="Calibri"/>
                <a:ea typeface="Calibri"/>
                <a:cs typeface="Calibri"/>
                <a:sym typeface="Calibri"/>
              </a:rPr>
              <a:t>New guidance released June 24, 2024 explaining how public entities must comply and how the Department of Justice will enforce website accessibility.  (Full rule ↗)</a:t>
            </a:r>
            <a:endParaRPr sz="1450" b="0" i="0" u="none" strike="noStrike" cap="none">
              <a:solidFill>
                <a:schemeClr val="dk1"/>
              </a:solidFill>
              <a:latin typeface="Calibri"/>
              <a:ea typeface="Calibri"/>
              <a:cs typeface="Calibri"/>
              <a:sym typeface="Calibri"/>
            </a:endParaRPr>
          </a:p>
        </p:txBody>
      </p:sp>
      <p:sp>
        <p:nvSpPr>
          <p:cNvPr id="680" name="Google Shape;680;p19"/>
          <p:cNvSpPr/>
          <p:nvPr/>
        </p:nvSpPr>
        <p:spPr>
          <a:xfrm>
            <a:off x="1371600" y="3447288"/>
            <a:ext cx="9464040" cy="786384"/>
          </a:xfrm>
          <a:prstGeom prst="roundRect">
            <a:avLst>
              <a:gd name="adj" fmla="val 13953"/>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19"/>
          <p:cNvSpPr/>
          <p:nvPr/>
        </p:nvSpPr>
        <p:spPr>
          <a:xfrm>
            <a:off x="1554480" y="3611880"/>
            <a:ext cx="457200" cy="4572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19"/>
          <p:cNvSpPr txBox="1"/>
          <p:nvPr/>
        </p:nvSpPr>
        <p:spPr>
          <a:xfrm>
            <a:off x="1554480" y="3611880"/>
            <a:ext cx="457200" cy="457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3</a:t>
            </a:r>
            <a:endParaRPr sz="1300" b="0" i="0" u="none" strike="noStrike" cap="none">
              <a:solidFill>
                <a:schemeClr val="dk1"/>
              </a:solidFill>
              <a:latin typeface="Calibri"/>
              <a:ea typeface="Calibri"/>
              <a:cs typeface="Calibri"/>
              <a:sym typeface="Calibri"/>
            </a:endParaRPr>
          </a:p>
        </p:txBody>
      </p:sp>
      <p:sp>
        <p:nvSpPr>
          <p:cNvPr id="683" name="Google Shape;683;p19"/>
          <p:cNvSpPr txBox="1"/>
          <p:nvPr/>
        </p:nvSpPr>
        <p:spPr>
          <a:xfrm>
            <a:off x="2194560" y="3520440"/>
            <a:ext cx="274320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400"/>
              <a:buFont typeface="Calibri"/>
              <a:buNone/>
            </a:pPr>
            <a:r>
              <a:rPr lang="en-US" sz="1800" b="1" i="0" u="none" strike="noStrike" cap="none">
                <a:solidFill>
                  <a:srgbClr val="292D6F"/>
                </a:solidFill>
                <a:latin typeface="Calibri"/>
                <a:ea typeface="Calibri"/>
                <a:cs typeface="Calibri"/>
                <a:sym typeface="Calibri"/>
              </a:rPr>
              <a:t>Section 508</a:t>
            </a:r>
            <a:endParaRPr sz="1800" b="0" i="0" u="none" strike="noStrike" cap="none">
              <a:solidFill>
                <a:schemeClr val="dk1"/>
              </a:solidFill>
              <a:latin typeface="Calibri"/>
              <a:ea typeface="Calibri"/>
              <a:cs typeface="Calibri"/>
              <a:sym typeface="Calibri"/>
            </a:endParaRPr>
          </a:p>
        </p:txBody>
      </p:sp>
      <p:sp>
        <p:nvSpPr>
          <p:cNvPr id="684" name="Google Shape;684;p19"/>
          <p:cNvSpPr txBox="1"/>
          <p:nvPr/>
        </p:nvSpPr>
        <p:spPr>
          <a:xfrm>
            <a:off x="4937760" y="3520440"/>
            <a:ext cx="562356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050"/>
              <a:buFont typeface="Calibri"/>
              <a:buNone/>
            </a:pPr>
            <a:r>
              <a:rPr lang="en-US" sz="1450" b="0" i="0" u="none" strike="noStrike" cap="none">
                <a:solidFill>
                  <a:srgbClr val="1B1E3C"/>
                </a:solidFill>
                <a:latin typeface="Calibri"/>
                <a:ea typeface="Calibri"/>
                <a:cs typeface="Calibri"/>
                <a:sym typeface="Calibri"/>
              </a:rPr>
              <a:t>A law referenced by the ADA that more specifically outlines how to meet accessibility standards for electronic content, including websites.</a:t>
            </a:r>
            <a:endParaRPr sz="1450" b="0" i="0" u="none" strike="noStrike" cap="none">
              <a:solidFill>
                <a:schemeClr val="dk1"/>
              </a:solidFill>
              <a:latin typeface="Calibri"/>
              <a:ea typeface="Calibri"/>
              <a:cs typeface="Calibri"/>
              <a:sym typeface="Calibri"/>
            </a:endParaRPr>
          </a:p>
        </p:txBody>
      </p:sp>
      <p:sp>
        <p:nvSpPr>
          <p:cNvPr id="685" name="Google Shape;685;p19"/>
          <p:cNvSpPr/>
          <p:nvPr/>
        </p:nvSpPr>
        <p:spPr>
          <a:xfrm>
            <a:off x="1783080" y="4325112"/>
            <a:ext cx="8641080" cy="786384"/>
          </a:xfrm>
          <a:prstGeom prst="roundRect">
            <a:avLst>
              <a:gd name="adj" fmla="val 13953"/>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19"/>
          <p:cNvSpPr/>
          <p:nvPr/>
        </p:nvSpPr>
        <p:spPr>
          <a:xfrm>
            <a:off x="1965960" y="4489704"/>
            <a:ext cx="457200" cy="4572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9"/>
          <p:cNvSpPr txBox="1"/>
          <p:nvPr/>
        </p:nvSpPr>
        <p:spPr>
          <a:xfrm>
            <a:off x="1965960" y="4489704"/>
            <a:ext cx="457200" cy="457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4</a:t>
            </a:r>
            <a:endParaRPr sz="1300" b="0" i="0" u="none" strike="noStrike" cap="none">
              <a:solidFill>
                <a:schemeClr val="dk1"/>
              </a:solidFill>
              <a:latin typeface="Calibri"/>
              <a:ea typeface="Calibri"/>
              <a:cs typeface="Calibri"/>
              <a:sym typeface="Calibri"/>
            </a:endParaRPr>
          </a:p>
        </p:txBody>
      </p:sp>
      <p:sp>
        <p:nvSpPr>
          <p:cNvPr id="688" name="Google Shape;688;p19"/>
          <p:cNvSpPr txBox="1"/>
          <p:nvPr/>
        </p:nvSpPr>
        <p:spPr>
          <a:xfrm>
            <a:off x="2606040" y="4398264"/>
            <a:ext cx="274320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400"/>
              <a:buFont typeface="Calibri"/>
              <a:buNone/>
            </a:pPr>
            <a:r>
              <a:rPr lang="en-US" sz="1800" b="1" i="0" u="none" strike="noStrike" cap="none">
                <a:solidFill>
                  <a:srgbClr val="292D6F"/>
                </a:solidFill>
                <a:latin typeface="Calibri"/>
                <a:ea typeface="Calibri"/>
                <a:cs typeface="Calibri"/>
                <a:sym typeface="Calibri"/>
              </a:rPr>
              <a:t>State laws</a:t>
            </a:r>
            <a:endParaRPr sz="1800" b="0" i="0" u="none" strike="noStrike" cap="none">
              <a:solidFill>
                <a:schemeClr val="dk1"/>
              </a:solidFill>
              <a:latin typeface="Calibri"/>
              <a:ea typeface="Calibri"/>
              <a:cs typeface="Calibri"/>
              <a:sym typeface="Calibri"/>
            </a:endParaRPr>
          </a:p>
        </p:txBody>
      </p:sp>
      <p:sp>
        <p:nvSpPr>
          <p:cNvPr id="689" name="Google Shape;689;p19"/>
          <p:cNvSpPr txBox="1"/>
          <p:nvPr/>
        </p:nvSpPr>
        <p:spPr>
          <a:xfrm>
            <a:off x="5349240" y="4398264"/>
            <a:ext cx="480060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050"/>
              <a:buFont typeface="Calibri"/>
              <a:buNone/>
            </a:pPr>
            <a:r>
              <a:rPr lang="en-US" sz="1450" b="0" i="0" u="none" strike="noStrike" cap="none">
                <a:solidFill>
                  <a:srgbClr val="1B1E3C"/>
                </a:solidFill>
                <a:latin typeface="Calibri"/>
                <a:ea typeface="Calibri"/>
                <a:cs typeface="Calibri"/>
                <a:sym typeface="Calibri"/>
              </a:rPr>
              <a:t>Require that public entities comply with accessibility guidelines. Examples include HB 21-1110 in Colorado or the Unruh Act in California.</a:t>
            </a:r>
            <a:endParaRPr sz="1450" b="0" i="0" u="none" strike="noStrike" cap="none">
              <a:solidFill>
                <a:schemeClr val="dk1"/>
              </a:solidFill>
              <a:latin typeface="Calibri"/>
              <a:ea typeface="Calibri"/>
              <a:cs typeface="Calibri"/>
              <a:sym typeface="Calibri"/>
            </a:endParaRPr>
          </a:p>
        </p:txBody>
      </p:sp>
      <p:sp>
        <p:nvSpPr>
          <p:cNvPr id="690" name="Google Shape;690;p19"/>
          <p:cNvSpPr/>
          <p:nvPr/>
        </p:nvSpPr>
        <p:spPr>
          <a:xfrm>
            <a:off x="2194560" y="5202936"/>
            <a:ext cx="7818120" cy="786384"/>
          </a:xfrm>
          <a:prstGeom prst="roundRect">
            <a:avLst>
              <a:gd name="adj" fmla="val 13953"/>
            </a:avLst>
          </a:prstGeom>
          <a:solidFill>
            <a:srgbClr val="292D6F"/>
          </a:solidFill>
          <a:ln w="9525"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19"/>
          <p:cNvSpPr/>
          <p:nvPr/>
        </p:nvSpPr>
        <p:spPr>
          <a:xfrm>
            <a:off x="2377440" y="5367528"/>
            <a:ext cx="457200" cy="45720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19"/>
          <p:cNvSpPr txBox="1"/>
          <p:nvPr/>
        </p:nvSpPr>
        <p:spPr>
          <a:xfrm>
            <a:off x="2377440" y="5367528"/>
            <a:ext cx="457200" cy="457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5</a:t>
            </a:r>
            <a:endParaRPr sz="1300" b="0" i="0" u="none" strike="noStrike" cap="none">
              <a:solidFill>
                <a:schemeClr val="dk1"/>
              </a:solidFill>
              <a:latin typeface="Calibri"/>
              <a:ea typeface="Calibri"/>
              <a:cs typeface="Calibri"/>
              <a:sym typeface="Calibri"/>
            </a:endParaRPr>
          </a:p>
        </p:txBody>
      </p:sp>
      <p:sp>
        <p:nvSpPr>
          <p:cNvPr id="693" name="Google Shape;693;p19"/>
          <p:cNvSpPr txBox="1"/>
          <p:nvPr/>
        </p:nvSpPr>
        <p:spPr>
          <a:xfrm>
            <a:off x="3017520" y="5276088"/>
            <a:ext cx="274320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400"/>
              <a:buFont typeface="Calibri"/>
              <a:buNone/>
            </a:pPr>
            <a:r>
              <a:rPr lang="en-US" sz="1800" b="1" i="0" u="none" strike="noStrike" cap="none">
                <a:solidFill>
                  <a:srgbClr val="FFFFFF"/>
                </a:solidFill>
                <a:latin typeface="Calibri"/>
                <a:ea typeface="Calibri"/>
                <a:cs typeface="Calibri"/>
                <a:sym typeface="Calibri"/>
              </a:rPr>
              <a:t>WCAG 2.1 AA Guidelines</a:t>
            </a:r>
            <a:endParaRPr sz="1800" b="0" i="0" u="none" strike="noStrike" cap="none">
              <a:solidFill>
                <a:schemeClr val="dk1"/>
              </a:solidFill>
              <a:latin typeface="Calibri"/>
              <a:ea typeface="Calibri"/>
              <a:cs typeface="Calibri"/>
              <a:sym typeface="Calibri"/>
            </a:endParaRPr>
          </a:p>
        </p:txBody>
      </p:sp>
      <p:sp>
        <p:nvSpPr>
          <p:cNvPr id="694" name="Google Shape;694;p19"/>
          <p:cNvSpPr txBox="1"/>
          <p:nvPr/>
        </p:nvSpPr>
        <p:spPr>
          <a:xfrm>
            <a:off x="5760720" y="5276088"/>
            <a:ext cx="397764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1050"/>
              <a:buFont typeface="Calibri"/>
              <a:buNone/>
            </a:pPr>
            <a:r>
              <a:rPr lang="en-US" sz="1450" b="0" i="0" u="none" strike="noStrike" cap="none">
                <a:solidFill>
                  <a:srgbClr val="C9D3F2"/>
                </a:solidFill>
                <a:latin typeface="Calibri"/>
                <a:ea typeface="Calibri"/>
                <a:cs typeface="Calibri"/>
                <a:sym typeface="Calibri"/>
              </a:rPr>
              <a:t>The international web accessibility guidelines referenced (directly and indirectly) by both state and federal laws regarding web accessibility.</a:t>
            </a:r>
            <a:endParaRPr sz="1450" b="0" i="0" u="none" strike="noStrike" cap="none">
              <a:solidFill>
                <a:schemeClr val="dk1"/>
              </a:solidFill>
              <a:latin typeface="Calibri"/>
              <a:ea typeface="Calibri"/>
              <a:cs typeface="Calibri"/>
              <a:sym typeface="Calibri"/>
            </a:endParaRPr>
          </a:p>
        </p:txBody>
      </p:sp>
      <p:pic>
        <p:nvPicPr>
          <p:cNvPr id="695" name="Google Shape;695;p19"/>
          <p:cNvPicPr preferRelativeResize="0"/>
          <p:nvPr/>
        </p:nvPicPr>
        <p:blipFill>
          <a:blip r:embed="rId4">
            <a:alphaModFix/>
          </a:blip>
          <a:stretch>
            <a:fillRect/>
          </a:stretch>
        </p:blipFill>
        <p:spPr>
          <a:xfrm>
            <a:off x="9881685" y="438900"/>
            <a:ext cx="1949964" cy="3657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00"/>
        <p:cNvGrpSpPr/>
        <p:nvPr/>
      </p:nvGrpSpPr>
      <p:grpSpPr>
        <a:xfrm>
          <a:off x="0" y="0"/>
          <a:ext cx="0" cy="0"/>
          <a:chOff x="0" y="0"/>
          <a:chExt cx="0" cy="0"/>
        </a:xfrm>
      </p:grpSpPr>
      <p:sp>
        <p:nvSpPr>
          <p:cNvPr id="701" name="Google Shape;701;p20"/>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3000"/>
              <a:buFont typeface="Calibri"/>
              <a:buNone/>
            </a:pPr>
            <a:r>
              <a:rPr lang="en-US" sz="3000" b="1" i="0" u="none" strike="noStrike" cap="none">
                <a:solidFill>
                  <a:srgbClr val="292D6F"/>
                </a:solidFill>
                <a:latin typeface="Calibri"/>
                <a:ea typeface="Calibri"/>
                <a:cs typeface="Calibri"/>
                <a:sym typeface="Calibri"/>
              </a:rPr>
              <a:t>What does the 2024 DOJ update require?</a:t>
            </a:r>
            <a:endParaRPr sz="3000" b="0" i="0" u="none" strike="noStrike" cap="none">
              <a:solidFill>
                <a:schemeClr val="dk1"/>
              </a:solidFill>
              <a:latin typeface="Calibri"/>
              <a:ea typeface="Calibri"/>
              <a:cs typeface="Calibri"/>
              <a:sym typeface="Calibri"/>
            </a:endParaRPr>
          </a:p>
        </p:txBody>
      </p:sp>
      <p:sp>
        <p:nvSpPr>
          <p:cNvPr id="702" name="Google Shape;702;p20"/>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400"/>
              <a:buFont typeface="Calibri"/>
              <a:buNone/>
            </a:pPr>
            <a:r>
              <a:rPr lang="en-US" sz="1900" b="0" i="0" u="none" strike="noStrike" cap="none">
                <a:solidFill>
                  <a:srgbClr val="5C627F"/>
                </a:solidFill>
                <a:latin typeface="Calibri"/>
                <a:ea typeface="Calibri"/>
                <a:cs typeface="Calibri"/>
                <a:sym typeface="Calibri"/>
              </a:rPr>
              <a:t>Under the ADA Title II Final Rule, public entities must ensure that:</a:t>
            </a:r>
            <a:endParaRPr sz="1900" b="0" i="0" u="none" strike="noStrike" cap="none">
              <a:solidFill>
                <a:schemeClr val="dk1"/>
              </a:solidFill>
              <a:latin typeface="Calibri"/>
              <a:ea typeface="Calibri"/>
              <a:cs typeface="Calibri"/>
              <a:sym typeface="Calibri"/>
            </a:endParaRPr>
          </a:p>
        </p:txBody>
      </p:sp>
      <p:sp>
        <p:nvSpPr>
          <p:cNvPr id="703" name="Google Shape;703;p20"/>
          <p:cNvSpPr/>
          <p:nvPr/>
        </p:nvSpPr>
        <p:spPr>
          <a:xfrm>
            <a:off x="548640" y="1691640"/>
            <a:ext cx="5394960" cy="1691640"/>
          </a:xfrm>
          <a:prstGeom prst="roundRect">
            <a:avLst>
              <a:gd name="adj" fmla="val 6486"/>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20"/>
          <p:cNvSpPr/>
          <p:nvPr/>
        </p:nvSpPr>
        <p:spPr>
          <a:xfrm>
            <a:off x="822960" y="1965960"/>
            <a:ext cx="640080" cy="64008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05" name="Google Shape;705;p20" descr="preencoded.png"/>
          <p:cNvPicPr preferRelativeResize="0"/>
          <p:nvPr/>
        </p:nvPicPr>
        <p:blipFill rotWithShape="1">
          <a:blip r:embed="rId3">
            <a:alphaModFix/>
          </a:blip>
          <a:srcRect/>
          <a:stretch/>
        </p:blipFill>
        <p:spPr>
          <a:xfrm>
            <a:off x="995782" y="2138782"/>
            <a:ext cx="294437" cy="294437"/>
          </a:xfrm>
          <a:prstGeom prst="rect">
            <a:avLst/>
          </a:prstGeom>
          <a:noFill/>
          <a:ln>
            <a:noFill/>
          </a:ln>
        </p:spPr>
      </p:pic>
      <p:sp>
        <p:nvSpPr>
          <p:cNvPr id="706" name="Google Shape;706;p20"/>
          <p:cNvSpPr txBox="1"/>
          <p:nvPr/>
        </p:nvSpPr>
        <p:spPr>
          <a:xfrm>
            <a:off x="1691640" y="1965960"/>
            <a:ext cx="402336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600"/>
              <a:buFont typeface="Calibri"/>
              <a:buNone/>
            </a:pPr>
            <a:r>
              <a:rPr lang="en-US" sz="2100" b="1" i="0" u="none" strike="noStrike" cap="none">
                <a:solidFill>
                  <a:srgbClr val="292D6F"/>
                </a:solidFill>
                <a:latin typeface="Calibri"/>
                <a:ea typeface="Calibri"/>
                <a:cs typeface="Calibri"/>
                <a:sym typeface="Calibri"/>
              </a:rPr>
              <a:t>All digital content is accessible</a:t>
            </a:r>
            <a:endParaRPr sz="2100" b="0" i="0" u="none" strike="noStrike" cap="none">
              <a:solidFill>
                <a:schemeClr val="dk1"/>
              </a:solidFill>
              <a:latin typeface="Calibri"/>
              <a:ea typeface="Calibri"/>
              <a:cs typeface="Calibri"/>
              <a:sym typeface="Calibri"/>
            </a:endParaRPr>
          </a:p>
        </p:txBody>
      </p:sp>
      <p:sp>
        <p:nvSpPr>
          <p:cNvPr id="707" name="Google Shape;707;p20"/>
          <p:cNvSpPr txBox="1"/>
          <p:nvPr/>
        </p:nvSpPr>
        <p:spPr>
          <a:xfrm>
            <a:off x="1691640" y="2606040"/>
            <a:ext cx="4023360" cy="68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200"/>
              <a:buFont typeface="Calibri"/>
              <a:buNone/>
            </a:pPr>
            <a:r>
              <a:rPr lang="en-US" sz="1700" b="0" i="0" u="none" strike="noStrike" cap="none">
                <a:solidFill>
                  <a:srgbClr val="1B1E3C"/>
                </a:solidFill>
                <a:latin typeface="Calibri"/>
                <a:ea typeface="Calibri"/>
                <a:cs typeface="Calibri"/>
                <a:sym typeface="Calibri"/>
              </a:rPr>
              <a:t>Websites, documents, and PDFs must be accessible to people with disabilities.</a:t>
            </a:r>
            <a:endParaRPr sz="1700" b="0" i="0" u="none" strike="noStrike" cap="none">
              <a:solidFill>
                <a:schemeClr val="dk1"/>
              </a:solidFill>
              <a:latin typeface="Calibri"/>
              <a:ea typeface="Calibri"/>
              <a:cs typeface="Calibri"/>
              <a:sym typeface="Calibri"/>
            </a:endParaRPr>
          </a:p>
        </p:txBody>
      </p:sp>
      <p:sp>
        <p:nvSpPr>
          <p:cNvPr id="708" name="Google Shape;708;p20"/>
          <p:cNvSpPr/>
          <p:nvPr/>
        </p:nvSpPr>
        <p:spPr>
          <a:xfrm>
            <a:off x="6263640" y="1691640"/>
            <a:ext cx="5394960" cy="1691640"/>
          </a:xfrm>
          <a:prstGeom prst="roundRect">
            <a:avLst>
              <a:gd name="adj" fmla="val 6486"/>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20"/>
          <p:cNvSpPr/>
          <p:nvPr/>
        </p:nvSpPr>
        <p:spPr>
          <a:xfrm>
            <a:off x="6537960" y="1965960"/>
            <a:ext cx="640080" cy="64008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10" name="Google Shape;710;p20" descr="preencoded.png"/>
          <p:cNvPicPr preferRelativeResize="0"/>
          <p:nvPr/>
        </p:nvPicPr>
        <p:blipFill rotWithShape="1">
          <a:blip r:embed="rId4">
            <a:alphaModFix/>
          </a:blip>
          <a:srcRect/>
          <a:stretch/>
        </p:blipFill>
        <p:spPr>
          <a:xfrm>
            <a:off x="6710782" y="2138782"/>
            <a:ext cx="294437" cy="294437"/>
          </a:xfrm>
          <a:prstGeom prst="rect">
            <a:avLst/>
          </a:prstGeom>
          <a:noFill/>
          <a:ln>
            <a:noFill/>
          </a:ln>
        </p:spPr>
      </p:pic>
      <p:sp>
        <p:nvSpPr>
          <p:cNvPr id="711" name="Google Shape;711;p20"/>
          <p:cNvSpPr txBox="1"/>
          <p:nvPr/>
        </p:nvSpPr>
        <p:spPr>
          <a:xfrm>
            <a:off x="7406640" y="1965960"/>
            <a:ext cx="402336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600"/>
              <a:buFont typeface="Calibri"/>
              <a:buNone/>
            </a:pPr>
            <a:r>
              <a:rPr lang="en-US" sz="2100" b="1" i="0" u="none" strike="noStrike" cap="none">
                <a:solidFill>
                  <a:srgbClr val="292D6F"/>
                </a:solidFill>
                <a:latin typeface="Calibri"/>
                <a:ea typeface="Calibri"/>
                <a:cs typeface="Calibri"/>
                <a:sym typeface="Calibri"/>
              </a:rPr>
              <a:t>Documents meet WCAG 2.1 AA</a:t>
            </a:r>
            <a:endParaRPr sz="2100" b="0" i="0" u="none" strike="noStrike" cap="none">
              <a:solidFill>
                <a:schemeClr val="dk1"/>
              </a:solidFill>
              <a:latin typeface="Calibri"/>
              <a:ea typeface="Calibri"/>
              <a:cs typeface="Calibri"/>
              <a:sym typeface="Calibri"/>
            </a:endParaRPr>
          </a:p>
        </p:txBody>
      </p:sp>
      <p:sp>
        <p:nvSpPr>
          <p:cNvPr id="712" name="Google Shape;712;p20"/>
          <p:cNvSpPr txBox="1"/>
          <p:nvPr/>
        </p:nvSpPr>
        <p:spPr>
          <a:xfrm>
            <a:off x="7406640" y="2606040"/>
            <a:ext cx="4023360" cy="68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200"/>
              <a:buFont typeface="Calibri"/>
              <a:buNone/>
            </a:pPr>
            <a:r>
              <a:rPr lang="en-US" sz="1700" b="0" i="0" u="none" strike="noStrike" cap="none">
                <a:solidFill>
                  <a:srgbClr val="1B1E3C"/>
                </a:solidFill>
                <a:latin typeface="Calibri"/>
                <a:ea typeface="Calibri"/>
                <a:cs typeface="Calibri"/>
                <a:sym typeface="Calibri"/>
              </a:rPr>
              <a:t>The same accessibility benchmark used for websites applies to documents.</a:t>
            </a:r>
            <a:endParaRPr sz="1700" b="0" i="0" u="none" strike="noStrike" cap="none">
              <a:solidFill>
                <a:schemeClr val="dk1"/>
              </a:solidFill>
              <a:latin typeface="Calibri"/>
              <a:ea typeface="Calibri"/>
              <a:cs typeface="Calibri"/>
              <a:sym typeface="Calibri"/>
            </a:endParaRPr>
          </a:p>
        </p:txBody>
      </p:sp>
      <p:sp>
        <p:nvSpPr>
          <p:cNvPr id="713" name="Google Shape;713;p20"/>
          <p:cNvSpPr/>
          <p:nvPr/>
        </p:nvSpPr>
        <p:spPr>
          <a:xfrm>
            <a:off x="548640" y="3657600"/>
            <a:ext cx="5394960" cy="1691640"/>
          </a:xfrm>
          <a:prstGeom prst="roundRect">
            <a:avLst>
              <a:gd name="adj" fmla="val 6486"/>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20"/>
          <p:cNvSpPr/>
          <p:nvPr/>
        </p:nvSpPr>
        <p:spPr>
          <a:xfrm>
            <a:off x="822960" y="3931920"/>
            <a:ext cx="640080" cy="64008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15" name="Google Shape;715;p20" descr="preencoded.png"/>
          <p:cNvPicPr preferRelativeResize="0"/>
          <p:nvPr/>
        </p:nvPicPr>
        <p:blipFill rotWithShape="1">
          <a:blip r:embed="rId5">
            <a:alphaModFix/>
          </a:blip>
          <a:srcRect/>
          <a:stretch/>
        </p:blipFill>
        <p:spPr>
          <a:xfrm>
            <a:off x="995782" y="4104742"/>
            <a:ext cx="294437" cy="294437"/>
          </a:xfrm>
          <a:prstGeom prst="rect">
            <a:avLst/>
          </a:prstGeom>
          <a:noFill/>
          <a:ln>
            <a:noFill/>
          </a:ln>
        </p:spPr>
      </p:pic>
      <p:sp>
        <p:nvSpPr>
          <p:cNvPr id="716" name="Google Shape;716;p20"/>
          <p:cNvSpPr txBox="1"/>
          <p:nvPr/>
        </p:nvSpPr>
        <p:spPr>
          <a:xfrm>
            <a:off x="1691640" y="3931920"/>
            <a:ext cx="402336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600"/>
              <a:buFont typeface="Calibri"/>
              <a:buNone/>
            </a:pPr>
            <a:r>
              <a:rPr lang="en-US" sz="2100" b="1" i="0" u="none" strike="noStrike" cap="none">
                <a:solidFill>
                  <a:srgbClr val="292D6F"/>
                </a:solidFill>
                <a:latin typeface="Calibri"/>
                <a:ea typeface="Calibri"/>
                <a:cs typeface="Calibri"/>
                <a:sym typeface="Calibri"/>
              </a:rPr>
              <a:t>Accessibility is more than looks</a:t>
            </a:r>
            <a:endParaRPr sz="2100" b="0" i="0" u="none" strike="noStrike" cap="none">
              <a:solidFill>
                <a:schemeClr val="dk1"/>
              </a:solidFill>
              <a:latin typeface="Calibri"/>
              <a:ea typeface="Calibri"/>
              <a:cs typeface="Calibri"/>
              <a:sym typeface="Calibri"/>
            </a:endParaRPr>
          </a:p>
        </p:txBody>
      </p:sp>
      <p:sp>
        <p:nvSpPr>
          <p:cNvPr id="717" name="Google Shape;717;p20"/>
          <p:cNvSpPr txBox="1"/>
          <p:nvPr/>
        </p:nvSpPr>
        <p:spPr>
          <a:xfrm>
            <a:off x="1691640" y="4572000"/>
            <a:ext cx="4023360" cy="68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200"/>
              <a:buFont typeface="Calibri"/>
              <a:buNone/>
            </a:pPr>
            <a:r>
              <a:rPr lang="en-US" sz="1700" b="0" i="0" u="none" strike="noStrike" cap="none">
                <a:solidFill>
                  <a:srgbClr val="1B1E3C"/>
                </a:solidFill>
                <a:latin typeface="Calibri"/>
                <a:ea typeface="Calibri"/>
                <a:cs typeface="Calibri"/>
                <a:sym typeface="Calibri"/>
              </a:rPr>
              <a:t>Structure, navigation, color contrast, alt text, and compatibility with assistive technology.</a:t>
            </a:r>
            <a:endParaRPr sz="1700" b="0" i="0" u="none" strike="noStrike" cap="none">
              <a:solidFill>
                <a:schemeClr val="dk1"/>
              </a:solidFill>
              <a:latin typeface="Calibri"/>
              <a:ea typeface="Calibri"/>
              <a:cs typeface="Calibri"/>
              <a:sym typeface="Calibri"/>
            </a:endParaRPr>
          </a:p>
        </p:txBody>
      </p:sp>
      <p:sp>
        <p:nvSpPr>
          <p:cNvPr id="718" name="Google Shape;718;p20"/>
          <p:cNvSpPr/>
          <p:nvPr/>
        </p:nvSpPr>
        <p:spPr>
          <a:xfrm>
            <a:off x="6263640" y="3657600"/>
            <a:ext cx="5394960" cy="1691640"/>
          </a:xfrm>
          <a:prstGeom prst="roundRect">
            <a:avLst>
              <a:gd name="adj" fmla="val 6486"/>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20"/>
          <p:cNvSpPr/>
          <p:nvPr/>
        </p:nvSpPr>
        <p:spPr>
          <a:xfrm>
            <a:off x="6537960" y="3931920"/>
            <a:ext cx="640080" cy="64008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20" name="Google Shape;720;p20" descr="preencoded.png"/>
          <p:cNvPicPr preferRelativeResize="0"/>
          <p:nvPr/>
        </p:nvPicPr>
        <p:blipFill rotWithShape="1">
          <a:blip r:embed="rId6">
            <a:alphaModFix/>
          </a:blip>
          <a:srcRect/>
          <a:stretch/>
        </p:blipFill>
        <p:spPr>
          <a:xfrm>
            <a:off x="6710782" y="4104742"/>
            <a:ext cx="294437" cy="294437"/>
          </a:xfrm>
          <a:prstGeom prst="rect">
            <a:avLst/>
          </a:prstGeom>
          <a:noFill/>
          <a:ln>
            <a:noFill/>
          </a:ln>
        </p:spPr>
      </p:pic>
      <p:sp>
        <p:nvSpPr>
          <p:cNvPr id="721" name="Google Shape;721;p20"/>
          <p:cNvSpPr txBox="1"/>
          <p:nvPr/>
        </p:nvSpPr>
        <p:spPr>
          <a:xfrm>
            <a:off x="7406640" y="3931920"/>
            <a:ext cx="402336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600"/>
              <a:buFont typeface="Calibri"/>
              <a:buNone/>
            </a:pPr>
            <a:r>
              <a:rPr lang="en-US" sz="2100" b="1" i="0" u="none" strike="noStrike" cap="none">
                <a:solidFill>
                  <a:srgbClr val="292D6F"/>
                </a:solidFill>
                <a:latin typeface="Calibri"/>
                <a:ea typeface="Calibri"/>
                <a:cs typeface="Calibri"/>
                <a:sym typeface="Calibri"/>
              </a:rPr>
              <a:t>Internal content counts too</a:t>
            </a:r>
            <a:endParaRPr sz="2100" b="0" i="0" u="none" strike="noStrike" cap="none">
              <a:solidFill>
                <a:schemeClr val="dk1"/>
              </a:solidFill>
              <a:latin typeface="Calibri"/>
              <a:ea typeface="Calibri"/>
              <a:cs typeface="Calibri"/>
              <a:sym typeface="Calibri"/>
            </a:endParaRPr>
          </a:p>
        </p:txBody>
      </p:sp>
      <p:sp>
        <p:nvSpPr>
          <p:cNvPr id="722" name="Google Shape;722;p20"/>
          <p:cNvSpPr txBox="1"/>
          <p:nvPr/>
        </p:nvSpPr>
        <p:spPr>
          <a:xfrm>
            <a:off x="7406640" y="4572000"/>
            <a:ext cx="4023360" cy="68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200"/>
              <a:buFont typeface="Calibri"/>
              <a:buNone/>
            </a:pPr>
            <a:r>
              <a:rPr lang="en-US" sz="1700" b="0" i="0" u="none" strike="noStrike" cap="none">
                <a:solidFill>
                  <a:srgbClr val="1B1E3C"/>
                </a:solidFill>
                <a:latin typeface="Calibri"/>
                <a:ea typeface="Calibri"/>
                <a:cs typeface="Calibri"/>
                <a:sym typeface="Calibri"/>
              </a:rPr>
              <a:t>Public-facing and essential internal content — forms, reports, and portals.</a:t>
            </a:r>
            <a:endParaRPr sz="1700" b="0" i="0" u="none" strike="noStrike" cap="none">
              <a:solidFill>
                <a:schemeClr val="dk1"/>
              </a:solidFill>
              <a:latin typeface="Calibri"/>
              <a:ea typeface="Calibri"/>
              <a:cs typeface="Calibri"/>
              <a:sym typeface="Calibri"/>
            </a:endParaRPr>
          </a:p>
        </p:txBody>
      </p:sp>
      <p:pic>
        <p:nvPicPr>
          <p:cNvPr id="723" name="Google Shape;723;p20"/>
          <p:cNvPicPr preferRelativeResize="0"/>
          <p:nvPr/>
        </p:nvPicPr>
        <p:blipFill>
          <a:blip r:embed="rId7">
            <a:alphaModFix/>
          </a:blip>
          <a:stretch>
            <a:fillRect/>
          </a:stretch>
        </p:blipFill>
        <p:spPr>
          <a:xfrm>
            <a:off x="9881685" y="438900"/>
            <a:ext cx="1949964" cy="3657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28"/>
        <p:cNvGrpSpPr/>
        <p:nvPr/>
      </p:nvGrpSpPr>
      <p:grpSpPr>
        <a:xfrm>
          <a:off x="0" y="0"/>
          <a:ext cx="0" cy="0"/>
          <a:chOff x="0" y="0"/>
          <a:chExt cx="0" cy="0"/>
        </a:xfrm>
      </p:grpSpPr>
      <p:sp>
        <p:nvSpPr>
          <p:cNvPr id="729" name="Google Shape;729;p21"/>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3000"/>
              <a:buFont typeface="Calibri"/>
              <a:buNone/>
            </a:pPr>
            <a:r>
              <a:rPr lang="en-US" sz="3000" b="1" i="0" u="none" strike="noStrike" cap="none">
                <a:solidFill>
                  <a:srgbClr val="292D6F"/>
                </a:solidFill>
                <a:latin typeface="Calibri"/>
                <a:ea typeface="Calibri"/>
                <a:cs typeface="Calibri"/>
                <a:sym typeface="Calibri"/>
              </a:rPr>
              <a:t>Quick poll</a:t>
            </a:r>
            <a:endParaRPr sz="3000" b="0" i="0" u="none" strike="noStrike" cap="none">
              <a:solidFill>
                <a:schemeClr val="dk1"/>
              </a:solidFill>
              <a:latin typeface="Calibri"/>
              <a:ea typeface="Calibri"/>
              <a:cs typeface="Calibri"/>
              <a:sym typeface="Calibri"/>
            </a:endParaRPr>
          </a:p>
        </p:txBody>
      </p:sp>
      <p:sp>
        <p:nvSpPr>
          <p:cNvPr id="730" name="Google Shape;730;p21"/>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400"/>
              <a:buFont typeface="Calibri"/>
              <a:buNone/>
            </a:pPr>
            <a:r>
              <a:rPr lang="en-US" sz="1800" b="0" i="0" u="none" strike="noStrike" cap="none">
                <a:solidFill>
                  <a:srgbClr val="5C627F"/>
                </a:solidFill>
                <a:latin typeface="Calibri"/>
                <a:ea typeface="Calibri"/>
                <a:cs typeface="Calibri"/>
                <a:sym typeface="Calibri"/>
              </a:rPr>
              <a:t>How are you planning on managing PDF remediation?</a:t>
            </a:r>
            <a:endParaRPr sz="1800" b="0" i="0" u="none" strike="noStrike" cap="none">
              <a:solidFill>
                <a:schemeClr val="dk1"/>
              </a:solidFill>
              <a:latin typeface="Calibri"/>
              <a:ea typeface="Calibri"/>
              <a:cs typeface="Calibri"/>
              <a:sym typeface="Calibri"/>
            </a:endParaRPr>
          </a:p>
        </p:txBody>
      </p:sp>
      <p:sp>
        <p:nvSpPr>
          <p:cNvPr id="731" name="Google Shape;731;p21"/>
          <p:cNvSpPr/>
          <p:nvPr/>
        </p:nvSpPr>
        <p:spPr>
          <a:xfrm>
            <a:off x="548640" y="1737360"/>
            <a:ext cx="914400" cy="91440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32" name="Google Shape;732;p21" descr="preencoded.png"/>
          <p:cNvPicPr preferRelativeResize="0"/>
          <p:nvPr/>
        </p:nvPicPr>
        <p:blipFill rotWithShape="1">
          <a:blip r:embed="rId3">
            <a:alphaModFix/>
          </a:blip>
          <a:srcRect/>
          <a:stretch/>
        </p:blipFill>
        <p:spPr>
          <a:xfrm>
            <a:off x="795528" y="1984248"/>
            <a:ext cx="420624" cy="420624"/>
          </a:xfrm>
          <a:prstGeom prst="rect">
            <a:avLst/>
          </a:prstGeom>
          <a:noFill/>
          <a:ln>
            <a:noFill/>
          </a:ln>
        </p:spPr>
      </p:pic>
      <p:sp>
        <p:nvSpPr>
          <p:cNvPr id="733" name="Google Shape;733;p21"/>
          <p:cNvSpPr txBox="1"/>
          <p:nvPr/>
        </p:nvSpPr>
        <p:spPr>
          <a:xfrm>
            <a:off x="1691640" y="1737360"/>
            <a:ext cx="45720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2200"/>
              <a:buFont typeface="Calibri"/>
              <a:buNone/>
            </a:pPr>
            <a:r>
              <a:rPr lang="en-US" sz="2200" b="1" i="0" u="none" strike="noStrike" cap="none">
                <a:solidFill>
                  <a:srgbClr val="292D6F"/>
                </a:solidFill>
                <a:latin typeface="Calibri"/>
                <a:ea typeface="Calibri"/>
                <a:cs typeface="Calibri"/>
                <a:sym typeface="Calibri"/>
              </a:rPr>
              <a:t>Show of hands</a:t>
            </a:r>
            <a:endParaRPr sz="2200" b="0" i="0" u="none" strike="noStrike" cap="none">
              <a:solidFill>
                <a:schemeClr val="dk1"/>
              </a:solidFill>
              <a:latin typeface="Calibri"/>
              <a:ea typeface="Calibri"/>
              <a:cs typeface="Calibri"/>
              <a:sym typeface="Calibri"/>
            </a:endParaRPr>
          </a:p>
        </p:txBody>
      </p:sp>
      <p:sp>
        <p:nvSpPr>
          <p:cNvPr id="734" name="Google Shape;734;p21"/>
          <p:cNvSpPr/>
          <p:nvPr/>
        </p:nvSpPr>
        <p:spPr>
          <a:xfrm>
            <a:off x="548640" y="2880360"/>
            <a:ext cx="11109960" cy="566928"/>
          </a:xfrm>
          <a:prstGeom prst="roundRect">
            <a:avLst>
              <a:gd name="adj" fmla="val 19355"/>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21"/>
          <p:cNvSpPr/>
          <p:nvPr/>
        </p:nvSpPr>
        <p:spPr>
          <a:xfrm>
            <a:off x="731520" y="2980944"/>
            <a:ext cx="365760" cy="36576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21"/>
          <p:cNvSpPr txBox="1"/>
          <p:nvPr/>
        </p:nvSpPr>
        <p:spPr>
          <a:xfrm>
            <a:off x="731520" y="2980944"/>
            <a:ext cx="365760" cy="3657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200"/>
              <a:buFont typeface="Calibri"/>
              <a:buNone/>
            </a:pPr>
            <a:r>
              <a:rPr lang="en-US" sz="1200" b="1" i="0" u="none" strike="noStrike" cap="none">
                <a:solidFill>
                  <a:srgbClr val="FFFFFF"/>
                </a:solidFill>
                <a:latin typeface="Calibri"/>
                <a:ea typeface="Calibri"/>
                <a:cs typeface="Calibri"/>
                <a:sym typeface="Calibri"/>
              </a:rPr>
              <a:t>A</a:t>
            </a:r>
            <a:endParaRPr sz="1200" b="0" i="0" u="none" strike="noStrike" cap="none">
              <a:solidFill>
                <a:schemeClr val="dk1"/>
              </a:solidFill>
              <a:latin typeface="Calibri"/>
              <a:ea typeface="Calibri"/>
              <a:cs typeface="Calibri"/>
              <a:sym typeface="Calibri"/>
            </a:endParaRPr>
          </a:p>
        </p:txBody>
      </p:sp>
      <p:sp>
        <p:nvSpPr>
          <p:cNvPr id="737" name="Google Shape;737;p21"/>
          <p:cNvSpPr txBox="1"/>
          <p:nvPr/>
        </p:nvSpPr>
        <p:spPr>
          <a:xfrm>
            <a:off x="1280160" y="2880360"/>
            <a:ext cx="10058400" cy="56692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500"/>
              <a:buFont typeface="Calibri"/>
              <a:buNone/>
            </a:pPr>
            <a:r>
              <a:rPr lang="en-US" sz="2300" b="0" i="0" u="none" strike="noStrike" cap="none">
                <a:solidFill>
                  <a:srgbClr val="1B1E3C"/>
                </a:solidFill>
                <a:latin typeface="Calibri"/>
                <a:ea typeface="Calibri"/>
                <a:cs typeface="Calibri"/>
                <a:sym typeface="Calibri"/>
              </a:rPr>
              <a:t>We manage remediation in-house.</a:t>
            </a:r>
            <a:endParaRPr sz="2300" b="0" i="0" u="none" strike="noStrike" cap="none">
              <a:solidFill>
                <a:schemeClr val="dk1"/>
              </a:solidFill>
              <a:latin typeface="Calibri"/>
              <a:ea typeface="Calibri"/>
              <a:cs typeface="Calibri"/>
              <a:sym typeface="Calibri"/>
            </a:endParaRPr>
          </a:p>
        </p:txBody>
      </p:sp>
      <p:sp>
        <p:nvSpPr>
          <p:cNvPr id="738" name="Google Shape;738;p21"/>
          <p:cNvSpPr/>
          <p:nvPr/>
        </p:nvSpPr>
        <p:spPr>
          <a:xfrm>
            <a:off x="548640" y="3593592"/>
            <a:ext cx="11109960" cy="566928"/>
          </a:xfrm>
          <a:prstGeom prst="roundRect">
            <a:avLst>
              <a:gd name="adj" fmla="val 19355"/>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21"/>
          <p:cNvSpPr/>
          <p:nvPr/>
        </p:nvSpPr>
        <p:spPr>
          <a:xfrm>
            <a:off x="731520" y="3694176"/>
            <a:ext cx="365760" cy="36576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21"/>
          <p:cNvSpPr txBox="1"/>
          <p:nvPr/>
        </p:nvSpPr>
        <p:spPr>
          <a:xfrm>
            <a:off x="731520" y="3694176"/>
            <a:ext cx="365760" cy="3657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200"/>
              <a:buFont typeface="Calibri"/>
              <a:buNone/>
            </a:pPr>
            <a:r>
              <a:rPr lang="en-US" sz="1200" b="1" i="0" u="none" strike="noStrike" cap="none">
                <a:solidFill>
                  <a:srgbClr val="FFFFFF"/>
                </a:solidFill>
                <a:latin typeface="Calibri"/>
                <a:ea typeface="Calibri"/>
                <a:cs typeface="Calibri"/>
                <a:sym typeface="Calibri"/>
              </a:rPr>
              <a:t>B</a:t>
            </a:r>
            <a:endParaRPr sz="1200" b="0" i="0" u="none" strike="noStrike" cap="none">
              <a:solidFill>
                <a:schemeClr val="dk1"/>
              </a:solidFill>
              <a:latin typeface="Calibri"/>
              <a:ea typeface="Calibri"/>
              <a:cs typeface="Calibri"/>
              <a:sym typeface="Calibri"/>
            </a:endParaRPr>
          </a:p>
        </p:txBody>
      </p:sp>
      <p:sp>
        <p:nvSpPr>
          <p:cNvPr id="741" name="Google Shape;741;p21"/>
          <p:cNvSpPr txBox="1"/>
          <p:nvPr/>
        </p:nvSpPr>
        <p:spPr>
          <a:xfrm>
            <a:off x="1280160" y="3593592"/>
            <a:ext cx="10058400" cy="56692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500"/>
              <a:buFont typeface="Calibri"/>
              <a:buNone/>
            </a:pPr>
            <a:r>
              <a:rPr lang="en-US" sz="2300" b="0" i="0" u="none" strike="noStrike" cap="none">
                <a:solidFill>
                  <a:srgbClr val="1B1E3C"/>
                </a:solidFill>
                <a:latin typeface="Calibri"/>
                <a:ea typeface="Calibri"/>
                <a:cs typeface="Calibri"/>
                <a:sym typeface="Calibri"/>
              </a:rPr>
              <a:t>We work with a professional remediation partner.</a:t>
            </a:r>
            <a:endParaRPr sz="2300" b="0" i="0" u="none" strike="noStrike" cap="none">
              <a:solidFill>
                <a:schemeClr val="dk1"/>
              </a:solidFill>
              <a:latin typeface="Calibri"/>
              <a:ea typeface="Calibri"/>
              <a:cs typeface="Calibri"/>
              <a:sym typeface="Calibri"/>
            </a:endParaRPr>
          </a:p>
        </p:txBody>
      </p:sp>
      <p:sp>
        <p:nvSpPr>
          <p:cNvPr id="742" name="Google Shape;742;p21"/>
          <p:cNvSpPr/>
          <p:nvPr/>
        </p:nvSpPr>
        <p:spPr>
          <a:xfrm>
            <a:off x="548640" y="4306824"/>
            <a:ext cx="11109960" cy="566928"/>
          </a:xfrm>
          <a:prstGeom prst="roundRect">
            <a:avLst>
              <a:gd name="adj" fmla="val 19355"/>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21"/>
          <p:cNvSpPr/>
          <p:nvPr/>
        </p:nvSpPr>
        <p:spPr>
          <a:xfrm>
            <a:off x="731520" y="4407408"/>
            <a:ext cx="365760" cy="36576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21"/>
          <p:cNvSpPr txBox="1"/>
          <p:nvPr/>
        </p:nvSpPr>
        <p:spPr>
          <a:xfrm>
            <a:off x="731520" y="4407408"/>
            <a:ext cx="365760" cy="3657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200"/>
              <a:buFont typeface="Calibri"/>
              <a:buNone/>
            </a:pPr>
            <a:r>
              <a:rPr lang="en-US" sz="1200" b="1" i="0" u="none" strike="noStrike" cap="none">
                <a:solidFill>
                  <a:srgbClr val="FFFFFF"/>
                </a:solidFill>
                <a:latin typeface="Calibri"/>
                <a:ea typeface="Calibri"/>
                <a:cs typeface="Calibri"/>
                <a:sym typeface="Calibri"/>
              </a:rPr>
              <a:t>C</a:t>
            </a:r>
            <a:endParaRPr sz="1200" b="0" i="0" u="none" strike="noStrike" cap="none">
              <a:solidFill>
                <a:schemeClr val="dk1"/>
              </a:solidFill>
              <a:latin typeface="Calibri"/>
              <a:ea typeface="Calibri"/>
              <a:cs typeface="Calibri"/>
              <a:sym typeface="Calibri"/>
            </a:endParaRPr>
          </a:p>
        </p:txBody>
      </p:sp>
      <p:sp>
        <p:nvSpPr>
          <p:cNvPr id="745" name="Google Shape;745;p21"/>
          <p:cNvSpPr txBox="1"/>
          <p:nvPr/>
        </p:nvSpPr>
        <p:spPr>
          <a:xfrm>
            <a:off x="1280160" y="4306824"/>
            <a:ext cx="10058400" cy="56692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500"/>
              <a:buFont typeface="Calibri"/>
              <a:buNone/>
            </a:pPr>
            <a:r>
              <a:rPr lang="en-US" sz="2300" b="0" i="0" u="none" strike="noStrike" cap="none">
                <a:solidFill>
                  <a:srgbClr val="1B1E3C"/>
                </a:solidFill>
                <a:latin typeface="Calibri"/>
                <a:ea typeface="Calibri"/>
                <a:cs typeface="Calibri"/>
                <a:sym typeface="Calibri"/>
              </a:rPr>
              <a:t>We utilize AI tools to help with remediation.</a:t>
            </a:r>
            <a:endParaRPr sz="2300" b="0" i="0" u="none" strike="noStrike" cap="none">
              <a:solidFill>
                <a:schemeClr val="dk1"/>
              </a:solidFill>
              <a:latin typeface="Calibri"/>
              <a:ea typeface="Calibri"/>
              <a:cs typeface="Calibri"/>
              <a:sym typeface="Calibri"/>
            </a:endParaRPr>
          </a:p>
        </p:txBody>
      </p:sp>
      <p:sp>
        <p:nvSpPr>
          <p:cNvPr id="746" name="Google Shape;746;p21"/>
          <p:cNvSpPr/>
          <p:nvPr/>
        </p:nvSpPr>
        <p:spPr>
          <a:xfrm>
            <a:off x="548640" y="5020056"/>
            <a:ext cx="11109960" cy="566928"/>
          </a:xfrm>
          <a:prstGeom prst="roundRect">
            <a:avLst>
              <a:gd name="adj" fmla="val 19355"/>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21"/>
          <p:cNvSpPr/>
          <p:nvPr/>
        </p:nvSpPr>
        <p:spPr>
          <a:xfrm>
            <a:off x="731520" y="5120640"/>
            <a:ext cx="365760" cy="36576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21"/>
          <p:cNvSpPr txBox="1"/>
          <p:nvPr/>
        </p:nvSpPr>
        <p:spPr>
          <a:xfrm>
            <a:off x="731520" y="5120640"/>
            <a:ext cx="365760" cy="3657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200"/>
              <a:buFont typeface="Calibri"/>
              <a:buNone/>
            </a:pPr>
            <a:r>
              <a:rPr lang="en-US" sz="1200" b="1" i="0" u="none" strike="noStrike" cap="none">
                <a:solidFill>
                  <a:srgbClr val="FFFFFF"/>
                </a:solidFill>
                <a:latin typeface="Calibri"/>
                <a:ea typeface="Calibri"/>
                <a:cs typeface="Calibri"/>
                <a:sym typeface="Calibri"/>
              </a:rPr>
              <a:t>D</a:t>
            </a:r>
            <a:endParaRPr sz="1200" b="0" i="0" u="none" strike="noStrike" cap="none">
              <a:solidFill>
                <a:schemeClr val="dk1"/>
              </a:solidFill>
              <a:latin typeface="Calibri"/>
              <a:ea typeface="Calibri"/>
              <a:cs typeface="Calibri"/>
              <a:sym typeface="Calibri"/>
            </a:endParaRPr>
          </a:p>
        </p:txBody>
      </p:sp>
      <p:sp>
        <p:nvSpPr>
          <p:cNvPr id="749" name="Google Shape;749;p21"/>
          <p:cNvSpPr txBox="1"/>
          <p:nvPr/>
        </p:nvSpPr>
        <p:spPr>
          <a:xfrm>
            <a:off x="1280160" y="5020056"/>
            <a:ext cx="10058400" cy="56692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500"/>
              <a:buFont typeface="Calibri"/>
              <a:buNone/>
            </a:pPr>
            <a:r>
              <a:rPr lang="en-US" sz="2300" b="0" i="0" u="none" strike="noStrike" cap="none">
                <a:solidFill>
                  <a:srgbClr val="1B1E3C"/>
                </a:solidFill>
                <a:latin typeface="Calibri"/>
                <a:ea typeface="Calibri"/>
                <a:cs typeface="Calibri"/>
                <a:sym typeface="Calibri"/>
              </a:rPr>
              <a:t>We have no current plans for remediation.</a:t>
            </a:r>
            <a:endParaRPr sz="2300" b="0" i="0" u="none" strike="noStrike" cap="none">
              <a:solidFill>
                <a:schemeClr val="dk1"/>
              </a:solidFill>
              <a:latin typeface="Calibri"/>
              <a:ea typeface="Calibri"/>
              <a:cs typeface="Calibri"/>
              <a:sym typeface="Calibri"/>
            </a:endParaRPr>
          </a:p>
        </p:txBody>
      </p:sp>
      <p:pic>
        <p:nvPicPr>
          <p:cNvPr id="750" name="Google Shape;750;p21"/>
          <p:cNvPicPr preferRelativeResize="0"/>
          <p:nvPr/>
        </p:nvPicPr>
        <p:blipFill>
          <a:blip r:embed="rId4">
            <a:alphaModFix/>
          </a:blip>
          <a:stretch>
            <a:fillRect/>
          </a:stretch>
        </p:blipFill>
        <p:spPr>
          <a:xfrm>
            <a:off x="9881685" y="438900"/>
            <a:ext cx="1949964" cy="3657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EF1F8"/>
        </a:solidFill>
        <a:effectLst/>
      </p:bgPr>
    </p:bg>
    <p:spTree>
      <p:nvGrpSpPr>
        <p:cNvPr id="1" name="Shape 755"/>
        <p:cNvGrpSpPr/>
        <p:nvPr/>
      </p:nvGrpSpPr>
      <p:grpSpPr>
        <a:xfrm>
          <a:off x="0" y="0"/>
          <a:ext cx="0" cy="0"/>
          <a:chOff x="0" y="0"/>
          <a:chExt cx="0" cy="0"/>
        </a:xfrm>
      </p:grpSpPr>
      <p:sp>
        <p:nvSpPr>
          <p:cNvPr id="756" name="Google Shape;756;p22"/>
          <p:cNvSpPr txBox="1"/>
          <p:nvPr/>
        </p:nvSpPr>
        <p:spPr>
          <a:xfrm>
            <a:off x="731520" y="2103120"/>
            <a:ext cx="54864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D1B22"/>
              </a:buClr>
              <a:buSzPts val="1400"/>
              <a:buFont typeface="Calibri"/>
              <a:buNone/>
            </a:pPr>
            <a:r>
              <a:rPr lang="en-US" sz="1800" b="1" i="0" u="none" strike="noStrike" cap="none">
                <a:solidFill>
                  <a:srgbClr val="DD1B22"/>
                </a:solidFill>
                <a:latin typeface="Calibri"/>
                <a:ea typeface="Calibri"/>
                <a:cs typeface="Calibri"/>
                <a:sym typeface="Calibri"/>
              </a:rPr>
              <a:t>HOW?</a:t>
            </a:r>
            <a:endParaRPr sz="1800" b="0" i="0" u="none" strike="noStrike" cap="none">
              <a:solidFill>
                <a:schemeClr val="dk1"/>
              </a:solidFill>
              <a:latin typeface="Calibri"/>
              <a:ea typeface="Calibri"/>
              <a:cs typeface="Calibri"/>
              <a:sym typeface="Calibri"/>
            </a:endParaRPr>
          </a:p>
        </p:txBody>
      </p:sp>
      <p:sp>
        <p:nvSpPr>
          <p:cNvPr id="757" name="Google Shape;757;p22"/>
          <p:cNvSpPr txBox="1"/>
          <p:nvPr/>
        </p:nvSpPr>
        <p:spPr>
          <a:xfrm>
            <a:off x="731520" y="2560320"/>
            <a:ext cx="10058400" cy="11887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4800"/>
              <a:buFont typeface="Calibri"/>
              <a:buNone/>
            </a:pPr>
            <a:r>
              <a:rPr lang="en-US" sz="4800" b="1" i="0" u="none" strike="noStrike" cap="none">
                <a:solidFill>
                  <a:srgbClr val="292D6F"/>
                </a:solidFill>
                <a:latin typeface="Calibri"/>
                <a:ea typeface="Calibri"/>
                <a:cs typeface="Calibri"/>
                <a:sym typeface="Calibri"/>
              </a:rPr>
              <a:t>Real-world experiences</a:t>
            </a:r>
            <a:endParaRPr sz="4800" b="0" i="0" u="none" strike="noStrike" cap="none">
              <a:solidFill>
                <a:schemeClr val="dk1"/>
              </a:solidFill>
              <a:latin typeface="Calibri"/>
              <a:ea typeface="Calibri"/>
              <a:cs typeface="Calibri"/>
              <a:sym typeface="Calibri"/>
            </a:endParaRPr>
          </a:p>
        </p:txBody>
      </p:sp>
      <p:sp>
        <p:nvSpPr>
          <p:cNvPr id="758" name="Google Shape;758;p22"/>
          <p:cNvSpPr txBox="1"/>
          <p:nvPr/>
        </p:nvSpPr>
        <p:spPr>
          <a:xfrm>
            <a:off x="731520" y="3794760"/>
            <a:ext cx="822960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1800"/>
              <a:buFont typeface="Calibri"/>
              <a:buNone/>
            </a:pPr>
            <a:r>
              <a:rPr lang="en-US" sz="2200" b="0" i="0" u="none" strike="noStrike" cap="none">
                <a:solidFill>
                  <a:srgbClr val="5C627F"/>
                </a:solidFill>
                <a:latin typeface="Calibri"/>
                <a:ea typeface="Calibri"/>
                <a:cs typeface="Calibri"/>
                <a:sym typeface="Calibri"/>
              </a:rPr>
              <a:t>What districts like yours are actually doing about document accessibility.</a:t>
            </a:r>
            <a:endParaRPr sz="2200" b="0" i="0" u="none" strike="noStrike" cap="none">
              <a:solidFill>
                <a:schemeClr val="dk1"/>
              </a:solidFill>
              <a:latin typeface="Calibri"/>
              <a:ea typeface="Calibri"/>
              <a:cs typeface="Calibri"/>
              <a:sym typeface="Calibri"/>
            </a:endParaRPr>
          </a:p>
        </p:txBody>
      </p:sp>
      <p:sp>
        <p:nvSpPr>
          <p:cNvPr id="759" name="Google Shape;759;p22"/>
          <p:cNvSpPr/>
          <p:nvPr/>
        </p:nvSpPr>
        <p:spPr>
          <a:xfrm>
            <a:off x="9692640" y="2286000"/>
            <a:ext cx="1737360" cy="173736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60" name="Google Shape;760;p22" descr="preencoded.png"/>
          <p:cNvPicPr preferRelativeResize="0"/>
          <p:nvPr/>
        </p:nvPicPr>
        <p:blipFill rotWithShape="1">
          <a:blip r:embed="rId3">
            <a:alphaModFix/>
          </a:blip>
          <a:srcRect/>
          <a:stretch/>
        </p:blipFill>
        <p:spPr>
          <a:xfrm>
            <a:off x="10161727" y="2755087"/>
            <a:ext cx="799186" cy="799186"/>
          </a:xfrm>
          <a:prstGeom prst="rect">
            <a:avLst/>
          </a:prstGeom>
          <a:noFill/>
          <a:ln>
            <a:noFill/>
          </a:ln>
        </p:spPr>
      </p:pic>
      <p:pic>
        <p:nvPicPr>
          <p:cNvPr id="761" name="Google Shape;761;p22"/>
          <p:cNvPicPr preferRelativeResize="0"/>
          <p:nvPr/>
        </p:nvPicPr>
        <p:blipFill>
          <a:blip r:embed="rId4">
            <a:alphaModFix/>
          </a:blip>
          <a:stretch>
            <a:fillRect/>
          </a:stretch>
        </p:blipFill>
        <p:spPr>
          <a:xfrm>
            <a:off x="9881685" y="438900"/>
            <a:ext cx="1949964" cy="3657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66"/>
        <p:cNvGrpSpPr/>
        <p:nvPr/>
      </p:nvGrpSpPr>
      <p:grpSpPr>
        <a:xfrm>
          <a:off x="0" y="0"/>
          <a:ext cx="0" cy="0"/>
          <a:chOff x="0" y="0"/>
          <a:chExt cx="0" cy="0"/>
        </a:xfrm>
      </p:grpSpPr>
      <p:sp>
        <p:nvSpPr>
          <p:cNvPr id="767" name="Google Shape;767;p23"/>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3000"/>
              <a:buFont typeface="Calibri"/>
              <a:buNone/>
            </a:pPr>
            <a:r>
              <a:rPr lang="en-US" sz="3000" b="1" i="0" u="none" strike="noStrike" cap="none">
                <a:solidFill>
                  <a:srgbClr val="292D6F"/>
                </a:solidFill>
                <a:latin typeface="Calibri"/>
                <a:ea typeface="Calibri"/>
                <a:cs typeface="Calibri"/>
                <a:sym typeface="Calibri"/>
              </a:rPr>
              <a:t>5 steps to achieve (and maintain) compliance</a:t>
            </a:r>
            <a:endParaRPr sz="3000" b="0" i="0" u="none" strike="noStrike" cap="none">
              <a:solidFill>
                <a:schemeClr val="dk1"/>
              </a:solidFill>
              <a:latin typeface="Calibri"/>
              <a:ea typeface="Calibri"/>
              <a:cs typeface="Calibri"/>
              <a:sym typeface="Calibri"/>
            </a:endParaRPr>
          </a:p>
        </p:txBody>
      </p:sp>
      <p:sp>
        <p:nvSpPr>
          <p:cNvPr id="768" name="Google Shape;768;p23"/>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400"/>
              <a:buFont typeface="Calibri"/>
              <a:buNone/>
            </a:pPr>
            <a:r>
              <a:rPr lang="en-US" sz="1800" b="0" i="0" u="none" strike="noStrike" cap="none">
                <a:solidFill>
                  <a:srgbClr val="5C627F"/>
                </a:solidFill>
                <a:latin typeface="Calibri"/>
                <a:ea typeface="Calibri"/>
                <a:cs typeface="Calibri"/>
                <a:sym typeface="Calibri"/>
              </a:rPr>
              <a:t>No need to fear — accessibility is achievable. </a:t>
            </a:r>
            <a:r>
              <a:rPr lang="en-US" sz="1800" b="0" i="0" u="sng" strike="noStrike" cap="none">
                <a:solidFill>
                  <a:schemeClr val="hlink"/>
                </a:solidFill>
                <a:latin typeface="Calibri"/>
                <a:ea typeface="Calibri"/>
                <a:cs typeface="Calibri"/>
                <a:sym typeface="Calibri"/>
                <a:hlinkClick r:id="rId3"/>
              </a:rPr>
              <a:t>See why it</a:t>
            </a:r>
            <a:r>
              <a:rPr lang="en-US" sz="1800" u="sng">
                <a:solidFill>
                  <a:schemeClr val="hlink"/>
                </a:solidFill>
                <a:latin typeface="Calibri"/>
                <a:ea typeface="Calibri"/>
                <a:cs typeface="Calibri"/>
                <a:sym typeface="Calibri"/>
                <a:hlinkClick r:id="rId3"/>
              </a:rPr>
              <a:t>’s important</a:t>
            </a:r>
            <a:r>
              <a:rPr lang="en-US" sz="1800">
                <a:solidFill>
                  <a:srgbClr val="5C627F"/>
                </a:solidFill>
                <a:latin typeface="Calibri"/>
                <a:ea typeface="Calibri"/>
                <a:cs typeface="Calibri"/>
                <a:sym typeface="Calibri"/>
              </a:rPr>
              <a:t>.</a:t>
            </a:r>
            <a:endParaRPr sz="1800" b="0" i="0" u="none" strike="noStrike" cap="none">
              <a:solidFill>
                <a:schemeClr val="dk1"/>
              </a:solidFill>
              <a:latin typeface="Calibri"/>
              <a:ea typeface="Calibri"/>
              <a:cs typeface="Calibri"/>
              <a:sym typeface="Calibri"/>
            </a:endParaRPr>
          </a:p>
        </p:txBody>
      </p:sp>
      <p:sp>
        <p:nvSpPr>
          <p:cNvPr id="769" name="Google Shape;769;p23"/>
          <p:cNvSpPr/>
          <p:nvPr/>
        </p:nvSpPr>
        <p:spPr>
          <a:xfrm>
            <a:off x="548640" y="1828800"/>
            <a:ext cx="2103120" cy="3566160"/>
          </a:xfrm>
          <a:prstGeom prst="roundRect">
            <a:avLst>
              <a:gd name="adj" fmla="val 5217"/>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23"/>
          <p:cNvSpPr/>
          <p:nvPr/>
        </p:nvSpPr>
        <p:spPr>
          <a:xfrm>
            <a:off x="777240" y="2057400"/>
            <a:ext cx="457200" cy="4572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23"/>
          <p:cNvSpPr txBox="1"/>
          <p:nvPr/>
        </p:nvSpPr>
        <p:spPr>
          <a:xfrm>
            <a:off x="777240" y="2057400"/>
            <a:ext cx="457200" cy="457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700" b="1" i="0" u="none" strike="noStrike" cap="none">
                <a:solidFill>
                  <a:srgbClr val="FFFFFF"/>
                </a:solidFill>
                <a:latin typeface="Calibri"/>
                <a:ea typeface="Calibri"/>
                <a:cs typeface="Calibri"/>
                <a:sym typeface="Calibri"/>
              </a:rPr>
              <a:t>1</a:t>
            </a:r>
            <a:endParaRPr sz="1700" b="0" i="0" u="none" strike="noStrike" cap="none">
              <a:solidFill>
                <a:schemeClr val="dk1"/>
              </a:solidFill>
              <a:latin typeface="Calibri"/>
              <a:ea typeface="Calibri"/>
              <a:cs typeface="Calibri"/>
              <a:sym typeface="Calibri"/>
            </a:endParaRPr>
          </a:p>
        </p:txBody>
      </p:sp>
      <p:sp>
        <p:nvSpPr>
          <p:cNvPr id="772" name="Google Shape;772;p23"/>
          <p:cNvSpPr/>
          <p:nvPr/>
        </p:nvSpPr>
        <p:spPr>
          <a:xfrm>
            <a:off x="1097280" y="2743200"/>
            <a:ext cx="1005840" cy="100584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73" name="Google Shape;773;p23" descr="preencoded.png"/>
          <p:cNvPicPr preferRelativeResize="0"/>
          <p:nvPr/>
        </p:nvPicPr>
        <p:blipFill rotWithShape="1">
          <a:blip r:embed="rId4">
            <a:alphaModFix/>
          </a:blip>
          <a:srcRect/>
          <a:stretch/>
        </p:blipFill>
        <p:spPr>
          <a:xfrm>
            <a:off x="1368857" y="3014777"/>
            <a:ext cx="462686" cy="462686"/>
          </a:xfrm>
          <a:prstGeom prst="rect">
            <a:avLst/>
          </a:prstGeom>
          <a:noFill/>
          <a:ln>
            <a:noFill/>
          </a:ln>
        </p:spPr>
      </p:pic>
      <p:sp>
        <p:nvSpPr>
          <p:cNvPr id="774" name="Google Shape;774;p23"/>
          <p:cNvSpPr txBox="1"/>
          <p:nvPr/>
        </p:nvSpPr>
        <p:spPr>
          <a:xfrm>
            <a:off x="731520" y="3931920"/>
            <a:ext cx="1737360" cy="128016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292D6F"/>
              </a:buClr>
              <a:buSzPts val="1400"/>
              <a:buFont typeface="Calibri"/>
              <a:buNone/>
            </a:pPr>
            <a:r>
              <a:rPr lang="en-US" sz="1800" b="1" i="0" u="none" strike="noStrike" cap="none">
                <a:solidFill>
                  <a:srgbClr val="292D6F"/>
                </a:solidFill>
                <a:latin typeface="Calibri"/>
                <a:ea typeface="Calibri"/>
                <a:cs typeface="Calibri"/>
                <a:sym typeface="Calibri"/>
              </a:rPr>
              <a:t>Designate an Accessibility Officer</a:t>
            </a:r>
            <a:endParaRPr sz="1800" b="0" i="0" u="none" strike="noStrike" cap="none">
              <a:solidFill>
                <a:schemeClr val="dk1"/>
              </a:solidFill>
              <a:latin typeface="Calibri"/>
              <a:ea typeface="Calibri"/>
              <a:cs typeface="Calibri"/>
              <a:sym typeface="Calibri"/>
            </a:endParaRPr>
          </a:p>
        </p:txBody>
      </p:sp>
      <p:sp>
        <p:nvSpPr>
          <p:cNvPr id="775" name="Google Shape;775;p23"/>
          <p:cNvSpPr/>
          <p:nvPr/>
        </p:nvSpPr>
        <p:spPr>
          <a:xfrm>
            <a:off x="2798064" y="1828800"/>
            <a:ext cx="2103120" cy="3566160"/>
          </a:xfrm>
          <a:prstGeom prst="roundRect">
            <a:avLst>
              <a:gd name="adj" fmla="val 5217"/>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23"/>
          <p:cNvSpPr/>
          <p:nvPr/>
        </p:nvSpPr>
        <p:spPr>
          <a:xfrm>
            <a:off x="3026664" y="2057400"/>
            <a:ext cx="457200" cy="4572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23"/>
          <p:cNvSpPr txBox="1"/>
          <p:nvPr/>
        </p:nvSpPr>
        <p:spPr>
          <a:xfrm>
            <a:off x="3026664" y="2057400"/>
            <a:ext cx="457200" cy="457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700" b="1" i="0" u="none" strike="noStrike" cap="none">
                <a:solidFill>
                  <a:srgbClr val="FFFFFF"/>
                </a:solidFill>
                <a:latin typeface="Calibri"/>
                <a:ea typeface="Calibri"/>
                <a:cs typeface="Calibri"/>
                <a:sym typeface="Calibri"/>
              </a:rPr>
              <a:t>2</a:t>
            </a:r>
            <a:endParaRPr sz="1700" b="0" i="0" u="none" strike="noStrike" cap="none">
              <a:solidFill>
                <a:schemeClr val="dk1"/>
              </a:solidFill>
              <a:latin typeface="Calibri"/>
              <a:ea typeface="Calibri"/>
              <a:cs typeface="Calibri"/>
              <a:sym typeface="Calibri"/>
            </a:endParaRPr>
          </a:p>
        </p:txBody>
      </p:sp>
      <p:sp>
        <p:nvSpPr>
          <p:cNvPr id="778" name="Google Shape;778;p23"/>
          <p:cNvSpPr/>
          <p:nvPr/>
        </p:nvSpPr>
        <p:spPr>
          <a:xfrm>
            <a:off x="3346704" y="2743200"/>
            <a:ext cx="1005840" cy="100584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79" name="Google Shape;779;p23" descr="preencoded.png"/>
          <p:cNvPicPr preferRelativeResize="0"/>
          <p:nvPr/>
        </p:nvPicPr>
        <p:blipFill rotWithShape="1">
          <a:blip r:embed="rId5">
            <a:alphaModFix/>
          </a:blip>
          <a:srcRect/>
          <a:stretch/>
        </p:blipFill>
        <p:spPr>
          <a:xfrm>
            <a:off x="3618281" y="3014777"/>
            <a:ext cx="462686" cy="462686"/>
          </a:xfrm>
          <a:prstGeom prst="rect">
            <a:avLst/>
          </a:prstGeom>
          <a:noFill/>
          <a:ln>
            <a:noFill/>
          </a:ln>
        </p:spPr>
      </p:pic>
      <p:sp>
        <p:nvSpPr>
          <p:cNvPr id="780" name="Google Shape;780;p23"/>
          <p:cNvSpPr txBox="1"/>
          <p:nvPr/>
        </p:nvSpPr>
        <p:spPr>
          <a:xfrm>
            <a:off x="2980944" y="3931920"/>
            <a:ext cx="1737360" cy="128016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292D6F"/>
              </a:buClr>
              <a:buSzPts val="1400"/>
              <a:buFont typeface="Calibri"/>
              <a:buNone/>
            </a:pPr>
            <a:r>
              <a:rPr lang="en-US" sz="1800" b="1" i="0" u="none" strike="noStrike" cap="none">
                <a:solidFill>
                  <a:srgbClr val="292D6F"/>
                </a:solidFill>
                <a:latin typeface="Calibri"/>
                <a:ea typeface="Calibri"/>
                <a:cs typeface="Calibri"/>
                <a:sym typeface="Calibri"/>
              </a:rPr>
              <a:t>Approve an Accessibility Statement</a:t>
            </a:r>
            <a:endParaRPr sz="1800" b="0" i="0" u="none" strike="noStrike" cap="none">
              <a:solidFill>
                <a:schemeClr val="dk1"/>
              </a:solidFill>
              <a:latin typeface="Calibri"/>
              <a:ea typeface="Calibri"/>
              <a:cs typeface="Calibri"/>
              <a:sym typeface="Calibri"/>
            </a:endParaRPr>
          </a:p>
        </p:txBody>
      </p:sp>
      <p:sp>
        <p:nvSpPr>
          <p:cNvPr id="781" name="Google Shape;781;p23"/>
          <p:cNvSpPr/>
          <p:nvPr/>
        </p:nvSpPr>
        <p:spPr>
          <a:xfrm>
            <a:off x="5047488" y="1828800"/>
            <a:ext cx="2103120" cy="3566160"/>
          </a:xfrm>
          <a:prstGeom prst="roundRect">
            <a:avLst>
              <a:gd name="adj" fmla="val 5217"/>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23"/>
          <p:cNvSpPr/>
          <p:nvPr/>
        </p:nvSpPr>
        <p:spPr>
          <a:xfrm>
            <a:off x="5276088" y="2057400"/>
            <a:ext cx="457200" cy="4572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23"/>
          <p:cNvSpPr txBox="1"/>
          <p:nvPr/>
        </p:nvSpPr>
        <p:spPr>
          <a:xfrm>
            <a:off x="5276088" y="2057400"/>
            <a:ext cx="457200" cy="457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700" b="1" i="0" u="none" strike="noStrike" cap="none">
                <a:solidFill>
                  <a:srgbClr val="FFFFFF"/>
                </a:solidFill>
                <a:latin typeface="Calibri"/>
                <a:ea typeface="Calibri"/>
                <a:cs typeface="Calibri"/>
                <a:sym typeface="Calibri"/>
              </a:rPr>
              <a:t>3</a:t>
            </a:r>
            <a:endParaRPr sz="1700" b="0" i="0" u="none" strike="noStrike" cap="none">
              <a:solidFill>
                <a:schemeClr val="dk1"/>
              </a:solidFill>
              <a:latin typeface="Calibri"/>
              <a:ea typeface="Calibri"/>
              <a:cs typeface="Calibri"/>
              <a:sym typeface="Calibri"/>
            </a:endParaRPr>
          </a:p>
        </p:txBody>
      </p:sp>
      <p:sp>
        <p:nvSpPr>
          <p:cNvPr id="784" name="Google Shape;784;p23"/>
          <p:cNvSpPr/>
          <p:nvPr/>
        </p:nvSpPr>
        <p:spPr>
          <a:xfrm>
            <a:off x="5596128" y="2743200"/>
            <a:ext cx="1005840" cy="100584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85" name="Google Shape;785;p23" descr="preencoded.png"/>
          <p:cNvPicPr preferRelativeResize="0"/>
          <p:nvPr/>
        </p:nvPicPr>
        <p:blipFill rotWithShape="1">
          <a:blip r:embed="rId6">
            <a:alphaModFix/>
          </a:blip>
          <a:srcRect/>
          <a:stretch/>
        </p:blipFill>
        <p:spPr>
          <a:xfrm>
            <a:off x="5867705" y="3014777"/>
            <a:ext cx="462686" cy="462686"/>
          </a:xfrm>
          <a:prstGeom prst="rect">
            <a:avLst/>
          </a:prstGeom>
          <a:noFill/>
          <a:ln>
            <a:noFill/>
          </a:ln>
        </p:spPr>
      </p:pic>
      <p:sp>
        <p:nvSpPr>
          <p:cNvPr id="786" name="Google Shape;786;p23"/>
          <p:cNvSpPr txBox="1"/>
          <p:nvPr/>
        </p:nvSpPr>
        <p:spPr>
          <a:xfrm>
            <a:off x="5230368" y="3931920"/>
            <a:ext cx="1737360" cy="128016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292D6F"/>
              </a:buClr>
              <a:buSzPts val="1400"/>
              <a:buFont typeface="Calibri"/>
              <a:buNone/>
            </a:pPr>
            <a:r>
              <a:rPr lang="en-US" sz="1800" b="1" i="0" u="none" strike="noStrike" cap="none">
                <a:solidFill>
                  <a:srgbClr val="292D6F"/>
                </a:solidFill>
                <a:latin typeface="Calibri"/>
                <a:ea typeface="Calibri"/>
                <a:cs typeface="Calibri"/>
                <a:sym typeface="Calibri"/>
              </a:rPr>
              <a:t>Scan and assess your current status</a:t>
            </a:r>
            <a:endParaRPr sz="1800" b="0" i="0" u="none" strike="noStrike" cap="none">
              <a:solidFill>
                <a:schemeClr val="dk1"/>
              </a:solidFill>
              <a:latin typeface="Calibri"/>
              <a:ea typeface="Calibri"/>
              <a:cs typeface="Calibri"/>
              <a:sym typeface="Calibri"/>
            </a:endParaRPr>
          </a:p>
        </p:txBody>
      </p:sp>
      <p:sp>
        <p:nvSpPr>
          <p:cNvPr id="787" name="Google Shape;787;p23"/>
          <p:cNvSpPr/>
          <p:nvPr/>
        </p:nvSpPr>
        <p:spPr>
          <a:xfrm>
            <a:off x="7296912" y="1828800"/>
            <a:ext cx="2103120" cy="3566160"/>
          </a:xfrm>
          <a:prstGeom prst="roundRect">
            <a:avLst>
              <a:gd name="adj" fmla="val 5217"/>
            </a:avLst>
          </a:prstGeom>
          <a:solidFill>
            <a:srgbClr val="292D6F"/>
          </a:solidFill>
          <a:ln w="9525"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23"/>
          <p:cNvSpPr/>
          <p:nvPr/>
        </p:nvSpPr>
        <p:spPr>
          <a:xfrm>
            <a:off x="7525512" y="2057400"/>
            <a:ext cx="457200" cy="45720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23"/>
          <p:cNvSpPr txBox="1"/>
          <p:nvPr/>
        </p:nvSpPr>
        <p:spPr>
          <a:xfrm>
            <a:off x="7525512" y="2057400"/>
            <a:ext cx="457200" cy="457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700" b="1" i="0" u="none" strike="noStrike" cap="none">
                <a:solidFill>
                  <a:srgbClr val="FFFFFF"/>
                </a:solidFill>
                <a:latin typeface="Calibri"/>
                <a:ea typeface="Calibri"/>
                <a:cs typeface="Calibri"/>
                <a:sym typeface="Calibri"/>
              </a:rPr>
              <a:t>4</a:t>
            </a:r>
            <a:endParaRPr sz="1700" b="0" i="0" u="none" strike="noStrike" cap="none">
              <a:solidFill>
                <a:schemeClr val="dk1"/>
              </a:solidFill>
              <a:latin typeface="Calibri"/>
              <a:ea typeface="Calibri"/>
              <a:cs typeface="Calibri"/>
              <a:sym typeface="Calibri"/>
            </a:endParaRPr>
          </a:p>
        </p:txBody>
      </p:sp>
      <p:sp>
        <p:nvSpPr>
          <p:cNvPr id="790" name="Google Shape;790;p23"/>
          <p:cNvSpPr/>
          <p:nvPr/>
        </p:nvSpPr>
        <p:spPr>
          <a:xfrm>
            <a:off x="7845552" y="2743200"/>
            <a:ext cx="1005840" cy="100584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91" name="Google Shape;791;p23" descr="preencoded.png"/>
          <p:cNvPicPr preferRelativeResize="0"/>
          <p:nvPr/>
        </p:nvPicPr>
        <p:blipFill rotWithShape="1">
          <a:blip r:embed="rId7">
            <a:alphaModFix/>
          </a:blip>
          <a:srcRect/>
          <a:stretch/>
        </p:blipFill>
        <p:spPr>
          <a:xfrm>
            <a:off x="8117129" y="3014777"/>
            <a:ext cx="462686" cy="462686"/>
          </a:xfrm>
          <a:prstGeom prst="rect">
            <a:avLst/>
          </a:prstGeom>
          <a:noFill/>
          <a:ln>
            <a:noFill/>
          </a:ln>
        </p:spPr>
      </p:pic>
      <p:sp>
        <p:nvSpPr>
          <p:cNvPr id="792" name="Google Shape;792;p23"/>
          <p:cNvSpPr txBox="1"/>
          <p:nvPr/>
        </p:nvSpPr>
        <p:spPr>
          <a:xfrm>
            <a:off x="7479792" y="3931920"/>
            <a:ext cx="1737360" cy="128016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FFFFF"/>
              </a:buClr>
              <a:buSzPts val="1400"/>
              <a:buFont typeface="Calibri"/>
              <a:buNone/>
            </a:pPr>
            <a:r>
              <a:rPr lang="en-US" sz="1800" b="1" i="0" u="none" strike="noStrike" cap="none">
                <a:solidFill>
                  <a:srgbClr val="FFFFFF"/>
                </a:solidFill>
                <a:latin typeface="Calibri"/>
                <a:ea typeface="Calibri"/>
                <a:cs typeface="Calibri"/>
                <a:sym typeface="Calibri"/>
              </a:rPr>
              <a:t>Identify the compliance route that works for you</a:t>
            </a:r>
            <a:endParaRPr sz="1800" b="0" i="0" u="none" strike="noStrike" cap="none">
              <a:solidFill>
                <a:schemeClr val="dk1"/>
              </a:solidFill>
              <a:latin typeface="Calibri"/>
              <a:ea typeface="Calibri"/>
              <a:cs typeface="Calibri"/>
              <a:sym typeface="Calibri"/>
            </a:endParaRPr>
          </a:p>
        </p:txBody>
      </p:sp>
      <p:sp>
        <p:nvSpPr>
          <p:cNvPr id="793" name="Google Shape;793;p23"/>
          <p:cNvSpPr/>
          <p:nvPr/>
        </p:nvSpPr>
        <p:spPr>
          <a:xfrm>
            <a:off x="9546336" y="1828800"/>
            <a:ext cx="2103120" cy="3566160"/>
          </a:xfrm>
          <a:prstGeom prst="roundRect">
            <a:avLst>
              <a:gd name="adj" fmla="val 5217"/>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23"/>
          <p:cNvSpPr/>
          <p:nvPr/>
        </p:nvSpPr>
        <p:spPr>
          <a:xfrm>
            <a:off x="9774936" y="2057400"/>
            <a:ext cx="457200" cy="4572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23"/>
          <p:cNvSpPr txBox="1"/>
          <p:nvPr/>
        </p:nvSpPr>
        <p:spPr>
          <a:xfrm>
            <a:off x="9774936" y="2057400"/>
            <a:ext cx="457200" cy="457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700" b="1" i="0" u="none" strike="noStrike" cap="none">
                <a:solidFill>
                  <a:srgbClr val="FFFFFF"/>
                </a:solidFill>
                <a:latin typeface="Calibri"/>
                <a:ea typeface="Calibri"/>
                <a:cs typeface="Calibri"/>
                <a:sym typeface="Calibri"/>
              </a:rPr>
              <a:t>5</a:t>
            </a:r>
            <a:endParaRPr sz="1700" b="0" i="0" u="none" strike="noStrike" cap="none">
              <a:solidFill>
                <a:schemeClr val="dk1"/>
              </a:solidFill>
              <a:latin typeface="Calibri"/>
              <a:ea typeface="Calibri"/>
              <a:cs typeface="Calibri"/>
              <a:sym typeface="Calibri"/>
            </a:endParaRPr>
          </a:p>
        </p:txBody>
      </p:sp>
      <p:sp>
        <p:nvSpPr>
          <p:cNvPr id="796" name="Google Shape;796;p23"/>
          <p:cNvSpPr/>
          <p:nvPr/>
        </p:nvSpPr>
        <p:spPr>
          <a:xfrm>
            <a:off x="10094976" y="2743200"/>
            <a:ext cx="1005840" cy="100584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97" name="Google Shape;797;p23" descr="preencoded.png"/>
          <p:cNvPicPr preferRelativeResize="0"/>
          <p:nvPr/>
        </p:nvPicPr>
        <p:blipFill rotWithShape="1">
          <a:blip r:embed="rId8">
            <a:alphaModFix/>
          </a:blip>
          <a:srcRect/>
          <a:stretch/>
        </p:blipFill>
        <p:spPr>
          <a:xfrm>
            <a:off x="10366553" y="3014777"/>
            <a:ext cx="462686" cy="462686"/>
          </a:xfrm>
          <a:prstGeom prst="rect">
            <a:avLst/>
          </a:prstGeom>
          <a:noFill/>
          <a:ln>
            <a:noFill/>
          </a:ln>
        </p:spPr>
      </p:pic>
      <p:sp>
        <p:nvSpPr>
          <p:cNvPr id="798" name="Google Shape;798;p23"/>
          <p:cNvSpPr txBox="1"/>
          <p:nvPr/>
        </p:nvSpPr>
        <p:spPr>
          <a:xfrm>
            <a:off x="9729216" y="3931920"/>
            <a:ext cx="1737360" cy="128016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292D6F"/>
              </a:buClr>
              <a:buSzPts val="1400"/>
              <a:buFont typeface="Calibri"/>
              <a:buNone/>
            </a:pPr>
            <a:r>
              <a:rPr lang="en-US" sz="1800" b="1" i="0" u="none" strike="noStrike" cap="none">
                <a:solidFill>
                  <a:srgbClr val="292D6F"/>
                </a:solidFill>
                <a:latin typeface="Calibri"/>
                <a:ea typeface="Calibri"/>
                <a:cs typeface="Calibri"/>
                <a:sym typeface="Calibri"/>
              </a:rPr>
              <a:t>Consider a third-party ADA audit</a:t>
            </a:r>
            <a:endParaRPr sz="1800" b="0" i="0" u="none" strike="noStrike" cap="none">
              <a:solidFill>
                <a:schemeClr val="dk1"/>
              </a:solidFill>
              <a:latin typeface="Calibri"/>
              <a:ea typeface="Calibri"/>
              <a:cs typeface="Calibri"/>
              <a:sym typeface="Calibri"/>
            </a:endParaRPr>
          </a:p>
        </p:txBody>
      </p:sp>
      <p:sp>
        <p:nvSpPr>
          <p:cNvPr id="799" name="Google Shape;799;p23"/>
          <p:cNvSpPr txBox="1"/>
          <p:nvPr/>
        </p:nvSpPr>
        <p:spPr>
          <a:xfrm>
            <a:off x="548640" y="5532120"/>
            <a:ext cx="109728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1100"/>
              <a:buFont typeface="Calibri"/>
              <a:buNone/>
            </a:pPr>
            <a:r>
              <a:rPr lang="en-US" sz="1600" b="0" i="1" u="none" strike="noStrike" cap="none">
                <a:solidFill>
                  <a:srgbClr val="5C627F"/>
                </a:solidFill>
                <a:latin typeface="Calibri"/>
                <a:ea typeface="Calibri"/>
                <a:cs typeface="Calibri"/>
                <a:sym typeface="Calibri"/>
              </a:rPr>
              <a:t>Step 4 is where most of the decisions — and most of the cost — live, so we'll spend the most time there.</a:t>
            </a:r>
            <a:endParaRPr sz="1600" b="0" i="0" u="none" strike="noStrike" cap="none">
              <a:solidFill>
                <a:schemeClr val="dk1"/>
              </a:solidFill>
              <a:latin typeface="Calibri"/>
              <a:ea typeface="Calibri"/>
              <a:cs typeface="Calibri"/>
              <a:sym typeface="Calibri"/>
            </a:endParaRPr>
          </a:p>
        </p:txBody>
      </p:sp>
      <p:pic>
        <p:nvPicPr>
          <p:cNvPr id="800" name="Google Shape;800;p23"/>
          <p:cNvPicPr preferRelativeResize="0"/>
          <p:nvPr/>
        </p:nvPicPr>
        <p:blipFill>
          <a:blip r:embed="rId9">
            <a:alphaModFix/>
          </a:blip>
          <a:stretch>
            <a:fillRect/>
          </a:stretch>
        </p:blipFill>
        <p:spPr>
          <a:xfrm>
            <a:off x="9881685" y="438900"/>
            <a:ext cx="1949964" cy="3657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05"/>
        <p:cNvGrpSpPr/>
        <p:nvPr/>
      </p:nvGrpSpPr>
      <p:grpSpPr>
        <a:xfrm>
          <a:off x="0" y="0"/>
          <a:ext cx="0" cy="0"/>
          <a:chOff x="0" y="0"/>
          <a:chExt cx="0" cy="0"/>
        </a:xfrm>
      </p:grpSpPr>
      <p:sp>
        <p:nvSpPr>
          <p:cNvPr id="806" name="Google Shape;806;p24"/>
          <p:cNvSpPr/>
          <p:nvPr/>
        </p:nvSpPr>
        <p:spPr>
          <a:xfrm>
            <a:off x="548640" y="384048"/>
            <a:ext cx="685800" cy="6858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24"/>
          <p:cNvSpPr txBox="1"/>
          <p:nvPr/>
        </p:nvSpPr>
        <p:spPr>
          <a:xfrm>
            <a:off x="548640" y="384048"/>
            <a:ext cx="6858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600"/>
              <a:buFont typeface="Calibri"/>
              <a:buNone/>
            </a:pPr>
            <a:r>
              <a:rPr lang="en-US" sz="2600" b="1" i="0" u="none" strike="noStrike" cap="none">
                <a:solidFill>
                  <a:srgbClr val="FFFFFF"/>
                </a:solidFill>
                <a:latin typeface="Calibri"/>
                <a:ea typeface="Calibri"/>
                <a:cs typeface="Calibri"/>
                <a:sym typeface="Calibri"/>
              </a:rPr>
              <a:t>1</a:t>
            </a:r>
            <a:endParaRPr sz="2600" b="0" i="0" u="none" strike="noStrike" cap="none">
              <a:solidFill>
                <a:schemeClr val="dk1"/>
              </a:solidFill>
              <a:latin typeface="Calibri"/>
              <a:ea typeface="Calibri"/>
              <a:cs typeface="Calibri"/>
              <a:sym typeface="Calibri"/>
            </a:endParaRPr>
          </a:p>
        </p:txBody>
      </p:sp>
      <p:sp>
        <p:nvSpPr>
          <p:cNvPr id="808" name="Google Shape;808;p24"/>
          <p:cNvSpPr txBox="1"/>
          <p:nvPr/>
        </p:nvSpPr>
        <p:spPr>
          <a:xfrm>
            <a:off x="1417320" y="384048"/>
            <a:ext cx="841248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2800"/>
              <a:buFont typeface="Calibri"/>
              <a:buNone/>
            </a:pPr>
            <a:r>
              <a:rPr lang="en-US" sz="2800" b="1" i="0" u="none" strike="noStrike" cap="none">
                <a:solidFill>
                  <a:srgbClr val="292D6F"/>
                </a:solidFill>
                <a:latin typeface="Calibri"/>
                <a:ea typeface="Calibri"/>
                <a:cs typeface="Calibri"/>
                <a:sym typeface="Calibri"/>
              </a:rPr>
              <a:t>Designate an Accessibility Officer</a:t>
            </a:r>
            <a:endParaRPr sz="2800" b="0" i="0" u="none" strike="noStrike" cap="none">
              <a:solidFill>
                <a:schemeClr val="dk1"/>
              </a:solidFill>
              <a:latin typeface="Calibri"/>
              <a:ea typeface="Calibri"/>
              <a:cs typeface="Calibri"/>
              <a:sym typeface="Calibri"/>
            </a:endParaRPr>
          </a:p>
        </p:txBody>
      </p:sp>
      <p:sp>
        <p:nvSpPr>
          <p:cNvPr id="809" name="Google Shape;809;p24"/>
          <p:cNvSpPr txBox="1"/>
          <p:nvPr/>
        </p:nvSpPr>
        <p:spPr>
          <a:xfrm>
            <a:off x="1417326" y="1051552"/>
            <a:ext cx="9875400" cy="365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350"/>
              <a:buFont typeface="Calibri"/>
              <a:buNone/>
            </a:pPr>
            <a:r>
              <a:rPr lang="en-US" sz="1750" b="0" i="0" u="none" strike="noStrike" cap="none">
                <a:solidFill>
                  <a:srgbClr val="5C627F"/>
                </a:solidFill>
                <a:latin typeface="Calibri"/>
                <a:ea typeface="Calibri"/>
                <a:cs typeface="Calibri"/>
                <a:sym typeface="Calibri"/>
              </a:rPr>
              <a:t>Someone must be responsible — not necessarily an "accessibility expert," but a clear point of contact.</a:t>
            </a:r>
            <a:endParaRPr sz="1750" b="0" i="0" u="none" strike="noStrike" cap="none">
              <a:solidFill>
                <a:schemeClr val="dk1"/>
              </a:solidFill>
              <a:latin typeface="Calibri"/>
              <a:ea typeface="Calibri"/>
              <a:cs typeface="Calibri"/>
              <a:sym typeface="Calibri"/>
            </a:endParaRPr>
          </a:p>
        </p:txBody>
      </p:sp>
      <p:cxnSp>
        <p:nvCxnSpPr>
          <p:cNvPr id="810" name="Google Shape;810;p24"/>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811" name="Google Shape;811;p24"/>
          <p:cNvSpPr/>
          <p:nvPr/>
        </p:nvSpPr>
        <p:spPr>
          <a:xfrm>
            <a:off x="54864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24"/>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813" name="Google Shape;813;p24"/>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DESIGNATE AN OFFICER</a:t>
            </a:r>
            <a:endParaRPr sz="950" b="0" i="0" u="none" strike="noStrike" cap="none">
              <a:solidFill>
                <a:schemeClr val="dk1"/>
              </a:solidFill>
              <a:latin typeface="Calibri"/>
              <a:ea typeface="Calibri"/>
              <a:cs typeface="Calibri"/>
              <a:sym typeface="Calibri"/>
            </a:endParaRPr>
          </a:p>
        </p:txBody>
      </p:sp>
      <p:sp>
        <p:nvSpPr>
          <p:cNvPr id="814" name="Google Shape;814;p24"/>
          <p:cNvSpPr/>
          <p:nvPr/>
        </p:nvSpPr>
        <p:spPr>
          <a:xfrm>
            <a:off x="269748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24"/>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816" name="Google Shape;816;p24"/>
          <p:cNvSpPr/>
          <p:nvPr/>
        </p:nvSpPr>
        <p:spPr>
          <a:xfrm>
            <a:off x="269748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24"/>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APPROVE A STATEMENT</a:t>
            </a:r>
            <a:endParaRPr sz="950" b="0" i="0" u="none" strike="noStrike" cap="none">
              <a:solidFill>
                <a:schemeClr val="dk1"/>
              </a:solidFill>
              <a:latin typeface="Calibri"/>
              <a:ea typeface="Calibri"/>
              <a:cs typeface="Calibri"/>
              <a:sym typeface="Calibri"/>
            </a:endParaRPr>
          </a:p>
        </p:txBody>
      </p:sp>
      <p:sp>
        <p:nvSpPr>
          <p:cNvPr id="818" name="Google Shape;818;p24"/>
          <p:cNvSpPr/>
          <p:nvPr/>
        </p:nvSpPr>
        <p:spPr>
          <a:xfrm>
            <a:off x="484632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24"/>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820" name="Google Shape;820;p24"/>
          <p:cNvSpPr/>
          <p:nvPr/>
        </p:nvSpPr>
        <p:spPr>
          <a:xfrm>
            <a:off x="484632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24"/>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SCAN &amp; ASSESS</a:t>
            </a:r>
            <a:endParaRPr sz="950" b="0" i="0" u="none" strike="noStrike" cap="none">
              <a:solidFill>
                <a:schemeClr val="dk1"/>
              </a:solidFill>
              <a:latin typeface="Calibri"/>
              <a:ea typeface="Calibri"/>
              <a:cs typeface="Calibri"/>
              <a:sym typeface="Calibri"/>
            </a:endParaRPr>
          </a:p>
        </p:txBody>
      </p:sp>
      <p:sp>
        <p:nvSpPr>
          <p:cNvPr id="822" name="Google Shape;822;p24"/>
          <p:cNvSpPr/>
          <p:nvPr/>
        </p:nvSpPr>
        <p:spPr>
          <a:xfrm>
            <a:off x="699516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24"/>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824" name="Google Shape;824;p24"/>
          <p:cNvSpPr/>
          <p:nvPr/>
        </p:nvSpPr>
        <p:spPr>
          <a:xfrm>
            <a:off x="699516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24"/>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PICK YOUR ROUTE</a:t>
            </a:r>
            <a:endParaRPr sz="950" b="0" i="0" u="none" strike="noStrike" cap="none">
              <a:solidFill>
                <a:schemeClr val="dk1"/>
              </a:solidFill>
              <a:latin typeface="Calibri"/>
              <a:ea typeface="Calibri"/>
              <a:cs typeface="Calibri"/>
              <a:sym typeface="Calibri"/>
            </a:endParaRPr>
          </a:p>
        </p:txBody>
      </p:sp>
      <p:sp>
        <p:nvSpPr>
          <p:cNvPr id="826" name="Google Shape;826;p24"/>
          <p:cNvSpPr/>
          <p:nvPr/>
        </p:nvSpPr>
        <p:spPr>
          <a:xfrm>
            <a:off x="914400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24"/>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828" name="Google Shape;828;p24"/>
          <p:cNvSpPr/>
          <p:nvPr/>
        </p:nvSpPr>
        <p:spPr>
          <a:xfrm>
            <a:off x="914400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24"/>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CONSIDER AN AUDIT</a:t>
            </a:r>
            <a:endParaRPr sz="950" b="0" i="0" u="none" strike="noStrike" cap="none">
              <a:solidFill>
                <a:schemeClr val="dk1"/>
              </a:solidFill>
              <a:latin typeface="Calibri"/>
              <a:ea typeface="Calibri"/>
              <a:cs typeface="Calibri"/>
              <a:sym typeface="Calibri"/>
            </a:endParaRPr>
          </a:p>
        </p:txBody>
      </p:sp>
      <p:sp>
        <p:nvSpPr>
          <p:cNvPr id="830" name="Google Shape;830;p24"/>
          <p:cNvSpPr/>
          <p:nvPr/>
        </p:nvSpPr>
        <p:spPr>
          <a:xfrm>
            <a:off x="548640" y="1691640"/>
            <a:ext cx="5852160" cy="4069080"/>
          </a:xfrm>
          <a:prstGeom prst="roundRect">
            <a:avLst>
              <a:gd name="adj" fmla="val 2697"/>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24"/>
          <p:cNvSpPr txBox="1"/>
          <p:nvPr/>
        </p:nvSpPr>
        <p:spPr>
          <a:xfrm>
            <a:off x="822960" y="1962668"/>
            <a:ext cx="2743200" cy="274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2150" b="1" i="0" u="none" strike="noStrike" cap="none">
                <a:solidFill>
                  <a:srgbClr val="5C627F"/>
                </a:solidFill>
                <a:latin typeface="Calibri"/>
                <a:ea typeface="Calibri"/>
                <a:cs typeface="Calibri"/>
                <a:sym typeface="Calibri"/>
              </a:rPr>
              <a:t>WHO</a:t>
            </a:r>
            <a:endParaRPr sz="2150" b="0" i="0" u="none" strike="noStrike" cap="none">
              <a:solidFill>
                <a:schemeClr val="dk1"/>
              </a:solidFill>
              <a:latin typeface="Calibri"/>
              <a:ea typeface="Calibri"/>
              <a:cs typeface="Calibri"/>
              <a:sym typeface="Calibri"/>
            </a:endParaRPr>
          </a:p>
        </p:txBody>
      </p:sp>
      <p:sp>
        <p:nvSpPr>
          <p:cNvPr id="832" name="Google Shape;832;p24"/>
          <p:cNvSpPr txBox="1"/>
          <p:nvPr/>
        </p:nvSpPr>
        <p:spPr>
          <a:xfrm>
            <a:off x="822950" y="2435102"/>
            <a:ext cx="5303400" cy="2714100"/>
          </a:xfrm>
          <a:prstGeom prst="rect">
            <a:avLst/>
          </a:prstGeom>
          <a:noFill/>
          <a:ln>
            <a:noFill/>
          </a:ln>
        </p:spPr>
        <p:txBody>
          <a:bodyPr spcFirstLastPara="1" wrap="square" lIns="0" tIns="0" rIns="0" bIns="0" anchor="t" anchorCtr="0">
            <a:noAutofit/>
          </a:bodyPr>
          <a:lstStyle/>
          <a:p>
            <a:pPr marL="177800" marR="0" lvl="0" indent="-222250" algn="l" rtl="0">
              <a:spcBef>
                <a:spcPts val="0"/>
              </a:spcBef>
              <a:spcAft>
                <a:spcPts val="0"/>
              </a:spcAft>
              <a:buClr>
                <a:srgbClr val="1B1E3C"/>
              </a:buClr>
              <a:buSzPts val="2000"/>
              <a:buFont typeface="Calibri"/>
              <a:buChar char="•"/>
            </a:pPr>
            <a:r>
              <a:rPr lang="en-US" sz="2000" b="0" i="0" u="none" strike="noStrike" cap="none">
                <a:solidFill>
                  <a:srgbClr val="1B1E3C"/>
                </a:solidFill>
                <a:latin typeface="Calibri"/>
                <a:ea typeface="Calibri"/>
                <a:cs typeface="Calibri"/>
                <a:sym typeface="Calibri"/>
              </a:rPr>
              <a:t>Select a person in your organization to handle accessibility needs (usually the person who updates your website).</a:t>
            </a:r>
            <a:endParaRPr sz="2000" b="0" i="0" u="none" strike="noStrike" cap="none">
              <a:solidFill>
                <a:schemeClr val="dk1"/>
              </a:solidFill>
              <a:latin typeface="Calibri"/>
              <a:ea typeface="Calibri"/>
              <a:cs typeface="Calibri"/>
              <a:sym typeface="Calibri"/>
            </a:endParaRPr>
          </a:p>
          <a:p>
            <a:pPr marL="177800" marR="0" lvl="0" indent="-222250" algn="l" rtl="0">
              <a:spcBef>
                <a:spcPts val="500"/>
              </a:spcBef>
              <a:spcAft>
                <a:spcPts val="0"/>
              </a:spcAft>
              <a:buClr>
                <a:srgbClr val="1B1E3C"/>
              </a:buClr>
              <a:buSzPts val="2000"/>
              <a:buFont typeface="Calibri"/>
              <a:buChar char="•"/>
            </a:pPr>
            <a:r>
              <a:rPr lang="en-US" sz="2000" b="0" i="0" u="none" strike="noStrike" cap="none">
                <a:solidFill>
                  <a:srgbClr val="1B1E3C"/>
                </a:solidFill>
                <a:latin typeface="Calibri"/>
                <a:ea typeface="Calibri"/>
                <a:cs typeface="Calibri"/>
                <a:sym typeface="Calibri"/>
              </a:rPr>
              <a:t>Acts as the bridge between IT, communications, legal, and vendors.</a:t>
            </a:r>
            <a:endParaRPr sz="2000" b="0" i="0" u="none" strike="noStrike" cap="none">
              <a:solidFill>
                <a:schemeClr val="dk1"/>
              </a:solidFill>
              <a:latin typeface="Calibri"/>
              <a:ea typeface="Calibri"/>
              <a:cs typeface="Calibri"/>
              <a:sym typeface="Calibri"/>
            </a:endParaRPr>
          </a:p>
          <a:p>
            <a:pPr marL="177800" marR="0" lvl="0" indent="-222250" algn="l" rtl="0">
              <a:spcBef>
                <a:spcPts val="500"/>
              </a:spcBef>
              <a:spcAft>
                <a:spcPts val="0"/>
              </a:spcAft>
              <a:buClr>
                <a:srgbClr val="1B1E3C"/>
              </a:buClr>
              <a:buSzPts val="2000"/>
              <a:buFont typeface="Calibri"/>
              <a:buChar char="•"/>
            </a:pPr>
            <a:r>
              <a:rPr lang="en-US" sz="2000" b="0" i="0" u="none" strike="noStrike" cap="none">
                <a:solidFill>
                  <a:srgbClr val="1B1E3C"/>
                </a:solidFill>
                <a:latin typeface="Calibri"/>
                <a:ea typeface="Calibri"/>
                <a:cs typeface="Calibri"/>
                <a:sym typeface="Calibri"/>
              </a:rPr>
              <a:t>Keeps track of accessibility plans, documentation, and timelines.</a:t>
            </a:r>
            <a:endParaRPr sz="2000" b="0" i="0" u="none" strike="noStrike" cap="none">
              <a:solidFill>
                <a:schemeClr val="dk1"/>
              </a:solidFill>
              <a:latin typeface="Calibri"/>
              <a:ea typeface="Calibri"/>
              <a:cs typeface="Calibri"/>
              <a:sym typeface="Calibri"/>
            </a:endParaRPr>
          </a:p>
        </p:txBody>
      </p:sp>
      <p:sp>
        <p:nvSpPr>
          <p:cNvPr id="833" name="Google Shape;833;p24"/>
          <p:cNvSpPr/>
          <p:nvPr/>
        </p:nvSpPr>
        <p:spPr>
          <a:xfrm>
            <a:off x="6675120" y="1691640"/>
            <a:ext cx="4983480" cy="4069080"/>
          </a:xfrm>
          <a:prstGeom prst="roundRect">
            <a:avLst>
              <a:gd name="adj" fmla="val 2697"/>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24"/>
          <p:cNvSpPr/>
          <p:nvPr/>
        </p:nvSpPr>
        <p:spPr>
          <a:xfrm>
            <a:off x="6949440" y="1920240"/>
            <a:ext cx="548640" cy="54864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35" name="Google Shape;835;p24" descr="preencoded.png"/>
          <p:cNvPicPr preferRelativeResize="0"/>
          <p:nvPr/>
        </p:nvPicPr>
        <p:blipFill rotWithShape="1">
          <a:blip r:embed="rId3">
            <a:alphaModFix/>
          </a:blip>
          <a:srcRect/>
          <a:stretch/>
        </p:blipFill>
        <p:spPr>
          <a:xfrm>
            <a:off x="7097573" y="2068373"/>
            <a:ext cx="252374" cy="252374"/>
          </a:xfrm>
          <a:prstGeom prst="rect">
            <a:avLst/>
          </a:prstGeom>
          <a:noFill/>
          <a:ln>
            <a:noFill/>
          </a:ln>
        </p:spPr>
      </p:pic>
      <p:sp>
        <p:nvSpPr>
          <p:cNvPr id="836" name="Google Shape;836;p24"/>
          <p:cNvSpPr txBox="1"/>
          <p:nvPr/>
        </p:nvSpPr>
        <p:spPr>
          <a:xfrm>
            <a:off x="7635240" y="1920240"/>
            <a:ext cx="365760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600"/>
              <a:buFont typeface="Calibri"/>
              <a:buNone/>
            </a:pPr>
            <a:r>
              <a:rPr lang="en-US" sz="1600" b="1" i="0" u="none" strike="noStrike" cap="none">
                <a:solidFill>
                  <a:srgbClr val="292D6F"/>
                </a:solidFill>
                <a:latin typeface="Calibri"/>
                <a:ea typeface="Calibri"/>
                <a:cs typeface="Calibri"/>
                <a:sym typeface="Calibri"/>
              </a:rPr>
              <a:t>Key tasks</a:t>
            </a:r>
            <a:endParaRPr sz="1600" b="0" i="0" u="none" strike="noStrike" cap="none">
              <a:solidFill>
                <a:schemeClr val="dk1"/>
              </a:solidFill>
              <a:latin typeface="Calibri"/>
              <a:ea typeface="Calibri"/>
              <a:cs typeface="Calibri"/>
              <a:sym typeface="Calibri"/>
            </a:endParaRPr>
          </a:p>
        </p:txBody>
      </p:sp>
      <p:sp>
        <p:nvSpPr>
          <p:cNvPr id="837" name="Google Shape;837;p24"/>
          <p:cNvSpPr/>
          <p:nvPr/>
        </p:nvSpPr>
        <p:spPr>
          <a:xfrm>
            <a:off x="6949440" y="2770632"/>
            <a:ext cx="274320" cy="274320"/>
          </a:xfrm>
          <a:prstGeom prst="ellipse">
            <a:avLst/>
          </a:prstGeom>
          <a:solidFill>
            <a:srgbClr val="EEF1F8"/>
          </a:solidFill>
          <a:ln w="12700"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38" name="Google Shape;838;p24" descr="preencoded.png"/>
          <p:cNvPicPr preferRelativeResize="0"/>
          <p:nvPr/>
        </p:nvPicPr>
        <p:blipFill rotWithShape="1">
          <a:blip r:embed="rId4">
            <a:alphaModFix/>
          </a:blip>
          <a:srcRect/>
          <a:stretch/>
        </p:blipFill>
        <p:spPr>
          <a:xfrm>
            <a:off x="7023506" y="2844698"/>
            <a:ext cx="126187" cy="126187"/>
          </a:xfrm>
          <a:prstGeom prst="rect">
            <a:avLst/>
          </a:prstGeom>
          <a:noFill/>
          <a:ln>
            <a:noFill/>
          </a:ln>
        </p:spPr>
      </p:pic>
      <p:sp>
        <p:nvSpPr>
          <p:cNvPr id="839" name="Google Shape;839;p24"/>
          <p:cNvSpPr txBox="1"/>
          <p:nvPr/>
        </p:nvSpPr>
        <p:spPr>
          <a:xfrm>
            <a:off x="7333488" y="2609332"/>
            <a:ext cx="4096500" cy="640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300"/>
              <a:buFont typeface="Calibri"/>
              <a:buNone/>
            </a:pPr>
            <a:r>
              <a:rPr lang="en-US" sz="1900" b="0" i="0" u="none" strike="noStrike" cap="none">
                <a:solidFill>
                  <a:srgbClr val="1B1E3C"/>
                </a:solidFill>
                <a:latin typeface="Calibri"/>
                <a:ea typeface="Calibri"/>
                <a:cs typeface="Calibri"/>
                <a:sym typeface="Calibri"/>
              </a:rPr>
              <a:t>Maintain accessibility policy</a:t>
            </a:r>
            <a:endParaRPr sz="1900" b="0" i="0" u="none" strike="noStrike" cap="none">
              <a:solidFill>
                <a:schemeClr val="dk1"/>
              </a:solidFill>
              <a:latin typeface="Calibri"/>
              <a:ea typeface="Calibri"/>
              <a:cs typeface="Calibri"/>
              <a:sym typeface="Calibri"/>
            </a:endParaRPr>
          </a:p>
        </p:txBody>
      </p:sp>
      <p:sp>
        <p:nvSpPr>
          <p:cNvPr id="840" name="Google Shape;840;p24"/>
          <p:cNvSpPr/>
          <p:nvPr/>
        </p:nvSpPr>
        <p:spPr>
          <a:xfrm>
            <a:off x="6949440" y="3456432"/>
            <a:ext cx="274320" cy="274320"/>
          </a:xfrm>
          <a:prstGeom prst="ellipse">
            <a:avLst/>
          </a:prstGeom>
          <a:solidFill>
            <a:srgbClr val="EEF1F8"/>
          </a:solidFill>
          <a:ln w="12700"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41" name="Google Shape;841;p24" descr="preencoded.png"/>
          <p:cNvPicPr preferRelativeResize="0"/>
          <p:nvPr/>
        </p:nvPicPr>
        <p:blipFill rotWithShape="1">
          <a:blip r:embed="rId4">
            <a:alphaModFix/>
          </a:blip>
          <a:srcRect/>
          <a:stretch/>
        </p:blipFill>
        <p:spPr>
          <a:xfrm>
            <a:off x="7023506" y="3530498"/>
            <a:ext cx="126187" cy="126187"/>
          </a:xfrm>
          <a:prstGeom prst="rect">
            <a:avLst/>
          </a:prstGeom>
          <a:noFill/>
          <a:ln>
            <a:noFill/>
          </a:ln>
        </p:spPr>
      </p:pic>
      <p:sp>
        <p:nvSpPr>
          <p:cNvPr id="842" name="Google Shape;842;p24"/>
          <p:cNvSpPr txBox="1"/>
          <p:nvPr/>
        </p:nvSpPr>
        <p:spPr>
          <a:xfrm>
            <a:off x="7333488" y="3295132"/>
            <a:ext cx="4096500" cy="640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300"/>
              <a:buFont typeface="Calibri"/>
              <a:buNone/>
            </a:pPr>
            <a:r>
              <a:rPr lang="en-US" sz="1900" b="0" i="0" u="none" strike="noStrike" cap="none">
                <a:solidFill>
                  <a:srgbClr val="1B1E3C"/>
                </a:solidFill>
                <a:latin typeface="Calibri"/>
                <a:ea typeface="Calibri"/>
                <a:cs typeface="Calibri"/>
                <a:sym typeface="Calibri"/>
              </a:rPr>
              <a:t>Coordinate training and audits</a:t>
            </a:r>
            <a:endParaRPr sz="1900" b="0" i="0" u="none" strike="noStrike" cap="none">
              <a:solidFill>
                <a:schemeClr val="dk1"/>
              </a:solidFill>
              <a:latin typeface="Calibri"/>
              <a:ea typeface="Calibri"/>
              <a:cs typeface="Calibri"/>
              <a:sym typeface="Calibri"/>
            </a:endParaRPr>
          </a:p>
        </p:txBody>
      </p:sp>
      <p:sp>
        <p:nvSpPr>
          <p:cNvPr id="843" name="Google Shape;843;p24"/>
          <p:cNvSpPr/>
          <p:nvPr/>
        </p:nvSpPr>
        <p:spPr>
          <a:xfrm>
            <a:off x="6949440" y="4142232"/>
            <a:ext cx="274320" cy="274320"/>
          </a:xfrm>
          <a:prstGeom prst="ellipse">
            <a:avLst/>
          </a:prstGeom>
          <a:solidFill>
            <a:srgbClr val="EEF1F8"/>
          </a:solidFill>
          <a:ln w="12700"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44" name="Google Shape;844;p24" descr="preencoded.png"/>
          <p:cNvPicPr preferRelativeResize="0"/>
          <p:nvPr/>
        </p:nvPicPr>
        <p:blipFill rotWithShape="1">
          <a:blip r:embed="rId4">
            <a:alphaModFix/>
          </a:blip>
          <a:srcRect/>
          <a:stretch/>
        </p:blipFill>
        <p:spPr>
          <a:xfrm>
            <a:off x="7023506" y="4216298"/>
            <a:ext cx="126187" cy="126187"/>
          </a:xfrm>
          <a:prstGeom prst="rect">
            <a:avLst/>
          </a:prstGeom>
          <a:noFill/>
          <a:ln>
            <a:noFill/>
          </a:ln>
        </p:spPr>
      </p:pic>
      <p:sp>
        <p:nvSpPr>
          <p:cNvPr id="845" name="Google Shape;845;p24"/>
          <p:cNvSpPr txBox="1"/>
          <p:nvPr/>
        </p:nvSpPr>
        <p:spPr>
          <a:xfrm>
            <a:off x="7333488" y="3980932"/>
            <a:ext cx="4096500" cy="640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300"/>
              <a:buFont typeface="Calibri"/>
              <a:buNone/>
            </a:pPr>
            <a:r>
              <a:rPr lang="en-US" sz="1900" b="0" i="0" u="none" strike="noStrike" cap="none">
                <a:solidFill>
                  <a:srgbClr val="1B1E3C"/>
                </a:solidFill>
                <a:latin typeface="Calibri"/>
                <a:ea typeface="Calibri"/>
                <a:cs typeface="Calibri"/>
                <a:sym typeface="Calibri"/>
              </a:rPr>
              <a:t>Ensure content and vendor tools meet WCAG 2.1 AA</a:t>
            </a:r>
            <a:endParaRPr sz="1900" b="0" i="0" u="none" strike="noStrike" cap="none">
              <a:solidFill>
                <a:schemeClr val="dk1"/>
              </a:solidFill>
              <a:latin typeface="Calibri"/>
              <a:ea typeface="Calibri"/>
              <a:cs typeface="Calibri"/>
              <a:sym typeface="Calibri"/>
            </a:endParaRPr>
          </a:p>
        </p:txBody>
      </p:sp>
      <p:pic>
        <p:nvPicPr>
          <p:cNvPr id="846" name="Google Shape;846;p24"/>
          <p:cNvPicPr preferRelativeResize="0"/>
          <p:nvPr/>
        </p:nvPicPr>
        <p:blipFill>
          <a:blip r:embed="rId5">
            <a:alphaModFix/>
          </a:blip>
          <a:stretch>
            <a:fillRect/>
          </a:stretch>
        </p:blipFill>
        <p:spPr>
          <a:xfrm>
            <a:off x="9881685" y="438900"/>
            <a:ext cx="1949964" cy="3657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51"/>
        <p:cNvGrpSpPr/>
        <p:nvPr/>
      </p:nvGrpSpPr>
      <p:grpSpPr>
        <a:xfrm>
          <a:off x="0" y="0"/>
          <a:ext cx="0" cy="0"/>
          <a:chOff x="0" y="0"/>
          <a:chExt cx="0" cy="0"/>
        </a:xfrm>
      </p:grpSpPr>
      <p:sp>
        <p:nvSpPr>
          <p:cNvPr id="852" name="Google Shape;852;p25"/>
          <p:cNvSpPr/>
          <p:nvPr/>
        </p:nvSpPr>
        <p:spPr>
          <a:xfrm>
            <a:off x="548640" y="384048"/>
            <a:ext cx="685800" cy="6858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25"/>
          <p:cNvSpPr txBox="1"/>
          <p:nvPr/>
        </p:nvSpPr>
        <p:spPr>
          <a:xfrm>
            <a:off x="548640" y="384048"/>
            <a:ext cx="6858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600"/>
              <a:buFont typeface="Calibri"/>
              <a:buNone/>
            </a:pPr>
            <a:r>
              <a:rPr lang="en-US" sz="2600" b="1" i="0" u="none" strike="noStrike" cap="none">
                <a:solidFill>
                  <a:srgbClr val="FFFFFF"/>
                </a:solidFill>
                <a:latin typeface="Calibri"/>
                <a:ea typeface="Calibri"/>
                <a:cs typeface="Calibri"/>
                <a:sym typeface="Calibri"/>
              </a:rPr>
              <a:t>2</a:t>
            </a:r>
            <a:endParaRPr sz="2600" b="0" i="0" u="none" strike="noStrike" cap="none">
              <a:solidFill>
                <a:schemeClr val="dk1"/>
              </a:solidFill>
              <a:latin typeface="Calibri"/>
              <a:ea typeface="Calibri"/>
              <a:cs typeface="Calibri"/>
              <a:sym typeface="Calibri"/>
            </a:endParaRPr>
          </a:p>
        </p:txBody>
      </p:sp>
      <p:sp>
        <p:nvSpPr>
          <p:cNvPr id="854" name="Google Shape;854;p25"/>
          <p:cNvSpPr txBox="1"/>
          <p:nvPr/>
        </p:nvSpPr>
        <p:spPr>
          <a:xfrm>
            <a:off x="1417320" y="384048"/>
            <a:ext cx="841248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2800"/>
              <a:buFont typeface="Calibri"/>
              <a:buNone/>
            </a:pPr>
            <a:r>
              <a:rPr lang="en-US" sz="2800" b="1" i="0" u="none" strike="noStrike" cap="none">
                <a:solidFill>
                  <a:srgbClr val="292D6F"/>
                </a:solidFill>
                <a:latin typeface="Calibri"/>
                <a:ea typeface="Calibri"/>
                <a:cs typeface="Calibri"/>
                <a:sym typeface="Calibri"/>
              </a:rPr>
              <a:t>Approve an Accessibility Statement</a:t>
            </a:r>
            <a:endParaRPr sz="2800" b="0" i="0" u="none" strike="noStrike" cap="none">
              <a:solidFill>
                <a:schemeClr val="dk1"/>
              </a:solidFill>
              <a:latin typeface="Calibri"/>
              <a:ea typeface="Calibri"/>
              <a:cs typeface="Calibri"/>
              <a:sym typeface="Calibri"/>
            </a:endParaRPr>
          </a:p>
        </p:txBody>
      </p:sp>
      <p:sp>
        <p:nvSpPr>
          <p:cNvPr id="855" name="Google Shape;855;p25"/>
          <p:cNvSpPr txBox="1"/>
          <p:nvPr/>
        </p:nvSpPr>
        <p:spPr>
          <a:xfrm>
            <a:off x="1417320" y="1051560"/>
            <a:ext cx="841248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350"/>
              <a:buFont typeface="Calibri"/>
              <a:buNone/>
            </a:pPr>
            <a:r>
              <a:rPr lang="en-US" sz="1650" b="0" i="0" u="none" strike="noStrike" cap="none">
                <a:solidFill>
                  <a:srgbClr val="5C627F"/>
                </a:solidFill>
                <a:latin typeface="Calibri"/>
                <a:ea typeface="Calibri"/>
                <a:cs typeface="Calibri"/>
                <a:sym typeface="Calibri"/>
              </a:rPr>
              <a:t>A clear policy — and a contact for accessibility requests — is one of the strongest signs of good-faith compliance.</a:t>
            </a:r>
            <a:endParaRPr sz="1650" b="0" i="0" u="none" strike="noStrike" cap="none">
              <a:solidFill>
                <a:schemeClr val="dk1"/>
              </a:solidFill>
              <a:latin typeface="Calibri"/>
              <a:ea typeface="Calibri"/>
              <a:cs typeface="Calibri"/>
              <a:sym typeface="Calibri"/>
            </a:endParaRPr>
          </a:p>
        </p:txBody>
      </p:sp>
      <p:cxnSp>
        <p:nvCxnSpPr>
          <p:cNvPr id="856" name="Google Shape;856;p25"/>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857" name="Google Shape;857;p25"/>
          <p:cNvSpPr/>
          <p:nvPr/>
        </p:nvSpPr>
        <p:spPr>
          <a:xfrm>
            <a:off x="54864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25"/>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859" name="Google Shape;859;p25"/>
          <p:cNvSpPr/>
          <p:nvPr/>
        </p:nvSpPr>
        <p:spPr>
          <a:xfrm>
            <a:off x="54864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25"/>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DESIGNATE AN OFFICER</a:t>
            </a:r>
            <a:endParaRPr sz="950" b="0" i="0" u="none" strike="noStrike" cap="none">
              <a:solidFill>
                <a:schemeClr val="dk1"/>
              </a:solidFill>
              <a:latin typeface="Calibri"/>
              <a:ea typeface="Calibri"/>
              <a:cs typeface="Calibri"/>
              <a:sym typeface="Calibri"/>
            </a:endParaRPr>
          </a:p>
        </p:txBody>
      </p:sp>
      <p:sp>
        <p:nvSpPr>
          <p:cNvPr id="861" name="Google Shape;861;p25"/>
          <p:cNvSpPr/>
          <p:nvPr/>
        </p:nvSpPr>
        <p:spPr>
          <a:xfrm>
            <a:off x="269748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25"/>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863" name="Google Shape;863;p25"/>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APPROVE A STATEMENT</a:t>
            </a:r>
            <a:endParaRPr sz="950" b="0" i="0" u="none" strike="noStrike" cap="none">
              <a:solidFill>
                <a:schemeClr val="dk1"/>
              </a:solidFill>
              <a:latin typeface="Calibri"/>
              <a:ea typeface="Calibri"/>
              <a:cs typeface="Calibri"/>
              <a:sym typeface="Calibri"/>
            </a:endParaRPr>
          </a:p>
        </p:txBody>
      </p:sp>
      <p:sp>
        <p:nvSpPr>
          <p:cNvPr id="864" name="Google Shape;864;p25"/>
          <p:cNvSpPr/>
          <p:nvPr/>
        </p:nvSpPr>
        <p:spPr>
          <a:xfrm>
            <a:off x="484632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25"/>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866" name="Google Shape;866;p25"/>
          <p:cNvSpPr/>
          <p:nvPr/>
        </p:nvSpPr>
        <p:spPr>
          <a:xfrm>
            <a:off x="484632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25"/>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SCAN &amp; ASSESS</a:t>
            </a:r>
            <a:endParaRPr sz="950" b="0" i="0" u="none" strike="noStrike" cap="none">
              <a:solidFill>
                <a:schemeClr val="dk1"/>
              </a:solidFill>
              <a:latin typeface="Calibri"/>
              <a:ea typeface="Calibri"/>
              <a:cs typeface="Calibri"/>
              <a:sym typeface="Calibri"/>
            </a:endParaRPr>
          </a:p>
        </p:txBody>
      </p:sp>
      <p:sp>
        <p:nvSpPr>
          <p:cNvPr id="868" name="Google Shape;868;p25"/>
          <p:cNvSpPr/>
          <p:nvPr/>
        </p:nvSpPr>
        <p:spPr>
          <a:xfrm>
            <a:off x="699516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25"/>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870" name="Google Shape;870;p25"/>
          <p:cNvSpPr/>
          <p:nvPr/>
        </p:nvSpPr>
        <p:spPr>
          <a:xfrm>
            <a:off x="699516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25"/>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PICK YOUR ROUTE</a:t>
            </a:r>
            <a:endParaRPr sz="950" b="0" i="0" u="none" strike="noStrike" cap="none">
              <a:solidFill>
                <a:schemeClr val="dk1"/>
              </a:solidFill>
              <a:latin typeface="Calibri"/>
              <a:ea typeface="Calibri"/>
              <a:cs typeface="Calibri"/>
              <a:sym typeface="Calibri"/>
            </a:endParaRPr>
          </a:p>
        </p:txBody>
      </p:sp>
      <p:sp>
        <p:nvSpPr>
          <p:cNvPr id="872" name="Google Shape;872;p25"/>
          <p:cNvSpPr/>
          <p:nvPr/>
        </p:nvSpPr>
        <p:spPr>
          <a:xfrm>
            <a:off x="914400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25"/>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874" name="Google Shape;874;p25"/>
          <p:cNvSpPr/>
          <p:nvPr/>
        </p:nvSpPr>
        <p:spPr>
          <a:xfrm>
            <a:off x="914400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25"/>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CONSIDER AN AUDIT</a:t>
            </a:r>
            <a:endParaRPr sz="950" b="0" i="0" u="none" strike="noStrike" cap="none">
              <a:solidFill>
                <a:schemeClr val="dk1"/>
              </a:solidFill>
              <a:latin typeface="Calibri"/>
              <a:ea typeface="Calibri"/>
              <a:cs typeface="Calibri"/>
              <a:sym typeface="Calibri"/>
            </a:endParaRPr>
          </a:p>
        </p:txBody>
      </p:sp>
      <p:sp>
        <p:nvSpPr>
          <p:cNvPr id="876" name="Google Shape;876;p25"/>
          <p:cNvSpPr/>
          <p:nvPr/>
        </p:nvSpPr>
        <p:spPr>
          <a:xfrm>
            <a:off x="548640" y="2103050"/>
            <a:ext cx="274200" cy="274200"/>
          </a:xfrm>
          <a:prstGeom prst="ellipse">
            <a:avLst/>
          </a:prstGeom>
          <a:solidFill>
            <a:srgbClr val="EEF1F8"/>
          </a:solidFill>
          <a:ln w="12700"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77" name="Google Shape;877;p25" descr="preencoded.png"/>
          <p:cNvPicPr preferRelativeResize="0"/>
          <p:nvPr/>
        </p:nvPicPr>
        <p:blipFill rotWithShape="1">
          <a:blip r:embed="rId3">
            <a:alphaModFix/>
          </a:blip>
          <a:srcRect/>
          <a:stretch/>
        </p:blipFill>
        <p:spPr>
          <a:xfrm>
            <a:off x="622706" y="2177116"/>
            <a:ext cx="126187" cy="126187"/>
          </a:xfrm>
          <a:prstGeom prst="rect">
            <a:avLst/>
          </a:prstGeom>
          <a:noFill/>
          <a:ln>
            <a:noFill/>
          </a:ln>
        </p:spPr>
      </p:pic>
      <p:sp>
        <p:nvSpPr>
          <p:cNvPr id="878" name="Google Shape;878;p25"/>
          <p:cNvSpPr txBox="1"/>
          <p:nvPr/>
        </p:nvSpPr>
        <p:spPr>
          <a:xfrm>
            <a:off x="932688" y="1877498"/>
            <a:ext cx="65655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250"/>
              <a:buFont typeface="Calibri"/>
              <a:buNone/>
            </a:pPr>
            <a:r>
              <a:rPr lang="en-US" sz="1750" b="0" i="0" u="none" strike="noStrike" cap="none">
                <a:solidFill>
                  <a:srgbClr val="1B1E3C"/>
                </a:solidFill>
                <a:latin typeface="Calibri"/>
                <a:ea typeface="Calibri"/>
                <a:cs typeface="Calibri"/>
                <a:sym typeface="Calibri"/>
              </a:rPr>
              <a:t>Formally adopt an Accessibility Policy approved by leadership, council, or the board.</a:t>
            </a:r>
            <a:endParaRPr sz="1750" b="0" i="0" u="none" strike="noStrike" cap="none">
              <a:solidFill>
                <a:schemeClr val="dk1"/>
              </a:solidFill>
              <a:latin typeface="Calibri"/>
              <a:ea typeface="Calibri"/>
              <a:cs typeface="Calibri"/>
              <a:sym typeface="Calibri"/>
            </a:endParaRPr>
          </a:p>
        </p:txBody>
      </p:sp>
      <p:sp>
        <p:nvSpPr>
          <p:cNvPr id="879" name="Google Shape;879;p25"/>
          <p:cNvSpPr/>
          <p:nvPr/>
        </p:nvSpPr>
        <p:spPr>
          <a:xfrm>
            <a:off x="548640" y="2834570"/>
            <a:ext cx="274200" cy="274200"/>
          </a:xfrm>
          <a:prstGeom prst="ellipse">
            <a:avLst/>
          </a:prstGeom>
          <a:solidFill>
            <a:srgbClr val="EEF1F8"/>
          </a:solidFill>
          <a:ln w="12700"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80" name="Google Shape;880;p25" descr="preencoded.png"/>
          <p:cNvPicPr preferRelativeResize="0"/>
          <p:nvPr/>
        </p:nvPicPr>
        <p:blipFill rotWithShape="1">
          <a:blip r:embed="rId3">
            <a:alphaModFix/>
          </a:blip>
          <a:srcRect/>
          <a:stretch/>
        </p:blipFill>
        <p:spPr>
          <a:xfrm>
            <a:off x="622706" y="2908636"/>
            <a:ext cx="126187" cy="126187"/>
          </a:xfrm>
          <a:prstGeom prst="rect">
            <a:avLst/>
          </a:prstGeom>
          <a:noFill/>
          <a:ln>
            <a:noFill/>
          </a:ln>
        </p:spPr>
      </p:pic>
      <p:sp>
        <p:nvSpPr>
          <p:cNvPr id="881" name="Google Shape;881;p25"/>
          <p:cNvSpPr txBox="1"/>
          <p:nvPr/>
        </p:nvSpPr>
        <p:spPr>
          <a:xfrm>
            <a:off x="932688" y="2609018"/>
            <a:ext cx="65655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250"/>
              <a:buFont typeface="Calibri"/>
              <a:buNone/>
            </a:pPr>
            <a:r>
              <a:rPr lang="en-US" sz="1750" b="0" i="0" u="none" strike="noStrike" cap="none">
                <a:solidFill>
                  <a:srgbClr val="1B1E3C"/>
                </a:solidFill>
                <a:latin typeface="Calibri"/>
                <a:ea typeface="Calibri"/>
                <a:cs typeface="Calibri"/>
                <a:sym typeface="Calibri"/>
              </a:rPr>
              <a:t>Outline your agency's intent to comply with WCAG 2.1 AA and the ADA Title II rule.</a:t>
            </a:r>
            <a:endParaRPr sz="1750" b="0" i="0" u="none" strike="noStrike" cap="none">
              <a:solidFill>
                <a:schemeClr val="dk1"/>
              </a:solidFill>
              <a:latin typeface="Calibri"/>
              <a:ea typeface="Calibri"/>
              <a:cs typeface="Calibri"/>
              <a:sym typeface="Calibri"/>
            </a:endParaRPr>
          </a:p>
        </p:txBody>
      </p:sp>
      <p:sp>
        <p:nvSpPr>
          <p:cNvPr id="882" name="Google Shape;882;p25"/>
          <p:cNvSpPr/>
          <p:nvPr/>
        </p:nvSpPr>
        <p:spPr>
          <a:xfrm>
            <a:off x="548640" y="3566090"/>
            <a:ext cx="274200" cy="274200"/>
          </a:xfrm>
          <a:prstGeom prst="ellipse">
            <a:avLst/>
          </a:prstGeom>
          <a:solidFill>
            <a:srgbClr val="EEF1F8"/>
          </a:solidFill>
          <a:ln w="12700"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83" name="Google Shape;883;p25" descr="preencoded.png"/>
          <p:cNvPicPr preferRelativeResize="0"/>
          <p:nvPr/>
        </p:nvPicPr>
        <p:blipFill rotWithShape="1">
          <a:blip r:embed="rId3">
            <a:alphaModFix/>
          </a:blip>
          <a:srcRect/>
          <a:stretch/>
        </p:blipFill>
        <p:spPr>
          <a:xfrm>
            <a:off x="622706" y="3640156"/>
            <a:ext cx="126187" cy="126187"/>
          </a:xfrm>
          <a:prstGeom prst="rect">
            <a:avLst/>
          </a:prstGeom>
          <a:noFill/>
          <a:ln>
            <a:noFill/>
          </a:ln>
        </p:spPr>
      </p:pic>
      <p:sp>
        <p:nvSpPr>
          <p:cNvPr id="884" name="Google Shape;884;p25"/>
          <p:cNvSpPr txBox="1"/>
          <p:nvPr/>
        </p:nvSpPr>
        <p:spPr>
          <a:xfrm>
            <a:off x="932688" y="3340538"/>
            <a:ext cx="65655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250"/>
              <a:buFont typeface="Calibri"/>
              <a:buNone/>
            </a:pPr>
            <a:r>
              <a:rPr lang="en-US" sz="1750" b="0" i="0" u="none" strike="noStrike" cap="none">
                <a:solidFill>
                  <a:srgbClr val="1B1E3C"/>
                </a:solidFill>
                <a:latin typeface="Calibri"/>
                <a:ea typeface="Calibri"/>
                <a:cs typeface="Calibri"/>
                <a:sym typeface="Calibri"/>
              </a:rPr>
              <a:t>Post it publicly on your website (often linked in the footer).</a:t>
            </a:r>
            <a:endParaRPr sz="1750" b="0" i="0" u="none" strike="noStrike" cap="none">
              <a:solidFill>
                <a:schemeClr val="dk1"/>
              </a:solidFill>
              <a:latin typeface="Calibri"/>
              <a:ea typeface="Calibri"/>
              <a:cs typeface="Calibri"/>
              <a:sym typeface="Calibri"/>
            </a:endParaRPr>
          </a:p>
        </p:txBody>
      </p:sp>
      <p:sp>
        <p:nvSpPr>
          <p:cNvPr id="885" name="Google Shape;885;p25"/>
          <p:cNvSpPr/>
          <p:nvPr/>
        </p:nvSpPr>
        <p:spPr>
          <a:xfrm>
            <a:off x="548640" y="4297610"/>
            <a:ext cx="274200" cy="274200"/>
          </a:xfrm>
          <a:prstGeom prst="ellipse">
            <a:avLst/>
          </a:prstGeom>
          <a:solidFill>
            <a:srgbClr val="EEF1F8"/>
          </a:solidFill>
          <a:ln w="12700"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86" name="Google Shape;886;p25" descr="preencoded.png"/>
          <p:cNvPicPr preferRelativeResize="0"/>
          <p:nvPr/>
        </p:nvPicPr>
        <p:blipFill rotWithShape="1">
          <a:blip r:embed="rId3">
            <a:alphaModFix/>
          </a:blip>
          <a:srcRect/>
          <a:stretch/>
        </p:blipFill>
        <p:spPr>
          <a:xfrm>
            <a:off x="622706" y="4371676"/>
            <a:ext cx="126187" cy="126187"/>
          </a:xfrm>
          <a:prstGeom prst="rect">
            <a:avLst/>
          </a:prstGeom>
          <a:noFill/>
          <a:ln>
            <a:noFill/>
          </a:ln>
        </p:spPr>
      </p:pic>
      <p:sp>
        <p:nvSpPr>
          <p:cNvPr id="887" name="Google Shape;887;p25"/>
          <p:cNvSpPr txBox="1"/>
          <p:nvPr/>
        </p:nvSpPr>
        <p:spPr>
          <a:xfrm>
            <a:off x="932688" y="4072058"/>
            <a:ext cx="65655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250"/>
              <a:buFont typeface="Calibri"/>
              <a:buNone/>
            </a:pPr>
            <a:r>
              <a:rPr lang="en-US" sz="1750" b="0" i="0" u="none" strike="noStrike" cap="none">
                <a:solidFill>
                  <a:srgbClr val="1B1E3C"/>
                </a:solidFill>
                <a:latin typeface="Calibri"/>
                <a:ea typeface="Calibri"/>
                <a:cs typeface="Calibri"/>
                <a:sym typeface="Calibri"/>
              </a:rPr>
              <a:t>Define how requests for accommodation should be submitted (usually a form, email, or phone number) — best to have two methods.</a:t>
            </a:r>
            <a:endParaRPr sz="1750" b="0" i="0" u="none" strike="noStrike" cap="none">
              <a:solidFill>
                <a:schemeClr val="dk1"/>
              </a:solidFill>
              <a:latin typeface="Calibri"/>
              <a:ea typeface="Calibri"/>
              <a:cs typeface="Calibri"/>
              <a:sym typeface="Calibri"/>
            </a:endParaRPr>
          </a:p>
        </p:txBody>
      </p:sp>
      <p:sp>
        <p:nvSpPr>
          <p:cNvPr id="888" name="Google Shape;888;p25"/>
          <p:cNvSpPr/>
          <p:nvPr/>
        </p:nvSpPr>
        <p:spPr>
          <a:xfrm>
            <a:off x="548640" y="5029130"/>
            <a:ext cx="274200" cy="274200"/>
          </a:xfrm>
          <a:prstGeom prst="ellipse">
            <a:avLst/>
          </a:prstGeom>
          <a:solidFill>
            <a:srgbClr val="EEF1F8"/>
          </a:solidFill>
          <a:ln w="12700"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89" name="Google Shape;889;p25" descr="preencoded.png"/>
          <p:cNvPicPr preferRelativeResize="0"/>
          <p:nvPr/>
        </p:nvPicPr>
        <p:blipFill rotWithShape="1">
          <a:blip r:embed="rId3">
            <a:alphaModFix/>
          </a:blip>
          <a:srcRect/>
          <a:stretch/>
        </p:blipFill>
        <p:spPr>
          <a:xfrm>
            <a:off x="622706" y="5103196"/>
            <a:ext cx="126187" cy="126187"/>
          </a:xfrm>
          <a:prstGeom prst="rect">
            <a:avLst/>
          </a:prstGeom>
          <a:noFill/>
          <a:ln>
            <a:noFill/>
          </a:ln>
        </p:spPr>
      </p:pic>
      <p:sp>
        <p:nvSpPr>
          <p:cNvPr id="890" name="Google Shape;890;p25"/>
          <p:cNvSpPr txBox="1"/>
          <p:nvPr/>
        </p:nvSpPr>
        <p:spPr>
          <a:xfrm>
            <a:off x="932688" y="4803578"/>
            <a:ext cx="65655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250"/>
              <a:buFont typeface="Calibri"/>
              <a:buNone/>
            </a:pPr>
            <a:r>
              <a:rPr lang="en-US" sz="1750" b="0" i="0" u="none" strike="noStrike" cap="none">
                <a:solidFill>
                  <a:srgbClr val="1B1E3C"/>
                </a:solidFill>
                <a:latin typeface="Calibri"/>
                <a:ea typeface="Calibri"/>
                <a:cs typeface="Calibri"/>
                <a:sym typeface="Calibri"/>
              </a:rPr>
              <a:t>Review annually to reflect new technologies, vendors, or laws.</a:t>
            </a:r>
            <a:endParaRPr sz="1750" b="0" i="0" u="none" strike="noStrike" cap="none">
              <a:solidFill>
                <a:schemeClr val="dk1"/>
              </a:solidFill>
              <a:latin typeface="Calibri"/>
              <a:ea typeface="Calibri"/>
              <a:cs typeface="Calibri"/>
              <a:sym typeface="Calibri"/>
            </a:endParaRPr>
          </a:p>
        </p:txBody>
      </p:sp>
      <p:sp>
        <p:nvSpPr>
          <p:cNvPr id="891" name="Google Shape;891;p25"/>
          <p:cNvSpPr/>
          <p:nvPr/>
        </p:nvSpPr>
        <p:spPr>
          <a:xfrm>
            <a:off x="7955280" y="1877498"/>
            <a:ext cx="3703200" cy="3566100"/>
          </a:xfrm>
          <a:prstGeom prst="roundRect">
            <a:avLst>
              <a:gd name="adj" fmla="val 3077"/>
            </a:avLst>
          </a:prstGeom>
          <a:solidFill>
            <a:srgbClr val="292D6F"/>
          </a:solidFill>
          <a:ln w="9525"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25"/>
          <p:cNvSpPr/>
          <p:nvPr/>
        </p:nvSpPr>
        <p:spPr>
          <a:xfrm>
            <a:off x="8229600" y="2151818"/>
            <a:ext cx="640200" cy="64020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93" name="Google Shape;893;p25" descr="preencoded.png"/>
          <p:cNvPicPr preferRelativeResize="0"/>
          <p:nvPr/>
        </p:nvPicPr>
        <p:blipFill rotWithShape="1">
          <a:blip r:embed="rId4">
            <a:alphaModFix/>
          </a:blip>
          <a:srcRect/>
          <a:stretch/>
        </p:blipFill>
        <p:spPr>
          <a:xfrm>
            <a:off x="8402422" y="2324640"/>
            <a:ext cx="294437" cy="294437"/>
          </a:xfrm>
          <a:prstGeom prst="rect">
            <a:avLst/>
          </a:prstGeom>
          <a:noFill/>
          <a:ln>
            <a:noFill/>
          </a:ln>
        </p:spPr>
      </p:pic>
      <p:sp>
        <p:nvSpPr>
          <p:cNvPr id="894" name="Google Shape;894;p25"/>
          <p:cNvSpPr txBox="1"/>
          <p:nvPr/>
        </p:nvSpPr>
        <p:spPr>
          <a:xfrm>
            <a:off x="8229600" y="2929058"/>
            <a:ext cx="32004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600"/>
              <a:buFont typeface="Calibri"/>
              <a:buNone/>
            </a:pPr>
            <a:r>
              <a:rPr lang="en-US" sz="1600" b="1" i="0" u="none" strike="noStrike" cap="none">
                <a:solidFill>
                  <a:srgbClr val="FFFFFF"/>
                </a:solidFill>
                <a:latin typeface="Calibri"/>
                <a:ea typeface="Calibri"/>
                <a:cs typeface="Calibri"/>
                <a:sym typeface="Calibri"/>
              </a:rPr>
              <a:t>Here's a sample to start</a:t>
            </a:r>
            <a:endParaRPr sz="1600" b="0" i="0" u="none" strike="noStrike" cap="none">
              <a:solidFill>
                <a:schemeClr val="dk1"/>
              </a:solidFill>
              <a:latin typeface="Calibri"/>
              <a:ea typeface="Calibri"/>
              <a:cs typeface="Calibri"/>
              <a:sym typeface="Calibri"/>
            </a:endParaRPr>
          </a:p>
        </p:txBody>
      </p:sp>
      <p:sp>
        <p:nvSpPr>
          <p:cNvPr id="895" name="Google Shape;895;p25">
            <a:hlinkClick r:id="rId5"/>
          </p:cNvPr>
          <p:cNvSpPr txBox="1"/>
          <p:nvPr/>
        </p:nvSpPr>
        <p:spPr>
          <a:xfrm>
            <a:off x="8229600" y="3386258"/>
            <a:ext cx="3200400" cy="8229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300"/>
              <a:buFont typeface="Calibri"/>
              <a:buNone/>
            </a:pPr>
            <a:r>
              <a:rPr lang="en-US" sz="1300" b="0" i="0" u="sng" strike="noStrike" cap="none">
                <a:solidFill>
                  <a:schemeClr val="hlink"/>
                </a:solidFill>
                <a:latin typeface="Calibri"/>
                <a:ea typeface="Calibri"/>
                <a:cs typeface="Calibri"/>
                <a:sym typeface="Calibri"/>
                <a:hlinkClick r:id="rId5"/>
              </a:rPr>
              <a:t>getstreamline.com/accessibility-policy</a:t>
            </a:r>
            <a:endParaRPr sz="1300" b="0" i="0" u="none" strike="noStrike" cap="none">
              <a:solidFill>
                <a:schemeClr val="dk1"/>
              </a:solidFill>
              <a:latin typeface="Calibri"/>
              <a:ea typeface="Calibri"/>
              <a:cs typeface="Calibri"/>
              <a:sym typeface="Calibri"/>
            </a:endParaRPr>
          </a:p>
        </p:txBody>
      </p:sp>
      <p:sp>
        <p:nvSpPr>
          <p:cNvPr id="896" name="Google Shape;896;p25"/>
          <p:cNvSpPr txBox="1"/>
          <p:nvPr/>
        </p:nvSpPr>
        <p:spPr>
          <a:xfrm>
            <a:off x="8229600" y="4437818"/>
            <a:ext cx="3200400" cy="731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1150"/>
              <a:buFont typeface="Calibri"/>
              <a:buNone/>
            </a:pPr>
            <a:r>
              <a:rPr lang="en-US" sz="1150" b="0" i="1" u="none" strike="noStrike" cap="none">
                <a:solidFill>
                  <a:srgbClr val="C9D3F2"/>
                </a:solidFill>
                <a:latin typeface="Calibri"/>
                <a:ea typeface="Calibri"/>
                <a:cs typeface="Calibri"/>
                <a:sym typeface="Calibri"/>
              </a:rPr>
              <a:t>Copy it, adapt it, get it approved, post it.</a:t>
            </a:r>
            <a:endParaRPr sz="1150" b="0" i="0" u="none" strike="noStrike" cap="none">
              <a:solidFill>
                <a:schemeClr val="dk1"/>
              </a:solidFill>
              <a:latin typeface="Calibri"/>
              <a:ea typeface="Calibri"/>
              <a:cs typeface="Calibri"/>
              <a:sym typeface="Calibri"/>
            </a:endParaRPr>
          </a:p>
        </p:txBody>
      </p:sp>
      <p:pic>
        <p:nvPicPr>
          <p:cNvPr id="897" name="Google Shape;897;p25"/>
          <p:cNvPicPr preferRelativeResize="0"/>
          <p:nvPr/>
        </p:nvPicPr>
        <p:blipFill>
          <a:blip r:embed="rId6">
            <a:alphaModFix/>
          </a:blip>
          <a:stretch>
            <a:fillRect/>
          </a:stretch>
        </p:blipFill>
        <p:spPr>
          <a:xfrm>
            <a:off x="9881685" y="438900"/>
            <a:ext cx="1949964" cy="3657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02"/>
        <p:cNvGrpSpPr/>
        <p:nvPr/>
      </p:nvGrpSpPr>
      <p:grpSpPr>
        <a:xfrm>
          <a:off x="0" y="0"/>
          <a:ext cx="0" cy="0"/>
          <a:chOff x="0" y="0"/>
          <a:chExt cx="0" cy="0"/>
        </a:xfrm>
      </p:grpSpPr>
      <p:sp>
        <p:nvSpPr>
          <p:cNvPr id="903" name="Google Shape;903;p26"/>
          <p:cNvSpPr/>
          <p:nvPr/>
        </p:nvSpPr>
        <p:spPr>
          <a:xfrm>
            <a:off x="548640" y="384048"/>
            <a:ext cx="685800" cy="6858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26"/>
          <p:cNvSpPr txBox="1"/>
          <p:nvPr/>
        </p:nvSpPr>
        <p:spPr>
          <a:xfrm>
            <a:off x="548640" y="384048"/>
            <a:ext cx="6858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600"/>
              <a:buFont typeface="Calibri"/>
              <a:buNone/>
            </a:pPr>
            <a:r>
              <a:rPr lang="en-US" sz="2600" b="1" i="0" u="none" strike="noStrike" cap="none">
                <a:solidFill>
                  <a:srgbClr val="FFFFFF"/>
                </a:solidFill>
                <a:latin typeface="Calibri"/>
                <a:ea typeface="Calibri"/>
                <a:cs typeface="Calibri"/>
                <a:sym typeface="Calibri"/>
              </a:rPr>
              <a:t>3</a:t>
            </a:r>
            <a:endParaRPr sz="2600" b="0" i="0" u="none" strike="noStrike" cap="none">
              <a:solidFill>
                <a:schemeClr val="dk1"/>
              </a:solidFill>
              <a:latin typeface="Calibri"/>
              <a:ea typeface="Calibri"/>
              <a:cs typeface="Calibri"/>
              <a:sym typeface="Calibri"/>
            </a:endParaRPr>
          </a:p>
        </p:txBody>
      </p:sp>
      <p:sp>
        <p:nvSpPr>
          <p:cNvPr id="905" name="Google Shape;905;p26"/>
          <p:cNvSpPr txBox="1"/>
          <p:nvPr/>
        </p:nvSpPr>
        <p:spPr>
          <a:xfrm>
            <a:off x="1417320" y="384048"/>
            <a:ext cx="841248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2800"/>
              <a:buFont typeface="Calibri"/>
              <a:buNone/>
            </a:pPr>
            <a:r>
              <a:rPr lang="en-US" sz="2800" b="1" i="0" u="none" strike="noStrike" cap="none">
                <a:solidFill>
                  <a:srgbClr val="292D6F"/>
                </a:solidFill>
                <a:latin typeface="Calibri"/>
                <a:ea typeface="Calibri"/>
                <a:cs typeface="Calibri"/>
                <a:sym typeface="Calibri"/>
              </a:rPr>
              <a:t>Scan and assess your current status</a:t>
            </a:r>
            <a:endParaRPr sz="2800" b="0" i="0" u="none" strike="noStrike" cap="none">
              <a:solidFill>
                <a:schemeClr val="dk1"/>
              </a:solidFill>
              <a:latin typeface="Calibri"/>
              <a:ea typeface="Calibri"/>
              <a:cs typeface="Calibri"/>
              <a:sym typeface="Calibri"/>
            </a:endParaRPr>
          </a:p>
        </p:txBody>
      </p:sp>
      <p:sp>
        <p:nvSpPr>
          <p:cNvPr id="906" name="Google Shape;906;p26"/>
          <p:cNvSpPr txBox="1"/>
          <p:nvPr/>
        </p:nvSpPr>
        <p:spPr>
          <a:xfrm>
            <a:off x="1417320" y="1051560"/>
            <a:ext cx="841248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350"/>
              <a:buFont typeface="Calibri"/>
              <a:buNone/>
            </a:pPr>
            <a:r>
              <a:rPr lang="en-US" sz="1650" b="0" i="0" u="none" strike="noStrike" cap="none">
                <a:solidFill>
                  <a:srgbClr val="5C627F"/>
                </a:solidFill>
                <a:latin typeface="Calibri"/>
                <a:ea typeface="Calibri"/>
                <a:cs typeface="Calibri"/>
                <a:sym typeface="Calibri"/>
              </a:rPr>
              <a:t>Run an accessibility scan across your website and document library.</a:t>
            </a:r>
            <a:endParaRPr sz="1650" b="0" i="0" u="none" strike="noStrike" cap="none">
              <a:solidFill>
                <a:schemeClr val="dk1"/>
              </a:solidFill>
              <a:latin typeface="Calibri"/>
              <a:ea typeface="Calibri"/>
              <a:cs typeface="Calibri"/>
              <a:sym typeface="Calibri"/>
            </a:endParaRPr>
          </a:p>
        </p:txBody>
      </p:sp>
      <p:cxnSp>
        <p:nvCxnSpPr>
          <p:cNvPr id="907" name="Google Shape;907;p26"/>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908" name="Google Shape;908;p26"/>
          <p:cNvSpPr/>
          <p:nvPr/>
        </p:nvSpPr>
        <p:spPr>
          <a:xfrm>
            <a:off x="54864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26"/>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910" name="Google Shape;910;p26"/>
          <p:cNvSpPr/>
          <p:nvPr/>
        </p:nvSpPr>
        <p:spPr>
          <a:xfrm>
            <a:off x="54864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26"/>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DESIGNATE AN OFFICER</a:t>
            </a:r>
            <a:endParaRPr sz="950" b="0" i="0" u="none" strike="noStrike" cap="none">
              <a:solidFill>
                <a:schemeClr val="dk1"/>
              </a:solidFill>
              <a:latin typeface="Calibri"/>
              <a:ea typeface="Calibri"/>
              <a:cs typeface="Calibri"/>
              <a:sym typeface="Calibri"/>
            </a:endParaRPr>
          </a:p>
        </p:txBody>
      </p:sp>
      <p:sp>
        <p:nvSpPr>
          <p:cNvPr id="912" name="Google Shape;912;p26"/>
          <p:cNvSpPr/>
          <p:nvPr/>
        </p:nvSpPr>
        <p:spPr>
          <a:xfrm>
            <a:off x="269748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26"/>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914" name="Google Shape;914;p26"/>
          <p:cNvSpPr/>
          <p:nvPr/>
        </p:nvSpPr>
        <p:spPr>
          <a:xfrm>
            <a:off x="269748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26"/>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APPROVE A STATEMENT</a:t>
            </a:r>
            <a:endParaRPr sz="950" b="0" i="0" u="none" strike="noStrike" cap="none">
              <a:solidFill>
                <a:schemeClr val="dk1"/>
              </a:solidFill>
              <a:latin typeface="Calibri"/>
              <a:ea typeface="Calibri"/>
              <a:cs typeface="Calibri"/>
              <a:sym typeface="Calibri"/>
            </a:endParaRPr>
          </a:p>
        </p:txBody>
      </p:sp>
      <p:sp>
        <p:nvSpPr>
          <p:cNvPr id="916" name="Google Shape;916;p26"/>
          <p:cNvSpPr/>
          <p:nvPr/>
        </p:nvSpPr>
        <p:spPr>
          <a:xfrm>
            <a:off x="484632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26"/>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918" name="Google Shape;918;p26"/>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SCAN &amp; ASSESS</a:t>
            </a:r>
            <a:endParaRPr sz="950" b="0" i="0" u="none" strike="noStrike" cap="none">
              <a:solidFill>
                <a:schemeClr val="dk1"/>
              </a:solidFill>
              <a:latin typeface="Calibri"/>
              <a:ea typeface="Calibri"/>
              <a:cs typeface="Calibri"/>
              <a:sym typeface="Calibri"/>
            </a:endParaRPr>
          </a:p>
        </p:txBody>
      </p:sp>
      <p:sp>
        <p:nvSpPr>
          <p:cNvPr id="919" name="Google Shape;919;p26"/>
          <p:cNvSpPr/>
          <p:nvPr/>
        </p:nvSpPr>
        <p:spPr>
          <a:xfrm>
            <a:off x="699516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26"/>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921" name="Google Shape;921;p26"/>
          <p:cNvSpPr/>
          <p:nvPr/>
        </p:nvSpPr>
        <p:spPr>
          <a:xfrm>
            <a:off x="699516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26"/>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PICK YOUR ROUTE</a:t>
            </a:r>
            <a:endParaRPr sz="950" b="0" i="0" u="none" strike="noStrike" cap="none">
              <a:solidFill>
                <a:schemeClr val="dk1"/>
              </a:solidFill>
              <a:latin typeface="Calibri"/>
              <a:ea typeface="Calibri"/>
              <a:cs typeface="Calibri"/>
              <a:sym typeface="Calibri"/>
            </a:endParaRPr>
          </a:p>
        </p:txBody>
      </p:sp>
      <p:sp>
        <p:nvSpPr>
          <p:cNvPr id="923" name="Google Shape;923;p26"/>
          <p:cNvSpPr/>
          <p:nvPr/>
        </p:nvSpPr>
        <p:spPr>
          <a:xfrm>
            <a:off x="914400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26"/>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925" name="Google Shape;925;p26"/>
          <p:cNvSpPr/>
          <p:nvPr/>
        </p:nvSpPr>
        <p:spPr>
          <a:xfrm>
            <a:off x="914400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26"/>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CONSIDER AN AUDIT</a:t>
            </a:r>
            <a:endParaRPr sz="950" b="0" i="0" u="none" strike="noStrike" cap="none">
              <a:solidFill>
                <a:schemeClr val="dk1"/>
              </a:solidFill>
              <a:latin typeface="Calibri"/>
              <a:ea typeface="Calibri"/>
              <a:cs typeface="Calibri"/>
              <a:sym typeface="Calibri"/>
            </a:endParaRPr>
          </a:p>
        </p:txBody>
      </p:sp>
      <p:sp>
        <p:nvSpPr>
          <p:cNvPr id="927" name="Google Shape;927;p26"/>
          <p:cNvSpPr/>
          <p:nvPr/>
        </p:nvSpPr>
        <p:spPr>
          <a:xfrm>
            <a:off x="548640" y="1691640"/>
            <a:ext cx="5394960" cy="4069080"/>
          </a:xfrm>
          <a:prstGeom prst="roundRect">
            <a:avLst>
              <a:gd name="adj" fmla="val 2697"/>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26"/>
          <p:cNvSpPr txBox="1"/>
          <p:nvPr/>
        </p:nvSpPr>
        <p:spPr>
          <a:xfrm>
            <a:off x="822960" y="1874520"/>
            <a:ext cx="27432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1550" b="1" i="0" u="none" strike="noStrike" cap="none">
                <a:solidFill>
                  <a:srgbClr val="5C627F"/>
                </a:solidFill>
                <a:latin typeface="Calibri"/>
                <a:ea typeface="Calibri"/>
                <a:cs typeface="Calibri"/>
                <a:sym typeface="Calibri"/>
              </a:rPr>
              <a:t>IDENTIFY</a:t>
            </a:r>
            <a:endParaRPr sz="1550" b="0" i="0" u="none" strike="noStrike" cap="none">
              <a:solidFill>
                <a:schemeClr val="dk1"/>
              </a:solidFill>
              <a:latin typeface="Calibri"/>
              <a:ea typeface="Calibri"/>
              <a:cs typeface="Calibri"/>
              <a:sym typeface="Calibri"/>
            </a:endParaRPr>
          </a:p>
        </p:txBody>
      </p:sp>
      <p:sp>
        <p:nvSpPr>
          <p:cNvPr id="929" name="Google Shape;929;p26"/>
          <p:cNvSpPr/>
          <p:nvPr/>
        </p:nvSpPr>
        <p:spPr>
          <a:xfrm>
            <a:off x="822960" y="2465832"/>
            <a:ext cx="274200" cy="2742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30" name="Google Shape;930;p26" descr="preencoded.png"/>
          <p:cNvPicPr preferRelativeResize="0"/>
          <p:nvPr/>
        </p:nvPicPr>
        <p:blipFill rotWithShape="1">
          <a:blip r:embed="rId3">
            <a:alphaModFix/>
          </a:blip>
          <a:srcRect/>
          <a:stretch/>
        </p:blipFill>
        <p:spPr>
          <a:xfrm>
            <a:off x="897026" y="2539898"/>
            <a:ext cx="126187" cy="126187"/>
          </a:xfrm>
          <a:prstGeom prst="rect">
            <a:avLst/>
          </a:prstGeom>
          <a:noFill/>
          <a:ln>
            <a:noFill/>
          </a:ln>
        </p:spPr>
      </p:pic>
      <p:sp>
        <p:nvSpPr>
          <p:cNvPr id="931" name="Google Shape;931;p26"/>
          <p:cNvSpPr txBox="1"/>
          <p:nvPr/>
        </p:nvSpPr>
        <p:spPr>
          <a:xfrm>
            <a:off x="1207008" y="2240280"/>
            <a:ext cx="446227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300"/>
              <a:buFont typeface="Calibri"/>
              <a:buNone/>
            </a:pPr>
            <a:r>
              <a:rPr lang="en-US" sz="1600" b="0" i="0" u="none" strike="noStrike" cap="none">
                <a:solidFill>
                  <a:srgbClr val="1B1E3C"/>
                </a:solidFill>
                <a:latin typeface="Calibri"/>
                <a:ea typeface="Calibri"/>
                <a:cs typeface="Calibri"/>
                <a:sym typeface="Calibri"/>
              </a:rPr>
              <a:t>How many PDFs and public documents you have</a:t>
            </a:r>
            <a:endParaRPr sz="1600" b="0" i="0" u="none" strike="noStrike" cap="none">
              <a:solidFill>
                <a:schemeClr val="dk1"/>
              </a:solidFill>
              <a:latin typeface="Calibri"/>
              <a:ea typeface="Calibri"/>
              <a:cs typeface="Calibri"/>
              <a:sym typeface="Calibri"/>
            </a:endParaRPr>
          </a:p>
        </p:txBody>
      </p:sp>
      <p:sp>
        <p:nvSpPr>
          <p:cNvPr id="932" name="Google Shape;932;p26"/>
          <p:cNvSpPr/>
          <p:nvPr/>
        </p:nvSpPr>
        <p:spPr>
          <a:xfrm>
            <a:off x="822960" y="3243072"/>
            <a:ext cx="274200" cy="2742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33" name="Google Shape;933;p26" descr="preencoded.png"/>
          <p:cNvPicPr preferRelativeResize="0"/>
          <p:nvPr/>
        </p:nvPicPr>
        <p:blipFill rotWithShape="1">
          <a:blip r:embed="rId3">
            <a:alphaModFix/>
          </a:blip>
          <a:srcRect/>
          <a:stretch/>
        </p:blipFill>
        <p:spPr>
          <a:xfrm>
            <a:off x="897026" y="3317138"/>
            <a:ext cx="126187" cy="126187"/>
          </a:xfrm>
          <a:prstGeom prst="rect">
            <a:avLst/>
          </a:prstGeom>
          <a:noFill/>
          <a:ln>
            <a:noFill/>
          </a:ln>
        </p:spPr>
      </p:pic>
      <p:sp>
        <p:nvSpPr>
          <p:cNvPr id="934" name="Google Shape;934;p26"/>
          <p:cNvSpPr txBox="1"/>
          <p:nvPr/>
        </p:nvSpPr>
        <p:spPr>
          <a:xfrm>
            <a:off x="1207008" y="3017520"/>
            <a:ext cx="446227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300"/>
              <a:buFont typeface="Calibri"/>
              <a:buNone/>
            </a:pPr>
            <a:r>
              <a:rPr lang="en-US" sz="1600" b="0" i="0" u="none" strike="noStrike" cap="none">
                <a:solidFill>
                  <a:srgbClr val="1B1E3C"/>
                </a:solidFill>
                <a:latin typeface="Calibri"/>
                <a:ea typeface="Calibri"/>
                <a:cs typeface="Calibri"/>
                <a:sym typeface="Calibri"/>
              </a:rPr>
              <a:t>Which are accessible vs. not</a:t>
            </a:r>
            <a:endParaRPr sz="1600" b="0" i="0" u="none" strike="noStrike" cap="none">
              <a:solidFill>
                <a:schemeClr val="dk1"/>
              </a:solidFill>
              <a:latin typeface="Calibri"/>
              <a:ea typeface="Calibri"/>
              <a:cs typeface="Calibri"/>
              <a:sym typeface="Calibri"/>
            </a:endParaRPr>
          </a:p>
        </p:txBody>
      </p:sp>
      <p:sp>
        <p:nvSpPr>
          <p:cNvPr id="935" name="Google Shape;935;p26"/>
          <p:cNvSpPr/>
          <p:nvPr/>
        </p:nvSpPr>
        <p:spPr>
          <a:xfrm>
            <a:off x="822960" y="4020312"/>
            <a:ext cx="274200" cy="2742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36" name="Google Shape;936;p26" descr="preencoded.png"/>
          <p:cNvPicPr preferRelativeResize="0"/>
          <p:nvPr/>
        </p:nvPicPr>
        <p:blipFill rotWithShape="1">
          <a:blip r:embed="rId3">
            <a:alphaModFix/>
          </a:blip>
          <a:srcRect/>
          <a:stretch/>
        </p:blipFill>
        <p:spPr>
          <a:xfrm>
            <a:off x="897026" y="4094378"/>
            <a:ext cx="126187" cy="126187"/>
          </a:xfrm>
          <a:prstGeom prst="rect">
            <a:avLst/>
          </a:prstGeom>
          <a:noFill/>
          <a:ln>
            <a:noFill/>
          </a:ln>
        </p:spPr>
      </p:pic>
      <p:sp>
        <p:nvSpPr>
          <p:cNvPr id="937" name="Google Shape;937;p26"/>
          <p:cNvSpPr txBox="1"/>
          <p:nvPr/>
        </p:nvSpPr>
        <p:spPr>
          <a:xfrm>
            <a:off x="1207008" y="3794760"/>
            <a:ext cx="446227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300"/>
              <a:buFont typeface="Calibri"/>
              <a:buNone/>
            </a:pPr>
            <a:r>
              <a:rPr lang="en-US" sz="1600" b="0" i="0" u="none" strike="noStrike" cap="none">
                <a:solidFill>
                  <a:srgbClr val="1B1E3C"/>
                </a:solidFill>
                <a:latin typeface="Calibri"/>
                <a:ea typeface="Calibri"/>
                <a:cs typeface="Calibri"/>
                <a:sym typeface="Calibri"/>
              </a:rPr>
              <a:t>What issues appear most often (missing tags, alt text, etc.)</a:t>
            </a:r>
            <a:endParaRPr sz="1600" b="0" i="0" u="none" strike="noStrike" cap="none">
              <a:solidFill>
                <a:schemeClr val="dk1"/>
              </a:solidFill>
              <a:latin typeface="Calibri"/>
              <a:ea typeface="Calibri"/>
              <a:cs typeface="Calibri"/>
              <a:sym typeface="Calibri"/>
            </a:endParaRPr>
          </a:p>
        </p:txBody>
      </p:sp>
      <p:sp>
        <p:nvSpPr>
          <p:cNvPr id="938" name="Google Shape;938;p26"/>
          <p:cNvSpPr/>
          <p:nvPr/>
        </p:nvSpPr>
        <p:spPr>
          <a:xfrm>
            <a:off x="6217920" y="1691640"/>
            <a:ext cx="5440680" cy="4069080"/>
          </a:xfrm>
          <a:prstGeom prst="roundRect">
            <a:avLst>
              <a:gd name="adj" fmla="val 2697"/>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26"/>
          <p:cNvSpPr txBox="1"/>
          <p:nvPr/>
        </p:nvSpPr>
        <p:spPr>
          <a:xfrm>
            <a:off x="6492240" y="1874520"/>
            <a:ext cx="27432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1550" b="1" i="0" u="none" strike="noStrike" cap="none">
                <a:solidFill>
                  <a:srgbClr val="5C627F"/>
                </a:solidFill>
                <a:latin typeface="Calibri"/>
                <a:ea typeface="Calibri"/>
                <a:cs typeface="Calibri"/>
                <a:sym typeface="Calibri"/>
              </a:rPr>
              <a:t>TOOLS</a:t>
            </a:r>
            <a:endParaRPr sz="1550" b="0" i="0" u="none" strike="noStrike" cap="none">
              <a:solidFill>
                <a:schemeClr val="dk1"/>
              </a:solidFill>
              <a:latin typeface="Calibri"/>
              <a:ea typeface="Calibri"/>
              <a:cs typeface="Calibri"/>
              <a:sym typeface="Calibri"/>
            </a:endParaRPr>
          </a:p>
        </p:txBody>
      </p:sp>
      <p:sp>
        <p:nvSpPr>
          <p:cNvPr id="940" name="Google Shape;940;p26"/>
          <p:cNvSpPr/>
          <p:nvPr/>
        </p:nvSpPr>
        <p:spPr>
          <a:xfrm>
            <a:off x="6492240" y="2286000"/>
            <a:ext cx="502920" cy="50292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41" name="Google Shape;941;p26" descr="preencoded.png"/>
          <p:cNvPicPr preferRelativeResize="0"/>
          <p:nvPr/>
        </p:nvPicPr>
        <p:blipFill rotWithShape="1">
          <a:blip r:embed="rId4">
            <a:alphaModFix/>
          </a:blip>
          <a:srcRect/>
          <a:stretch/>
        </p:blipFill>
        <p:spPr>
          <a:xfrm>
            <a:off x="6628028" y="2421788"/>
            <a:ext cx="231343" cy="231343"/>
          </a:xfrm>
          <a:prstGeom prst="rect">
            <a:avLst/>
          </a:prstGeom>
          <a:noFill/>
          <a:ln>
            <a:noFill/>
          </a:ln>
        </p:spPr>
      </p:pic>
      <p:sp>
        <p:nvSpPr>
          <p:cNvPr id="942" name="Google Shape;942;p26"/>
          <p:cNvSpPr txBox="1"/>
          <p:nvPr/>
        </p:nvSpPr>
        <p:spPr>
          <a:xfrm>
            <a:off x="7132320" y="2240280"/>
            <a:ext cx="429768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250"/>
              <a:buFont typeface="Calibri"/>
              <a:buNone/>
            </a:pPr>
            <a:r>
              <a:rPr lang="en-US" sz="1750" b="1" i="0" u="none" strike="noStrike" cap="none">
                <a:solidFill>
                  <a:srgbClr val="292D6F"/>
                </a:solidFill>
                <a:latin typeface="Calibri"/>
                <a:ea typeface="Calibri"/>
                <a:cs typeface="Calibri"/>
                <a:sym typeface="Calibri"/>
              </a:rPr>
              <a:t>Free accessibility checkers</a:t>
            </a:r>
            <a:endParaRPr sz="175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B1E3C"/>
              </a:buClr>
              <a:buSzPts val="1250"/>
              <a:buFont typeface="Calibri"/>
              <a:buNone/>
            </a:pPr>
            <a:r>
              <a:rPr lang="en-US" sz="1750" b="0" i="0" u="none" strike="noStrike" cap="none">
                <a:solidFill>
                  <a:srgbClr val="1B1E3C"/>
                </a:solidFill>
                <a:latin typeface="Calibri"/>
                <a:ea typeface="Calibri"/>
                <a:cs typeface="Calibri"/>
                <a:sym typeface="Calibri"/>
              </a:rPr>
              <a:t>PAC 2026, PDF Accessibility Checker, etc.</a:t>
            </a:r>
            <a:endParaRPr sz="1750" b="0" i="0" u="none" strike="noStrike" cap="none">
              <a:solidFill>
                <a:schemeClr val="dk1"/>
              </a:solidFill>
              <a:latin typeface="Calibri"/>
              <a:ea typeface="Calibri"/>
              <a:cs typeface="Calibri"/>
              <a:sym typeface="Calibri"/>
            </a:endParaRPr>
          </a:p>
        </p:txBody>
      </p:sp>
      <p:sp>
        <p:nvSpPr>
          <p:cNvPr id="943" name="Google Shape;943;p26"/>
          <p:cNvSpPr/>
          <p:nvPr/>
        </p:nvSpPr>
        <p:spPr>
          <a:xfrm>
            <a:off x="6492240" y="3200400"/>
            <a:ext cx="502920" cy="50292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44" name="Google Shape;944;p26" descr="preencoded.png"/>
          <p:cNvPicPr preferRelativeResize="0"/>
          <p:nvPr/>
        </p:nvPicPr>
        <p:blipFill rotWithShape="1">
          <a:blip r:embed="rId5">
            <a:alphaModFix/>
          </a:blip>
          <a:srcRect/>
          <a:stretch/>
        </p:blipFill>
        <p:spPr>
          <a:xfrm>
            <a:off x="6628028" y="3336188"/>
            <a:ext cx="231343" cy="231343"/>
          </a:xfrm>
          <a:prstGeom prst="rect">
            <a:avLst/>
          </a:prstGeom>
          <a:noFill/>
          <a:ln>
            <a:noFill/>
          </a:ln>
        </p:spPr>
      </p:pic>
      <p:sp>
        <p:nvSpPr>
          <p:cNvPr id="945" name="Google Shape;945;p26"/>
          <p:cNvSpPr txBox="1"/>
          <p:nvPr/>
        </p:nvSpPr>
        <p:spPr>
          <a:xfrm>
            <a:off x="7132320" y="3154680"/>
            <a:ext cx="310896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250"/>
              <a:buFont typeface="Calibri"/>
              <a:buNone/>
            </a:pPr>
            <a:r>
              <a:rPr lang="en-US" sz="1750" b="1" i="0" u="sng" strike="noStrike" cap="none">
                <a:solidFill>
                  <a:schemeClr val="hlink"/>
                </a:solidFill>
                <a:latin typeface="Calibri"/>
                <a:ea typeface="Calibri"/>
                <a:cs typeface="Calibri"/>
                <a:sym typeface="Calibri"/>
                <a:hlinkClick r:id="rId6"/>
              </a:rPr>
              <a:t>DocAccess.com</a:t>
            </a:r>
            <a:endParaRPr sz="175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B1E3C"/>
              </a:buClr>
              <a:buSzPts val="1250"/>
              <a:buFont typeface="Calibri"/>
              <a:buNone/>
            </a:pPr>
            <a:r>
              <a:rPr lang="en-US" sz="1750" b="0" i="0" u="none" strike="noStrike" cap="none">
                <a:solidFill>
                  <a:srgbClr val="1B1E3C"/>
                </a:solidFill>
                <a:latin typeface="Calibri"/>
                <a:ea typeface="Calibri"/>
                <a:cs typeface="Calibri"/>
                <a:sym typeface="Calibri"/>
              </a:rPr>
              <a:t>Free scans, categorizes, and estimates remediation effort.</a:t>
            </a:r>
            <a:endParaRPr sz="1750" b="0" i="0" u="none" strike="noStrike" cap="none">
              <a:solidFill>
                <a:schemeClr val="dk1"/>
              </a:solidFill>
              <a:latin typeface="Calibri"/>
              <a:ea typeface="Calibri"/>
              <a:cs typeface="Calibri"/>
              <a:sym typeface="Calibri"/>
            </a:endParaRPr>
          </a:p>
        </p:txBody>
      </p:sp>
      <p:pic>
        <p:nvPicPr>
          <p:cNvPr id="946" name="Google Shape;946;p26" descr="/tmp/claude-0/-home-claude/0eb6c878-c4ca-5944-9399-a7d616d972c5/scratchpad/v2/media/s28_4a396157.png"/>
          <p:cNvPicPr preferRelativeResize="0"/>
          <p:nvPr/>
        </p:nvPicPr>
        <p:blipFill rotWithShape="1">
          <a:blip r:embed="rId7">
            <a:alphaModFix/>
          </a:blip>
          <a:srcRect/>
          <a:stretch/>
        </p:blipFill>
        <p:spPr>
          <a:xfrm>
            <a:off x="10378440" y="4160520"/>
            <a:ext cx="1097280" cy="1097280"/>
          </a:xfrm>
          <a:prstGeom prst="rect">
            <a:avLst/>
          </a:prstGeom>
          <a:noFill/>
          <a:ln>
            <a:noFill/>
          </a:ln>
        </p:spPr>
      </p:pic>
      <p:sp>
        <p:nvSpPr>
          <p:cNvPr id="947" name="Google Shape;947;p26"/>
          <p:cNvSpPr txBox="1"/>
          <p:nvPr/>
        </p:nvSpPr>
        <p:spPr>
          <a:xfrm>
            <a:off x="7132320" y="4343400"/>
            <a:ext cx="3108960"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1100"/>
              <a:buFont typeface="Calibri"/>
              <a:buNone/>
            </a:pPr>
            <a:r>
              <a:rPr lang="en-US" sz="1600" b="0" i="1" u="none" strike="noStrike" cap="none">
                <a:solidFill>
                  <a:srgbClr val="5C627F"/>
                </a:solidFill>
                <a:latin typeface="Calibri"/>
                <a:ea typeface="Calibri"/>
                <a:cs typeface="Calibri"/>
                <a:sym typeface="Calibri"/>
              </a:rPr>
              <a:t>Scan QR to try a free scan</a:t>
            </a:r>
            <a:endParaRPr sz="1600" b="0" i="0" u="none" strike="noStrike" cap="none">
              <a:solidFill>
                <a:schemeClr val="dk1"/>
              </a:solidFill>
              <a:latin typeface="Calibri"/>
              <a:ea typeface="Calibri"/>
              <a:cs typeface="Calibri"/>
              <a:sym typeface="Calibri"/>
            </a:endParaRPr>
          </a:p>
        </p:txBody>
      </p:sp>
      <p:pic>
        <p:nvPicPr>
          <p:cNvPr id="948" name="Google Shape;948;p26"/>
          <p:cNvPicPr preferRelativeResize="0"/>
          <p:nvPr/>
        </p:nvPicPr>
        <p:blipFill>
          <a:blip r:embed="rId8">
            <a:alphaModFix/>
          </a:blip>
          <a:stretch>
            <a:fillRect/>
          </a:stretch>
        </p:blipFill>
        <p:spPr>
          <a:xfrm>
            <a:off x="9881685" y="438900"/>
            <a:ext cx="1949964" cy="3657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53"/>
        <p:cNvGrpSpPr/>
        <p:nvPr/>
      </p:nvGrpSpPr>
      <p:grpSpPr>
        <a:xfrm>
          <a:off x="0" y="0"/>
          <a:ext cx="0" cy="0"/>
          <a:chOff x="0" y="0"/>
          <a:chExt cx="0" cy="0"/>
        </a:xfrm>
      </p:grpSpPr>
      <p:sp>
        <p:nvSpPr>
          <p:cNvPr id="954" name="Google Shape;954;p27"/>
          <p:cNvSpPr/>
          <p:nvPr/>
        </p:nvSpPr>
        <p:spPr>
          <a:xfrm>
            <a:off x="548640" y="384048"/>
            <a:ext cx="685800" cy="6858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27"/>
          <p:cNvSpPr txBox="1"/>
          <p:nvPr/>
        </p:nvSpPr>
        <p:spPr>
          <a:xfrm>
            <a:off x="548640" y="384048"/>
            <a:ext cx="6858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600"/>
              <a:buFont typeface="Calibri"/>
              <a:buNone/>
            </a:pPr>
            <a:r>
              <a:rPr lang="en-US" sz="2600" b="1" i="0" u="none" strike="noStrike" cap="none">
                <a:solidFill>
                  <a:srgbClr val="FFFFFF"/>
                </a:solidFill>
                <a:latin typeface="Calibri"/>
                <a:ea typeface="Calibri"/>
                <a:cs typeface="Calibri"/>
                <a:sym typeface="Calibri"/>
              </a:rPr>
              <a:t>4</a:t>
            </a:r>
            <a:endParaRPr sz="2600" b="0" i="0" u="none" strike="noStrike" cap="none">
              <a:solidFill>
                <a:schemeClr val="dk1"/>
              </a:solidFill>
              <a:latin typeface="Calibri"/>
              <a:ea typeface="Calibri"/>
              <a:cs typeface="Calibri"/>
              <a:sym typeface="Calibri"/>
            </a:endParaRPr>
          </a:p>
        </p:txBody>
      </p:sp>
      <p:sp>
        <p:nvSpPr>
          <p:cNvPr id="956" name="Google Shape;956;p27"/>
          <p:cNvSpPr txBox="1"/>
          <p:nvPr/>
        </p:nvSpPr>
        <p:spPr>
          <a:xfrm>
            <a:off x="1417320" y="384048"/>
            <a:ext cx="841248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2800"/>
              <a:buFont typeface="Calibri"/>
              <a:buNone/>
            </a:pPr>
            <a:r>
              <a:rPr lang="en-US" sz="2800" b="1" i="0" u="none" strike="noStrike" cap="none">
                <a:solidFill>
                  <a:srgbClr val="292D6F"/>
                </a:solidFill>
                <a:latin typeface="Calibri"/>
                <a:ea typeface="Calibri"/>
                <a:cs typeface="Calibri"/>
                <a:sym typeface="Calibri"/>
              </a:rPr>
              <a:t>Identify the compliance route that works for you</a:t>
            </a:r>
            <a:endParaRPr sz="2800" b="0" i="0" u="none" strike="noStrike" cap="none">
              <a:solidFill>
                <a:schemeClr val="dk1"/>
              </a:solidFill>
              <a:latin typeface="Calibri"/>
              <a:ea typeface="Calibri"/>
              <a:cs typeface="Calibri"/>
              <a:sym typeface="Calibri"/>
            </a:endParaRPr>
          </a:p>
        </p:txBody>
      </p:sp>
      <p:sp>
        <p:nvSpPr>
          <p:cNvPr id="957" name="Google Shape;957;p27"/>
          <p:cNvSpPr txBox="1"/>
          <p:nvPr/>
        </p:nvSpPr>
        <p:spPr>
          <a:xfrm>
            <a:off x="1417320" y="1051560"/>
            <a:ext cx="841248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350"/>
              <a:buFont typeface="Calibri"/>
              <a:buNone/>
            </a:pPr>
            <a:r>
              <a:rPr lang="en-US" sz="1750" b="0" i="0" u="none" strike="noStrike" cap="none">
                <a:solidFill>
                  <a:srgbClr val="5C627F"/>
                </a:solidFill>
                <a:latin typeface="Calibri"/>
                <a:ea typeface="Calibri"/>
                <a:cs typeface="Calibri"/>
                <a:sym typeface="Calibri"/>
              </a:rPr>
              <a:t>The most common options are:</a:t>
            </a:r>
            <a:endParaRPr sz="1750" b="0" i="0" u="none" strike="noStrike" cap="none">
              <a:solidFill>
                <a:schemeClr val="dk1"/>
              </a:solidFill>
              <a:latin typeface="Calibri"/>
              <a:ea typeface="Calibri"/>
              <a:cs typeface="Calibri"/>
              <a:sym typeface="Calibri"/>
            </a:endParaRPr>
          </a:p>
        </p:txBody>
      </p:sp>
      <p:cxnSp>
        <p:nvCxnSpPr>
          <p:cNvPr id="958" name="Google Shape;958;p27"/>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959" name="Google Shape;959;p27"/>
          <p:cNvSpPr/>
          <p:nvPr/>
        </p:nvSpPr>
        <p:spPr>
          <a:xfrm>
            <a:off x="54864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27"/>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961" name="Google Shape;961;p27"/>
          <p:cNvSpPr/>
          <p:nvPr/>
        </p:nvSpPr>
        <p:spPr>
          <a:xfrm>
            <a:off x="54864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27"/>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DESIGNATE AN OFFICER</a:t>
            </a:r>
            <a:endParaRPr sz="950" b="0" i="0" u="none" strike="noStrike" cap="none">
              <a:solidFill>
                <a:schemeClr val="dk1"/>
              </a:solidFill>
              <a:latin typeface="Calibri"/>
              <a:ea typeface="Calibri"/>
              <a:cs typeface="Calibri"/>
              <a:sym typeface="Calibri"/>
            </a:endParaRPr>
          </a:p>
        </p:txBody>
      </p:sp>
      <p:sp>
        <p:nvSpPr>
          <p:cNvPr id="963" name="Google Shape;963;p27"/>
          <p:cNvSpPr/>
          <p:nvPr/>
        </p:nvSpPr>
        <p:spPr>
          <a:xfrm>
            <a:off x="269748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27"/>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965" name="Google Shape;965;p27"/>
          <p:cNvSpPr/>
          <p:nvPr/>
        </p:nvSpPr>
        <p:spPr>
          <a:xfrm>
            <a:off x="269748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27"/>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APPROVE A STATEMENT</a:t>
            </a:r>
            <a:endParaRPr sz="950" b="0" i="0" u="none" strike="noStrike" cap="none">
              <a:solidFill>
                <a:schemeClr val="dk1"/>
              </a:solidFill>
              <a:latin typeface="Calibri"/>
              <a:ea typeface="Calibri"/>
              <a:cs typeface="Calibri"/>
              <a:sym typeface="Calibri"/>
            </a:endParaRPr>
          </a:p>
        </p:txBody>
      </p:sp>
      <p:sp>
        <p:nvSpPr>
          <p:cNvPr id="967" name="Google Shape;967;p27"/>
          <p:cNvSpPr/>
          <p:nvPr/>
        </p:nvSpPr>
        <p:spPr>
          <a:xfrm>
            <a:off x="484632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27"/>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969" name="Google Shape;969;p27"/>
          <p:cNvSpPr/>
          <p:nvPr/>
        </p:nvSpPr>
        <p:spPr>
          <a:xfrm>
            <a:off x="484632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27"/>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SCAN &amp; ASSESS</a:t>
            </a:r>
            <a:endParaRPr sz="950" b="0" i="0" u="none" strike="noStrike" cap="none">
              <a:solidFill>
                <a:schemeClr val="dk1"/>
              </a:solidFill>
              <a:latin typeface="Calibri"/>
              <a:ea typeface="Calibri"/>
              <a:cs typeface="Calibri"/>
              <a:sym typeface="Calibri"/>
            </a:endParaRPr>
          </a:p>
        </p:txBody>
      </p:sp>
      <p:sp>
        <p:nvSpPr>
          <p:cNvPr id="971" name="Google Shape;971;p27"/>
          <p:cNvSpPr/>
          <p:nvPr/>
        </p:nvSpPr>
        <p:spPr>
          <a:xfrm>
            <a:off x="699516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27"/>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973" name="Google Shape;973;p27"/>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PICK YOUR ROUTE</a:t>
            </a:r>
            <a:endParaRPr sz="950" b="0" i="0" u="none" strike="noStrike" cap="none">
              <a:solidFill>
                <a:schemeClr val="dk1"/>
              </a:solidFill>
              <a:latin typeface="Calibri"/>
              <a:ea typeface="Calibri"/>
              <a:cs typeface="Calibri"/>
              <a:sym typeface="Calibri"/>
            </a:endParaRPr>
          </a:p>
        </p:txBody>
      </p:sp>
      <p:sp>
        <p:nvSpPr>
          <p:cNvPr id="974" name="Google Shape;974;p27"/>
          <p:cNvSpPr/>
          <p:nvPr/>
        </p:nvSpPr>
        <p:spPr>
          <a:xfrm>
            <a:off x="914400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27"/>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976" name="Google Shape;976;p27"/>
          <p:cNvSpPr/>
          <p:nvPr/>
        </p:nvSpPr>
        <p:spPr>
          <a:xfrm>
            <a:off x="914400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27"/>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CONSIDER AN AUDIT</a:t>
            </a:r>
            <a:endParaRPr sz="950" b="0" i="0" u="none" strike="noStrike" cap="none">
              <a:solidFill>
                <a:schemeClr val="dk1"/>
              </a:solidFill>
              <a:latin typeface="Calibri"/>
              <a:ea typeface="Calibri"/>
              <a:cs typeface="Calibri"/>
              <a:sym typeface="Calibri"/>
            </a:endParaRPr>
          </a:p>
        </p:txBody>
      </p:sp>
      <p:sp>
        <p:nvSpPr>
          <p:cNvPr id="978" name="Google Shape;978;p27"/>
          <p:cNvSpPr/>
          <p:nvPr/>
        </p:nvSpPr>
        <p:spPr>
          <a:xfrm>
            <a:off x="548640" y="1783080"/>
            <a:ext cx="3520440" cy="3840480"/>
          </a:xfrm>
          <a:prstGeom prst="roundRect">
            <a:avLst>
              <a:gd name="adj" fmla="val 3117"/>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27"/>
          <p:cNvSpPr txBox="1"/>
          <p:nvPr/>
        </p:nvSpPr>
        <p:spPr>
          <a:xfrm>
            <a:off x="822960" y="2057400"/>
            <a:ext cx="27432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1000"/>
              <a:buFont typeface="Calibri"/>
              <a:buNone/>
            </a:pPr>
            <a:r>
              <a:rPr lang="en-US" sz="1800" b="1" i="0" u="none" strike="noStrike" cap="none">
                <a:solidFill>
                  <a:srgbClr val="5C627F"/>
                </a:solidFill>
                <a:latin typeface="Calibri"/>
                <a:ea typeface="Calibri"/>
                <a:cs typeface="Calibri"/>
                <a:sym typeface="Calibri"/>
              </a:rPr>
              <a:t>OPTION A</a:t>
            </a:r>
            <a:endParaRPr sz="1800" b="0" i="0" u="none" strike="noStrike" cap="none">
              <a:solidFill>
                <a:schemeClr val="dk1"/>
              </a:solidFill>
              <a:latin typeface="Calibri"/>
              <a:ea typeface="Calibri"/>
              <a:cs typeface="Calibri"/>
              <a:sym typeface="Calibri"/>
            </a:endParaRPr>
          </a:p>
        </p:txBody>
      </p:sp>
      <p:sp>
        <p:nvSpPr>
          <p:cNvPr id="980" name="Google Shape;980;p27"/>
          <p:cNvSpPr/>
          <p:nvPr/>
        </p:nvSpPr>
        <p:spPr>
          <a:xfrm>
            <a:off x="1760220" y="2560320"/>
            <a:ext cx="1097280" cy="109728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81" name="Google Shape;981;p27" descr="preencoded.png"/>
          <p:cNvPicPr preferRelativeResize="0"/>
          <p:nvPr/>
        </p:nvPicPr>
        <p:blipFill rotWithShape="1">
          <a:blip r:embed="rId3">
            <a:alphaModFix/>
          </a:blip>
          <a:srcRect/>
          <a:stretch/>
        </p:blipFill>
        <p:spPr>
          <a:xfrm>
            <a:off x="2056486" y="2856586"/>
            <a:ext cx="504749" cy="504749"/>
          </a:xfrm>
          <a:prstGeom prst="rect">
            <a:avLst/>
          </a:prstGeom>
          <a:noFill/>
          <a:ln>
            <a:noFill/>
          </a:ln>
        </p:spPr>
      </p:pic>
      <p:sp>
        <p:nvSpPr>
          <p:cNvPr id="982" name="Google Shape;982;p27"/>
          <p:cNvSpPr txBox="1"/>
          <p:nvPr/>
        </p:nvSpPr>
        <p:spPr>
          <a:xfrm>
            <a:off x="822960" y="3840480"/>
            <a:ext cx="2971800" cy="7315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292D6F"/>
              </a:buClr>
              <a:buSzPts val="1700"/>
              <a:buFont typeface="Calibri"/>
              <a:buNone/>
            </a:pPr>
            <a:r>
              <a:rPr lang="en-US" sz="2100" b="1" i="0" u="none" strike="noStrike" cap="none">
                <a:solidFill>
                  <a:srgbClr val="292D6F"/>
                </a:solidFill>
                <a:latin typeface="Calibri"/>
                <a:ea typeface="Calibri"/>
                <a:cs typeface="Calibri"/>
                <a:sym typeface="Calibri"/>
              </a:rPr>
              <a:t>DIY document remediation</a:t>
            </a:r>
            <a:endParaRPr sz="2100" b="0" i="0" u="none" strike="noStrike" cap="none">
              <a:solidFill>
                <a:schemeClr val="dk1"/>
              </a:solidFill>
              <a:latin typeface="Calibri"/>
              <a:ea typeface="Calibri"/>
              <a:cs typeface="Calibri"/>
              <a:sym typeface="Calibri"/>
            </a:endParaRPr>
          </a:p>
        </p:txBody>
      </p:sp>
      <p:sp>
        <p:nvSpPr>
          <p:cNvPr id="983" name="Google Shape;983;p27"/>
          <p:cNvSpPr txBox="1"/>
          <p:nvPr/>
        </p:nvSpPr>
        <p:spPr>
          <a:xfrm>
            <a:off x="822960" y="4572000"/>
            <a:ext cx="2971800" cy="9144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1B1E3C"/>
              </a:buClr>
              <a:buSzPts val="1150"/>
              <a:buFont typeface="Calibri"/>
              <a:buNone/>
            </a:pPr>
            <a:r>
              <a:rPr lang="en-US" sz="1550" b="0" i="0" u="none" strike="noStrike" cap="none">
                <a:solidFill>
                  <a:srgbClr val="1B1E3C"/>
                </a:solidFill>
                <a:latin typeface="Calibri"/>
                <a:ea typeface="Calibri"/>
                <a:cs typeface="Calibri"/>
                <a:sym typeface="Calibri"/>
              </a:rPr>
              <a:t>Best for agencies with internal staff capacity and very small document volumes.</a:t>
            </a:r>
            <a:endParaRPr sz="1550" b="0" i="0" u="none" strike="noStrike" cap="none">
              <a:solidFill>
                <a:schemeClr val="dk1"/>
              </a:solidFill>
              <a:latin typeface="Calibri"/>
              <a:ea typeface="Calibri"/>
              <a:cs typeface="Calibri"/>
              <a:sym typeface="Calibri"/>
            </a:endParaRPr>
          </a:p>
        </p:txBody>
      </p:sp>
      <p:sp>
        <p:nvSpPr>
          <p:cNvPr id="984" name="Google Shape;984;p27"/>
          <p:cNvSpPr/>
          <p:nvPr/>
        </p:nvSpPr>
        <p:spPr>
          <a:xfrm>
            <a:off x="4334256" y="1783080"/>
            <a:ext cx="3520440" cy="3840480"/>
          </a:xfrm>
          <a:prstGeom prst="roundRect">
            <a:avLst>
              <a:gd name="adj" fmla="val 3117"/>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27"/>
          <p:cNvSpPr txBox="1"/>
          <p:nvPr/>
        </p:nvSpPr>
        <p:spPr>
          <a:xfrm>
            <a:off x="4608576" y="2057400"/>
            <a:ext cx="27432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1000"/>
              <a:buFont typeface="Calibri"/>
              <a:buNone/>
            </a:pPr>
            <a:r>
              <a:rPr lang="en-US" sz="1800" b="1" i="0" u="none" strike="noStrike" cap="none">
                <a:solidFill>
                  <a:srgbClr val="5C627F"/>
                </a:solidFill>
                <a:latin typeface="Calibri"/>
                <a:ea typeface="Calibri"/>
                <a:cs typeface="Calibri"/>
                <a:sym typeface="Calibri"/>
              </a:rPr>
              <a:t>OPTION B</a:t>
            </a:r>
            <a:endParaRPr sz="1800" b="0" i="0" u="none" strike="noStrike" cap="none">
              <a:solidFill>
                <a:schemeClr val="dk1"/>
              </a:solidFill>
              <a:latin typeface="Calibri"/>
              <a:ea typeface="Calibri"/>
              <a:cs typeface="Calibri"/>
              <a:sym typeface="Calibri"/>
            </a:endParaRPr>
          </a:p>
        </p:txBody>
      </p:sp>
      <p:sp>
        <p:nvSpPr>
          <p:cNvPr id="986" name="Google Shape;986;p27"/>
          <p:cNvSpPr/>
          <p:nvPr/>
        </p:nvSpPr>
        <p:spPr>
          <a:xfrm>
            <a:off x="5545836" y="2560320"/>
            <a:ext cx="1097280" cy="109728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87" name="Google Shape;987;p27" descr="preencoded.png"/>
          <p:cNvPicPr preferRelativeResize="0"/>
          <p:nvPr/>
        </p:nvPicPr>
        <p:blipFill rotWithShape="1">
          <a:blip r:embed="rId4">
            <a:alphaModFix/>
          </a:blip>
          <a:srcRect/>
          <a:stretch/>
        </p:blipFill>
        <p:spPr>
          <a:xfrm>
            <a:off x="5842102" y="2856586"/>
            <a:ext cx="504749" cy="504749"/>
          </a:xfrm>
          <a:prstGeom prst="rect">
            <a:avLst/>
          </a:prstGeom>
          <a:noFill/>
          <a:ln>
            <a:noFill/>
          </a:ln>
        </p:spPr>
      </p:pic>
      <p:sp>
        <p:nvSpPr>
          <p:cNvPr id="988" name="Google Shape;988;p27"/>
          <p:cNvSpPr txBox="1"/>
          <p:nvPr/>
        </p:nvSpPr>
        <p:spPr>
          <a:xfrm>
            <a:off x="4608576" y="3840480"/>
            <a:ext cx="2971800" cy="7315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292D6F"/>
              </a:buClr>
              <a:buSzPts val="1700"/>
              <a:buFont typeface="Calibri"/>
              <a:buNone/>
            </a:pPr>
            <a:r>
              <a:rPr lang="en-US" sz="2100" b="1" i="0" u="none" strike="noStrike" cap="none">
                <a:solidFill>
                  <a:srgbClr val="292D6F"/>
                </a:solidFill>
                <a:latin typeface="Calibri"/>
                <a:ea typeface="Calibri"/>
                <a:cs typeface="Calibri"/>
                <a:sym typeface="Calibri"/>
              </a:rPr>
              <a:t>Third-party manual services</a:t>
            </a:r>
            <a:endParaRPr sz="2100" b="0" i="0" u="none" strike="noStrike" cap="none">
              <a:solidFill>
                <a:schemeClr val="dk1"/>
              </a:solidFill>
              <a:latin typeface="Calibri"/>
              <a:ea typeface="Calibri"/>
              <a:cs typeface="Calibri"/>
              <a:sym typeface="Calibri"/>
            </a:endParaRPr>
          </a:p>
        </p:txBody>
      </p:sp>
      <p:sp>
        <p:nvSpPr>
          <p:cNvPr id="989" name="Google Shape;989;p27"/>
          <p:cNvSpPr txBox="1"/>
          <p:nvPr/>
        </p:nvSpPr>
        <p:spPr>
          <a:xfrm>
            <a:off x="4608576" y="4572000"/>
            <a:ext cx="2971800" cy="9144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1B1E3C"/>
              </a:buClr>
              <a:buSzPts val="1150"/>
              <a:buFont typeface="Calibri"/>
              <a:buNone/>
            </a:pPr>
            <a:r>
              <a:rPr lang="en-US" sz="1550" b="0" i="0" u="none" strike="noStrike" cap="none">
                <a:solidFill>
                  <a:srgbClr val="1B1E3C"/>
                </a:solidFill>
                <a:latin typeface="Calibri"/>
                <a:ea typeface="Calibri"/>
                <a:cs typeface="Calibri"/>
                <a:sym typeface="Calibri"/>
              </a:rPr>
              <a:t>Best for large, one-time backlogs or high-stakes public documents.</a:t>
            </a:r>
            <a:endParaRPr sz="1550" b="0" i="0" u="none" strike="noStrike" cap="none">
              <a:solidFill>
                <a:schemeClr val="dk1"/>
              </a:solidFill>
              <a:latin typeface="Calibri"/>
              <a:ea typeface="Calibri"/>
              <a:cs typeface="Calibri"/>
              <a:sym typeface="Calibri"/>
            </a:endParaRPr>
          </a:p>
        </p:txBody>
      </p:sp>
      <p:sp>
        <p:nvSpPr>
          <p:cNvPr id="990" name="Google Shape;990;p27"/>
          <p:cNvSpPr/>
          <p:nvPr/>
        </p:nvSpPr>
        <p:spPr>
          <a:xfrm>
            <a:off x="8119872" y="1783080"/>
            <a:ext cx="3520440" cy="3840480"/>
          </a:xfrm>
          <a:prstGeom prst="roundRect">
            <a:avLst>
              <a:gd name="adj" fmla="val 3117"/>
            </a:avLst>
          </a:prstGeom>
          <a:solidFill>
            <a:srgbClr val="292D6F"/>
          </a:solidFill>
          <a:ln w="9525"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27"/>
          <p:cNvSpPr txBox="1"/>
          <p:nvPr/>
        </p:nvSpPr>
        <p:spPr>
          <a:xfrm>
            <a:off x="8394192" y="2057400"/>
            <a:ext cx="27432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1000"/>
              <a:buFont typeface="Calibri"/>
              <a:buNone/>
            </a:pPr>
            <a:r>
              <a:rPr lang="en-US" sz="1800" b="1" i="0" u="none" strike="noStrike" cap="none">
                <a:solidFill>
                  <a:srgbClr val="C9D3F2"/>
                </a:solidFill>
                <a:latin typeface="Calibri"/>
                <a:ea typeface="Calibri"/>
                <a:cs typeface="Calibri"/>
                <a:sym typeface="Calibri"/>
              </a:rPr>
              <a:t>OPTION C</a:t>
            </a:r>
            <a:endParaRPr sz="1800" b="0" i="0" u="none" strike="noStrike" cap="none">
              <a:solidFill>
                <a:schemeClr val="dk1"/>
              </a:solidFill>
              <a:latin typeface="Calibri"/>
              <a:ea typeface="Calibri"/>
              <a:cs typeface="Calibri"/>
              <a:sym typeface="Calibri"/>
            </a:endParaRPr>
          </a:p>
        </p:txBody>
      </p:sp>
      <p:sp>
        <p:nvSpPr>
          <p:cNvPr id="992" name="Google Shape;992;p27"/>
          <p:cNvSpPr/>
          <p:nvPr/>
        </p:nvSpPr>
        <p:spPr>
          <a:xfrm>
            <a:off x="9331452" y="2560320"/>
            <a:ext cx="1097280" cy="109728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93" name="Google Shape;993;p27" descr="preencoded.png"/>
          <p:cNvPicPr preferRelativeResize="0"/>
          <p:nvPr/>
        </p:nvPicPr>
        <p:blipFill rotWithShape="1">
          <a:blip r:embed="rId5">
            <a:alphaModFix/>
          </a:blip>
          <a:srcRect/>
          <a:stretch/>
        </p:blipFill>
        <p:spPr>
          <a:xfrm>
            <a:off x="9627718" y="2856586"/>
            <a:ext cx="504749" cy="504749"/>
          </a:xfrm>
          <a:prstGeom prst="rect">
            <a:avLst/>
          </a:prstGeom>
          <a:noFill/>
          <a:ln>
            <a:noFill/>
          </a:ln>
        </p:spPr>
      </p:pic>
      <p:sp>
        <p:nvSpPr>
          <p:cNvPr id="994" name="Google Shape;994;p27"/>
          <p:cNvSpPr txBox="1"/>
          <p:nvPr/>
        </p:nvSpPr>
        <p:spPr>
          <a:xfrm>
            <a:off x="8394192" y="3840480"/>
            <a:ext cx="2971800" cy="7315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700"/>
              <a:buFont typeface="Calibri"/>
              <a:buNone/>
            </a:pPr>
            <a:r>
              <a:rPr lang="en-US" sz="2100" b="1" i="0" u="none" strike="noStrike" cap="none">
                <a:solidFill>
                  <a:srgbClr val="FFFFFF"/>
                </a:solidFill>
                <a:latin typeface="Calibri"/>
                <a:ea typeface="Calibri"/>
                <a:cs typeface="Calibri"/>
                <a:sym typeface="Calibri"/>
              </a:rPr>
              <a:t>Automated or AI-assisted software</a:t>
            </a:r>
            <a:endParaRPr sz="2100" b="0" i="0" u="none" strike="noStrike" cap="none">
              <a:solidFill>
                <a:schemeClr val="dk1"/>
              </a:solidFill>
              <a:latin typeface="Calibri"/>
              <a:ea typeface="Calibri"/>
              <a:cs typeface="Calibri"/>
              <a:sym typeface="Calibri"/>
            </a:endParaRPr>
          </a:p>
        </p:txBody>
      </p:sp>
      <p:sp>
        <p:nvSpPr>
          <p:cNvPr id="995" name="Google Shape;995;p27"/>
          <p:cNvSpPr txBox="1"/>
          <p:nvPr/>
        </p:nvSpPr>
        <p:spPr>
          <a:xfrm>
            <a:off x="8394192" y="4572000"/>
            <a:ext cx="2971800" cy="9144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C9D3F2"/>
              </a:buClr>
              <a:buSzPts val="1150"/>
              <a:buFont typeface="Calibri"/>
              <a:buNone/>
            </a:pPr>
            <a:r>
              <a:rPr lang="en-US" sz="1550" b="0" i="0" u="none" strike="noStrike" cap="none">
                <a:solidFill>
                  <a:srgbClr val="C9D3F2"/>
                </a:solidFill>
                <a:latin typeface="Calibri"/>
                <a:ea typeface="Calibri"/>
                <a:cs typeface="Calibri"/>
                <a:sym typeface="Calibri"/>
              </a:rPr>
              <a:t>Ideal for agencies with ongoing document publishing.</a:t>
            </a:r>
            <a:endParaRPr sz="1550" b="0" i="0" u="none" strike="noStrike" cap="none">
              <a:solidFill>
                <a:schemeClr val="dk1"/>
              </a:solidFill>
              <a:latin typeface="Calibri"/>
              <a:ea typeface="Calibri"/>
              <a:cs typeface="Calibri"/>
              <a:sym typeface="Calibri"/>
            </a:endParaRPr>
          </a:p>
        </p:txBody>
      </p:sp>
      <p:pic>
        <p:nvPicPr>
          <p:cNvPr id="996" name="Google Shape;996;p27"/>
          <p:cNvPicPr preferRelativeResize="0"/>
          <p:nvPr/>
        </p:nvPicPr>
        <p:blipFill>
          <a:blip r:embed="rId6">
            <a:alphaModFix/>
          </a:blip>
          <a:stretch>
            <a:fillRect/>
          </a:stretch>
        </p:blipFill>
        <p:spPr>
          <a:xfrm>
            <a:off x="9881685" y="438900"/>
            <a:ext cx="1949964" cy="3657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01"/>
        <p:cNvGrpSpPr/>
        <p:nvPr/>
      </p:nvGrpSpPr>
      <p:grpSpPr>
        <a:xfrm>
          <a:off x="0" y="0"/>
          <a:ext cx="0" cy="0"/>
          <a:chOff x="0" y="0"/>
          <a:chExt cx="0" cy="0"/>
        </a:xfrm>
      </p:grpSpPr>
      <p:sp>
        <p:nvSpPr>
          <p:cNvPr id="1002" name="Google Shape;1002;p28"/>
          <p:cNvSpPr/>
          <p:nvPr/>
        </p:nvSpPr>
        <p:spPr>
          <a:xfrm>
            <a:off x="548640" y="384048"/>
            <a:ext cx="685800" cy="6858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28"/>
          <p:cNvSpPr txBox="1"/>
          <p:nvPr/>
        </p:nvSpPr>
        <p:spPr>
          <a:xfrm>
            <a:off x="548640" y="384048"/>
            <a:ext cx="6858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600"/>
              <a:buFont typeface="Calibri"/>
              <a:buNone/>
            </a:pPr>
            <a:r>
              <a:rPr lang="en-US" sz="2600" b="1" i="0" u="none" strike="noStrike" cap="none">
                <a:solidFill>
                  <a:srgbClr val="FFFFFF"/>
                </a:solidFill>
                <a:latin typeface="Calibri"/>
                <a:ea typeface="Calibri"/>
                <a:cs typeface="Calibri"/>
                <a:sym typeface="Calibri"/>
              </a:rPr>
              <a:t>4</a:t>
            </a:r>
            <a:endParaRPr sz="2600" b="0" i="0" u="none" strike="noStrike" cap="none">
              <a:solidFill>
                <a:schemeClr val="dk1"/>
              </a:solidFill>
              <a:latin typeface="Calibri"/>
              <a:ea typeface="Calibri"/>
              <a:cs typeface="Calibri"/>
              <a:sym typeface="Calibri"/>
            </a:endParaRPr>
          </a:p>
        </p:txBody>
      </p:sp>
      <p:sp>
        <p:nvSpPr>
          <p:cNvPr id="1004" name="Google Shape;1004;p28"/>
          <p:cNvSpPr txBox="1"/>
          <p:nvPr/>
        </p:nvSpPr>
        <p:spPr>
          <a:xfrm>
            <a:off x="1417320" y="384048"/>
            <a:ext cx="841248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2800"/>
              <a:buFont typeface="Calibri"/>
              <a:buNone/>
            </a:pPr>
            <a:r>
              <a:rPr lang="en-US" sz="2800" b="1" i="0" u="none" strike="noStrike" cap="none">
                <a:solidFill>
                  <a:srgbClr val="292D6F"/>
                </a:solidFill>
                <a:latin typeface="Calibri"/>
                <a:ea typeface="Calibri"/>
                <a:cs typeface="Calibri"/>
                <a:sym typeface="Calibri"/>
              </a:rPr>
              <a:t>(A) DIY document remediation</a:t>
            </a:r>
            <a:endParaRPr sz="2800" b="0" i="0" u="none" strike="noStrike" cap="none">
              <a:solidFill>
                <a:schemeClr val="dk1"/>
              </a:solidFill>
              <a:latin typeface="Calibri"/>
              <a:ea typeface="Calibri"/>
              <a:cs typeface="Calibri"/>
              <a:sym typeface="Calibri"/>
            </a:endParaRPr>
          </a:p>
        </p:txBody>
      </p:sp>
      <p:sp>
        <p:nvSpPr>
          <p:cNvPr id="1005" name="Google Shape;1005;p28"/>
          <p:cNvSpPr txBox="1"/>
          <p:nvPr/>
        </p:nvSpPr>
        <p:spPr>
          <a:xfrm>
            <a:off x="1417320" y="1051560"/>
            <a:ext cx="841248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350"/>
              <a:buFont typeface="Calibri"/>
              <a:buNone/>
            </a:pPr>
            <a:r>
              <a:rPr lang="en-US" sz="1750" b="0" i="0" u="none" strike="noStrike" cap="none">
                <a:solidFill>
                  <a:srgbClr val="5C627F"/>
                </a:solidFill>
                <a:latin typeface="Calibri"/>
                <a:ea typeface="Calibri"/>
                <a:cs typeface="Calibri"/>
                <a:sym typeface="Calibri"/>
              </a:rPr>
              <a:t>Best for agencies with internal staff capacity.</a:t>
            </a:r>
            <a:endParaRPr sz="1750" b="0" i="0" u="none" strike="noStrike" cap="none">
              <a:solidFill>
                <a:schemeClr val="dk1"/>
              </a:solidFill>
              <a:latin typeface="Calibri"/>
              <a:ea typeface="Calibri"/>
              <a:cs typeface="Calibri"/>
              <a:sym typeface="Calibri"/>
            </a:endParaRPr>
          </a:p>
        </p:txBody>
      </p:sp>
      <p:cxnSp>
        <p:nvCxnSpPr>
          <p:cNvPr id="1006" name="Google Shape;1006;p28"/>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1007" name="Google Shape;1007;p28"/>
          <p:cNvSpPr/>
          <p:nvPr/>
        </p:nvSpPr>
        <p:spPr>
          <a:xfrm>
            <a:off x="54864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28"/>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009" name="Google Shape;1009;p28"/>
          <p:cNvSpPr/>
          <p:nvPr/>
        </p:nvSpPr>
        <p:spPr>
          <a:xfrm>
            <a:off x="54864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28"/>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DESIGNATE AN OFFICER</a:t>
            </a:r>
            <a:endParaRPr sz="950" b="0" i="0" u="none" strike="noStrike" cap="none">
              <a:solidFill>
                <a:schemeClr val="dk1"/>
              </a:solidFill>
              <a:latin typeface="Calibri"/>
              <a:ea typeface="Calibri"/>
              <a:cs typeface="Calibri"/>
              <a:sym typeface="Calibri"/>
            </a:endParaRPr>
          </a:p>
        </p:txBody>
      </p:sp>
      <p:sp>
        <p:nvSpPr>
          <p:cNvPr id="1011" name="Google Shape;1011;p28"/>
          <p:cNvSpPr/>
          <p:nvPr/>
        </p:nvSpPr>
        <p:spPr>
          <a:xfrm>
            <a:off x="269748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28"/>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013" name="Google Shape;1013;p28"/>
          <p:cNvSpPr/>
          <p:nvPr/>
        </p:nvSpPr>
        <p:spPr>
          <a:xfrm>
            <a:off x="269748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28"/>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APPROVE A STATEMENT</a:t>
            </a:r>
            <a:endParaRPr sz="950" b="0" i="0" u="none" strike="noStrike" cap="none">
              <a:solidFill>
                <a:schemeClr val="dk1"/>
              </a:solidFill>
              <a:latin typeface="Calibri"/>
              <a:ea typeface="Calibri"/>
              <a:cs typeface="Calibri"/>
              <a:sym typeface="Calibri"/>
            </a:endParaRPr>
          </a:p>
        </p:txBody>
      </p:sp>
      <p:sp>
        <p:nvSpPr>
          <p:cNvPr id="1015" name="Google Shape;1015;p28"/>
          <p:cNvSpPr/>
          <p:nvPr/>
        </p:nvSpPr>
        <p:spPr>
          <a:xfrm>
            <a:off x="484632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28"/>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017" name="Google Shape;1017;p28"/>
          <p:cNvSpPr/>
          <p:nvPr/>
        </p:nvSpPr>
        <p:spPr>
          <a:xfrm>
            <a:off x="484632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28"/>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SCAN &amp; ASSESS</a:t>
            </a:r>
            <a:endParaRPr sz="950" b="0" i="0" u="none" strike="noStrike" cap="none">
              <a:solidFill>
                <a:schemeClr val="dk1"/>
              </a:solidFill>
              <a:latin typeface="Calibri"/>
              <a:ea typeface="Calibri"/>
              <a:cs typeface="Calibri"/>
              <a:sym typeface="Calibri"/>
            </a:endParaRPr>
          </a:p>
        </p:txBody>
      </p:sp>
      <p:sp>
        <p:nvSpPr>
          <p:cNvPr id="1019" name="Google Shape;1019;p28"/>
          <p:cNvSpPr/>
          <p:nvPr/>
        </p:nvSpPr>
        <p:spPr>
          <a:xfrm>
            <a:off x="699516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28"/>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021" name="Google Shape;1021;p28"/>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PICK YOUR ROUTE</a:t>
            </a:r>
            <a:endParaRPr sz="950" b="0" i="0" u="none" strike="noStrike" cap="none">
              <a:solidFill>
                <a:schemeClr val="dk1"/>
              </a:solidFill>
              <a:latin typeface="Calibri"/>
              <a:ea typeface="Calibri"/>
              <a:cs typeface="Calibri"/>
              <a:sym typeface="Calibri"/>
            </a:endParaRPr>
          </a:p>
        </p:txBody>
      </p:sp>
      <p:sp>
        <p:nvSpPr>
          <p:cNvPr id="1022" name="Google Shape;1022;p28"/>
          <p:cNvSpPr/>
          <p:nvPr/>
        </p:nvSpPr>
        <p:spPr>
          <a:xfrm>
            <a:off x="914400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28"/>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024" name="Google Shape;1024;p28"/>
          <p:cNvSpPr/>
          <p:nvPr/>
        </p:nvSpPr>
        <p:spPr>
          <a:xfrm>
            <a:off x="914400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28"/>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CONSIDER AN AUDIT</a:t>
            </a:r>
            <a:endParaRPr sz="950" b="0" i="0" u="none" strike="noStrike" cap="none">
              <a:solidFill>
                <a:schemeClr val="dk1"/>
              </a:solidFill>
              <a:latin typeface="Calibri"/>
              <a:ea typeface="Calibri"/>
              <a:cs typeface="Calibri"/>
              <a:sym typeface="Calibri"/>
            </a:endParaRPr>
          </a:p>
        </p:txBody>
      </p:sp>
      <p:sp>
        <p:nvSpPr>
          <p:cNvPr id="1026" name="Google Shape;1026;p28"/>
          <p:cNvSpPr/>
          <p:nvPr/>
        </p:nvSpPr>
        <p:spPr>
          <a:xfrm>
            <a:off x="548640" y="1691640"/>
            <a:ext cx="5394960" cy="4069080"/>
          </a:xfrm>
          <a:prstGeom prst="roundRect">
            <a:avLst>
              <a:gd name="adj" fmla="val 2697"/>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28"/>
          <p:cNvSpPr/>
          <p:nvPr/>
        </p:nvSpPr>
        <p:spPr>
          <a:xfrm>
            <a:off x="822960" y="1920240"/>
            <a:ext cx="548640" cy="54864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28" name="Google Shape;1028;p28" descr="preencoded.png"/>
          <p:cNvPicPr preferRelativeResize="0"/>
          <p:nvPr/>
        </p:nvPicPr>
        <p:blipFill rotWithShape="1">
          <a:blip r:embed="rId3">
            <a:alphaModFix/>
          </a:blip>
          <a:srcRect/>
          <a:stretch/>
        </p:blipFill>
        <p:spPr>
          <a:xfrm>
            <a:off x="971093" y="2068373"/>
            <a:ext cx="252374" cy="252374"/>
          </a:xfrm>
          <a:prstGeom prst="rect">
            <a:avLst/>
          </a:prstGeom>
          <a:noFill/>
          <a:ln>
            <a:noFill/>
          </a:ln>
        </p:spPr>
      </p:pic>
      <p:sp>
        <p:nvSpPr>
          <p:cNvPr id="1029" name="Google Shape;1029;p28"/>
          <p:cNvSpPr txBox="1"/>
          <p:nvPr/>
        </p:nvSpPr>
        <p:spPr>
          <a:xfrm>
            <a:off x="1508760" y="1920240"/>
            <a:ext cx="365760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600"/>
              <a:buFont typeface="Calibri"/>
              <a:buNone/>
            </a:pPr>
            <a:r>
              <a:rPr lang="en-US" sz="1600" b="1" i="0" u="none" strike="noStrike" cap="none">
                <a:solidFill>
                  <a:srgbClr val="292D6F"/>
                </a:solidFill>
                <a:latin typeface="Calibri"/>
                <a:ea typeface="Calibri"/>
                <a:cs typeface="Calibri"/>
                <a:sym typeface="Calibri"/>
              </a:rPr>
              <a:t>How it works</a:t>
            </a:r>
            <a:endParaRPr sz="1600" b="0" i="0" u="none" strike="noStrike" cap="none">
              <a:solidFill>
                <a:schemeClr val="dk1"/>
              </a:solidFill>
              <a:latin typeface="Calibri"/>
              <a:ea typeface="Calibri"/>
              <a:cs typeface="Calibri"/>
              <a:sym typeface="Calibri"/>
            </a:endParaRPr>
          </a:p>
        </p:txBody>
      </p:sp>
      <p:sp>
        <p:nvSpPr>
          <p:cNvPr id="1030" name="Google Shape;1030;p28"/>
          <p:cNvSpPr/>
          <p:nvPr/>
        </p:nvSpPr>
        <p:spPr>
          <a:xfrm>
            <a:off x="822960" y="2968752"/>
            <a:ext cx="274200" cy="2742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31" name="Google Shape;1031;p28" descr="preencoded.png"/>
          <p:cNvPicPr preferRelativeResize="0"/>
          <p:nvPr/>
        </p:nvPicPr>
        <p:blipFill rotWithShape="1">
          <a:blip r:embed="rId4">
            <a:alphaModFix/>
          </a:blip>
          <a:srcRect/>
          <a:stretch/>
        </p:blipFill>
        <p:spPr>
          <a:xfrm>
            <a:off x="897026" y="3042818"/>
            <a:ext cx="126187" cy="126187"/>
          </a:xfrm>
          <a:prstGeom prst="rect">
            <a:avLst/>
          </a:prstGeom>
          <a:noFill/>
          <a:ln>
            <a:noFill/>
          </a:ln>
        </p:spPr>
      </p:pic>
      <p:sp>
        <p:nvSpPr>
          <p:cNvPr id="1032" name="Google Shape;1032;p28"/>
          <p:cNvSpPr txBox="1"/>
          <p:nvPr/>
        </p:nvSpPr>
        <p:spPr>
          <a:xfrm>
            <a:off x="1207008" y="2743200"/>
            <a:ext cx="446227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300"/>
              <a:buFont typeface="Calibri"/>
              <a:buNone/>
            </a:pPr>
            <a:r>
              <a:rPr lang="en-US" sz="1700" b="0" i="0" u="none" strike="noStrike" cap="none">
                <a:solidFill>
                  <a:srgbClr val="1B1E3C"/>
                </a:solidFill>
                <a:latin typeface="Calibri"/>
                <a:ea typeface="Calibri"/>
                <a:cs typeface="Calibri"/>
                <a:sym typeface="Calibri"/>
              </a:rPr>
              <a:t>Tools like Adobe Acrobat Pro or PAC 2026 can be used.</a:t>
            </a:r>
            <a:endParaRPr sz="1700" b="0" i="0" u="none" strike="noStrike" cap="none">
              <a:solidFill>
                <a:schemeClr val="dk1"/>
              </a:solidFill>
              <a:latin typeface="Calibri"/>
              <a:ea typeface="Calibri"/>
              <a:cs typeface="Calibri"/>
              <a:sym typeface="Calibri"/>
            </a:endParaRPr>
          </a:p>
        </p:txBody>
      </p:sp>
      <p:sp>
        <p:nvSpPr>
          <p:cNvPr id="1033" name="Google Shape;1033;p28"/>
          <p:cNvSpPr/>
          <p:nvPr/>
        </p:nvSpPr>
        <p:spPr>
          <a:xfrm>
            <a:off x="822960" y="3745992"/>
            <a:ext cx="274200" cy="2742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34" name="Google Shape;1034;p28" descr="preencoded.png"/>
          <p:cNvPicPr preferRelativeResize="0"/>
          <p:nvPr/>
        </p:nvPicPr>
        <p:blipFill rotWithShape="1">
          <a:blip r:embed="rId4">
            <a:alphaModFix/>
          </a:blip>
          <a:srcRect/>
          <a:stretch/>
        </p:blipFill>
        <p:spPr>
          <a:xfrm>
            <a:off x="897026" y="3820058"/>
            <a:ext cx="126187" cy="126187"/>
          </a:xfrm>
          <a:prstGeom prst="rect">
            <a:avLst/>
          </a:prstGeom>
          <a:noFill/>
          <a:ln>
            <a:noFill/>
          </a:ln>
        </p:spPr>
      </p:pic>
      <p:sp>
        <p:nvSpPr>
          <p:cNvPr id="1035" name="Google Shape;1035;p28"/>
          <p:cNvSpPr txBox="1"/>
          <p:nvPr/>
        </p:nvSpPr>
        <p:spPr>
          <a:xfrm>
            <a:off x="1207008" y="3520440"/>
            <a:ext cx="446227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300"/>
              <a:buFont typeface="Calibri"/>
              <a:buNone/>
            </a:pPr>
            <a:r>
              <a:rPr lang="en-US" sz="1700" b="0" i="0" u="none" strike="noStrike" cap="none">
                <a:solidFill>
                  <a:srgbClr val="1B1E3C"/>
                </a:solidFill>
                <a:latin typeface="Calibri"/>
                <a:ea typeface="Calibri"/>
                <a:cs typeface="Calibri"/>
                <a:sym typeface="Calibri"/>
              </a:rPr>
              <a:t>Works for very small document volumes.</a:t>
            </a:r>
            <a:endParaRPr sz="1700" b="0" i="0" u="none" strike="noStrike" cap="none">
              <a:solidFill>
                <a:schemeClr val="dk1"/>
              </a:solidFill>
              <a:latin typeface="Calibri"/>
              <a:ea typeface="Calibri"/>
              <a:cs typeface="Calibri"/>
              <a:sym typeface="Calibri"/>
            </a:endParaRPr>
          </a:p>
        </p:txBody>
      </p:sp>
      <p:sp>
        <p:nvSpPr>
          <p:cNvPr id="1036" name="Google Shape;1036;p28"/>
          <p:cNvSpPr/>
          <p:nvPr/>
        </p:nvSpPr>
        <p:spPr>
          <a:xfrm>
            <a:off x="822960" y="4523232"/>
            <a:ext cx="274200" cy="2742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37" name="Google Shape;1037;p28" descr="preencoded.png"/>
          <p:cNvPicPr preferRelativeResize="0"/>
          <p:nvPr/>
        </p:nvPicPr>
        <p:blipFill rotWithShape="1">
          <a:blip r:embed="rId4">
            <a:alphaModFix/>
          </a:blip>
          <a:srcRect/>
          <a:stretch/>
        </p:blipFill>
        <p:spPr>
          <a:xfrm>
            <a:off x="897026" y="4597298"/>
            <a:ext cx="126187" cy="126187"/>
          </a:xfrm>
          <a:prstGeom prst="rect">
            <a:avLst/>
          </a:prstGeom>
          <a:noFill/>
          <a:ln>
            <a:noFill/>
          </a:ln>
        </p:spPr>
      </p:pic>
      <p:sp>
        <p:nvSpPr>
          <p:cNvPr id="1038" name="Google Shape;1038;p28"/>
          <p:cNvSpPr txBox="1"/>
          <p:nvPr/>
        </p:nvSpPr>
        <p:spPr>
          <a:xfrm>
            <a:off x="1207008" y="4297680"/>
            <a:ext cx="446227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300"/>
              <a:buFont typeface="Calibri"/>
              <a:buNone/>
            </a:pPr>
            <a:r>
              <a:rPr lang="en-US" sz="1700" b="0" i="0" u="none" strike="noStrike" cap="none">
                <a:solidFill>
                  <a:srgbClr val="1B1E3C"/>
                </a:solidFill>
                <a:latin typeface="Calibri"/>
                <a:ea typeface="Calibri"/>
                <a:cs typeface="Calibri"/>
                <a:sym typeface="Calibri"/>
              </a:rPr>
              <a:t>You keep full control and pay no vendor cost.</a:t>
            </a:r>
            <a:endParaRPr sz="1700" b="0" i="0" u="none" strike="noStrike" cap="none">
              <a:solidFill>
                <a:schemeClr val="dk1"/>
              </a:solidFill>
              <a:latin typeface="Calibri"/>
              <a:ea typeface="Calibri"/>
              <a:cs typeface="Calibri"/>
              <a:sym typeface="Calibri"/>
            </a:endParaRPr>
          </a:p>
        </p:txBody>
      </p:sp>
      <p:sp>
        <p:nvSpPr>
          <p:cNvPr id="1039" name="Google Shape;1039;p28"/>
          <p:cNvSpPr/>
          <p:nvPr/>
        </p:nvSpPr>
        <p:spPr>
          <a:xfrm>
            <a:off x="6217920" y="1691640"/>
            <a:ext cx="5440680" cy="4069080"/>
          </a:xfrm>
          <a:prstGeom prst="roundRect">
            <a:avLst>
              <a:gd name="adj" fmla="val 2697"/>
            </a:avLst>
          </a:prstGeom>
          <a:solidFill>
            <a:srgbClr val="FCEBEC"/>
          </a:solidFill>
          <a:ln w="9525" cap="flat" cmpd="sng">
            <a:solidFill>
              <a:srgbClr val="FCEBE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28"/>
          <p:cNvSpPr/>
          <p:nvPr/>
        </p:nvSpPr>
        <p:spPr>
          <a:xfrm>
            <a:off x="6492240" y="1920240"/>
            <a:ext cx="548640" cy="54864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41" name="Google Shape;1041;p28" descr="preencoded.png"/>
          <p:cNvPicPr preferRelativeResize="0"/>
          <p:nvPr/>
        </p:nvPicPr>
        <p:blipFill rotWithShape="1">
          <a:blip r:embed="rId5">
            <a:alphaModFix/>
          </a:blip>
          <a:srcRect/>
          <a:stretch/>
        </p:blipFill>
        <p:spPr>
          <a:xfrm>
            <a:off x="6640373" y="2068373"/>
            <a:ext cx="252374" cy="252374"/>
          </a:xfrm>
          <a:prstGeom prst="rect">
            <a:avLst/>
          </a:prstGeom>
          <a:noFill/>
          <a:ln>
            <a:noFill/>
          </a:ln>
        </p:spPr>
      </p:pic>
      <p:sp>
        <p:nvSpPr>
          <p:cNvPr id="1042" name="Google Shape;1042;p28"/>
          <p:cNvSpPr txBox="1"/>
          <p:nvPr/>
        </p:nvSpPr>
        <p:spPr>
          <a:xfrm>
            <a:off x="7178040" y="1920240"/>
            <a:ext cx="365760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D1B22"/>
              </a:buClr>
              <a:buSzPts val="1600"/>
              <a:buFont typeface="Calibri"/>
              <a:buNone/>
            </a:pPr>
            <a:r>
              <a:rPr lang="en-US" sz="1600" b="1" i="0" u="none" strike="noStrike" cap="none">
                <a:solidFill>
                  <a:srgbClr val="DD1B22"/>
                </a:solidFill>
                <a:latin typeface="Calibri"/>
                <a:ea typeface="Calibri"/>
                <a:cs typeface="Calibri"/>
                <a:sym typeface="Calibri"/>
              </a:rPr>
              <a:t>Challenges</a:t>
            </a:r>
            <a:endParaRPr sz="1600" b="0" i="0" u="none" strike="noStrike" cap="none">
              <a:solidFill>
                <a:schemeClr val="dk1"/>
              </a:solidFill>
              <a:latin typeface="Calibri"/>
              <a:ea typeface="Calibri"/>
              <a:cs typeface="Calibri"/>
              <a:sym typeface="Calibri"/>
            </a:endParaRPr>
          </a:p>
        </p:txBody>
      </p:sp>
      <p:sp>
        <p:nvSpPr>
          <p:cNvPr id="1043" name="Google Shape;1043;p28"/>
          <p:cNvSpPr/>
          <p:nvPr/>
        </p:nvSpPr>
        <p:spPr>
          <a:xfrm>
            <a:off x="6492240" y="2968752"/>
            <a:ext cx="274200" cy="2742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44" name="Google Shape;1044;p28" descr="preencoded.png"/>
          <p:cNvPicPr preferRelativeResize="0"/>
          <p:nvPr/>
        </p:nvPicPr>
        <p:blipFill rotWithShape="1">
          <a:blip r:embed="rId6">
            <a:alphaModFix/>
          </a:blip>
          <a:srcRect/>
          <a:stretch/>
        </p:blipFill>
        <p:spPr>
          <a:xfrm>
            <a:off x="6566306" y="3042818"/>
            <a:ext cx="126187" cy="126187"/>
          </a:xfrm>
          <a:prstGeom prst="rect">
            <a:avLst/>
          </a:prstGeom>
          <a:noFill/>
          <a:ln>
            <a:noFill/>
          </a:ln>
        </p:spPr>
      </p:pic>
      <p:sp>
        <p:nvSpPr>
          <p:cNvPr id="1045" name="Google Shape;1045;p28"/>
          <p:cNvSpPr txBox="1"/>
          <p:nvPr/>
        </p:nvSpPr>
        <p:spPr>
          <a:xfrm>
            <a:off x="6876288" y="2743200"/>
            <a:ext cx="446227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300"/>
              <a:buFont typeface="Calibri"/>
              <a:buNone/>
            </a:pPr>
            <a:r>
              <a:rPr lang="en-US" sz="1700" b="0" i="0" u="none" strike="noStrike" cap="none">
                <a:solidFill>
                  <a:srgbClr val="1B1E3C"/>
                </a:solidFill>
                <a:latin typeface="Calibri"/>
                <a:ea typeface="Calibri"/>
                <a:cs typeface="Calibri"/>
                <a:sym typeface="Calibri"/>
              </a:rPr>
              <a:t>Labor-intensive</a:t>
            </a:r>
            <a:endParaRPr sz="1700" b="0" i="0" u="none" strike="noStrike" cap="none">
              <a:solidFill>
                <a:schemeClr val="dk1"/>
              </a:solidFill>
              <a:latin typeface="Calibri"/>
              <a:ea typeface="Calibri"/>
              <a:cs typeface="Calibri"/>
              <a:sym typeface="Calibri"/>
            </a:endParaRPr>
          </a:p>
        </p:txBody>
      </p:sp>
      <p:sp>
        <p:nvSpPr>
          <p:cNvPr id="1046" name="Google Shape;1046;p28"/>
          <p:cNvSpPr/>
          <p:nvPr/>
        </p:nvSpPr>
        <p:spPr>
          <a:xfrm>
            <a:off x="6492240" y="3745992"/>
            <a:ext cx="274200" cy="2742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47" name="Google Shape;1047;p28" descr="preencoded.png"/>
          <p:cNvPicPr preferRelativeResize="0"/>
          <p:nvPr/>
        </p:nvPicPr>
        <p:blipFill rotWithShape="1">
          <a:blip r:embed="rId6">
            <a:alphaModFix/>
          </a:blip>
          <a:srcRect/>
          <a:stretch/>
        </p:blipFill>
        <p:spPr>
          <a:xfrm>
            <a:off x="6566306" y="3820058"/>
            <a:ext cx="126187" cy="126187"/>
          </a:xfrm>
          <a:prstGeom prst="rect">
            <a:avLst/>
          </a:prstGeom>
          <a:noFill/>
          <a:ln>
            <a:noFill/>
          </a:ln>
        </p:spPr>
      </p:pic>
      <p:sp>
        <p:nvSpPr>
          <p:cNvPr id="1048" name="Google Shape;1048;p28"/>
          <p:cNvSpPr txBox="1"/>
          <p:nvPr/>
        </p:nvSpPr>
        <p:spPr>
          <a:xfrm>
            <a:off x="6876288" y="3520440"/>
            <a:ext cx="446227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300"/>
              <a:buFont typeface="Calibri"/>
              <a:buNone/>
            </a:pPr>
            <a:r>
              <a:rPr lang="en-US" sz="1700" b="0" i="0" u="none" strike="noStrike" cap="none">
                <a:solidFill>
                  <a:srgbClr val="1B1E3C"/>
                </a:solidFill>
                <a:latin typeface="Calibri"/>
                <a:ea typeface="Calibri"/>
                <a:cs typeface="Calibri"/>
                <a:sym typeface="Calibri"/>
              </a:rPr>
              <a:t>Requires technical training</a:t>
            </a:r>
            <a:endParaRPr sz="1700" b="0" i="0" u="none" strike="noStrike" cap="none">
              <a:solidFill>
                <a:schemeClr val="dk1"/>
              </a:solidFill>
              <a:latin typeface="Calibri"/>
              <a:ea typeface="Calibri"/>
              <a:cs typeface="Calibri"/>
              <a:sym typeface="Calibri"/>
            </a:endParaRPr>
          </a:p>
        </p:txBody>
      </p:sp>
      <p:sp>
        <p:nvSpPr>
          <p:cNvPr id="1049" name="Google Shape;1049;p28"/>
          <p:cNvSpPr/>
          <p:nvPr/>
        </p:nvSpPr>
        <p:spPr>
          <a:xfrm>
            <a:off x="6492240" y="4523232"/>
            <a:ext cx="274200" cy="2742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50" name="Google Shape;1050;p28" descr="preencoded.png"/>
          <p:cNvPicPr preferRelativeResize="0"/>
          <p:nvPr/>
        </p:nvPicPr>
        <p:blipFill rotWithShape="1">
          <a:blip r:embed="rId6">
            <a:alphaModFix/>
          </a:blip>
          <a:srcRect/>
          <a:stretch/>
        </p:blipFill>
        <p:spPr>
          <a:xfrm>
            <a:off x="6566306" y="4597298"/>
            <a:ext cx="126187" cy="126187"/>
          </a:xfrm>
          <a:prstGeom prst="rect">
            <a:avLst/>
          </a:prstGeom>
          <a:noFill/>
          <a:ln>
            <a:noFill/>
          </a:ln>
        </p:spPr>
      </p:pic>
      <p:sp>
        <p:nvSpPr>
          <p:cNvPr id="1051" name="Google Shape;1051;p28"/>
          <p:cNvSpPr txBox="1"/>
          <p:nvPr/>
        </p:nvSpPr>
        <p:spPr>
          <a:xfrm>
            <a:off x="6876288" y="4297680"/>
            <a:ext cx="446227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300"/>
              <a:buFont typeface="Calibri"/>
              <a:buNone/>
            </a:pPr>
            <a:r>
              <a:rPr lang="en-US" sz="1700" b="0" i="0" u="none" strike="noStrike" cap="none">
                <a:solidFill>
                  <a:srgbClr val="1B1E3C"/>
                </a:solidFill>
                <a:latin typeface="Calibri"/>
                <a:ea typeface="Calibri"/>
                <a:cs typeface="Calibri"/>
                <a:sym typeface="Calibri"/>
              </a:rPr>
              <a:t>Hard to scale</a:t>
            </a:r>
            <a:endParaRPr sz="1700" b="0" i="0" u="none" strike="noStrike" cap="none">
              <a:solidFill>
                <a:schemeClr val="dk1"/>
              </a:solidFill>
              <a:latin typeface="Calibri"/>
              <a:ea typeface="Calibri"/>
              <a:cs typeface="Calibri"/>
              <a:sym typeface="Calibri"/>
            </a:endParaRPr>
          </a:p>
        </p:txBody>
      </p:sp>
      <p:pic>
        <p:nvPicPr>
          <p:cNvPr id="1052" name="Google Shape;1052;p28"/>
          <p:cNvPicPr preferRelativeResize="0"/>
          <p:nvPr/>
        </p:nvPicPr>
        <p:blipFill>
          <a:blip r:embed="rId7">
            <a:alphaModFix/>
          </a:blip>
          <a:stretch>
            <a:fillRect/>
          </a:stretch>
        </p:blipFill>
        <p:spPr>
          <a:xfrm>
            <a:off x="9881685" y="438900"/>
            <a:ext cx="1949964" cy="3657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57"/>
        <p:cNvGrpSpPr/>
        <p:nvPr/>
      </p:nvGrpSpPr>
      <p:grpSpPr>
        <a:xfrm>
          <a:off x="0" y="0"/>
          <a:ext cx="0" cy="0"/>
          <a:chOff x="0" y="0"/>
          <a:chExt cx="0" cy="0"/>
        </a:xfrm>
      </p:grpSpPr>
      <p:sp>
        <p:nvSpPr>
          <p:cNvPr id="1058" name="Google Shape;1058;p29"/>
          <p:cNvSpPr/>
          <p:nvPr/>
        </p:nvSpPr>
        <p:spPr>
          <a:xfrm>
            <a:off x="548640" y="384048"/>
            <a:ext cx="685800" cy="6858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29"/>
          <p:cNvSpPr txBox="1"/>
          <p:nvPr/>
        </p:nvSpPr>
        <p:spPr>
          <a:xfrm>
            <a:off x="548640" y="384048"/>
            <a:ext cx="6858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600"/>
              <a:buFont typeface="Calibri"/>
              <a:buNone/>
            </a:pPr>
            <a:r>
              <a:rPr lang="en-US" sz="2600" b="1" i="0" u="none" strike="noStrike" cap="none">
                <a:solidFill>
                  <a:srgbClr val="FFFFFF"/>
                </a:solidFill>
                <a:latin typeface="Calibri"/>
                <a:ea typeface="Calibri"/>
                <a:cs typeface="Calibri"/>
                <a:sym typeface="Calibri"/>
              </a:rPr>
              <a:t>4</a:t>
            </a:r>
            <a:endParaRPr sz="2600" b="0" i="0" u="none" strike="noStrike" cap="none">
              <a:solidFill>
                <a:schemeClr val="dk1"/>
              </a:solidFill>
              <a:latin typeface="Calibri"/>
              <a:ea typeface="Calibri"/>
              <a:cs typeface="Calibri"/>
              <a:sym typeface="Calibri"/>
            </a:endParaRPr>
          </a:p>
        </p:txBody>
      </p:sp>
      <p:sp>
        <p:nvSpPr>
          <p:cNvPr id="1060" name="Google Shape;1060;p29"/>
          <p:cNvSpPr txBox="1"/>
          <p:nvPr/>
        </p:nvSpPr>
        <p:spPr>
          <a:xfrm>
            <a:off x="1417320" y="384048"/>
            <a:ext cx="841248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2800"/>
              <a:buFont typeface="Calibri"/>
              <a:buNone/>
            </a:pPr>
            <a:r>
              <a:rPr lang="en-US" sz="2800" b="1" i="0" u="none" strike="noStrike" cap="none">
                <a:solidFill>
                  <a:srgbClr val="292D6F"/>
                </a:solidFill>
                <a:latin typeface="Calibri"/>
                <a:ea typeface="Calibri"/>
                <a:cs typeface="Calibri"/>
                <a:sym typeface="Calibri"/>
              </a:rPr>
              <a:t>Other resources for DIY remediation</a:t>
            </a:r>
            <a:endParaRPr sz="2800" b="0" i="0" u="none" strike="noStrike" cap="none">
              <a:solidFill>
                <a:schemeClr val="dk1"/>
              </a:solidFill>
              <a:latin typeface="Calibri"/>
              <a:ea typeface="Calibri"/>
              <a:cs typeface="Calibri"/>
              <a:sym typeface="Calibri"/>
            </a:endParaRPr>
          </a:p>
        </p:txBody>
      </p:sp>
      <p:sp>
        <p:nvSpPr>
          <p:cNvPr id="1061" name="Google Shape;1061;p29"/>
          <p:cNvSpPr txBox="1"/>
          <p:nvPr/>
        </p:nvSpPr>
        <p:spPr>
          <a:xfrm>
            <a:off x="1417320" y="1051560"/>
            <a:ext cx="841248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350"/>
              <a:buFont typeface="Calibri"/>
              <a:buNone/>
            </a:pPr>
            <a:r>
              <a:rPr lang="en-US" sz="1750" b="0" i="0" u="none" strike="noStrike" cap="none">
                <a:solidFill>
                  <a:srgbClr val="5C627F"/>
                </a:solidFill>
                <a:latin typeface="Calibri"/>
                <a:ea typeface="Calibri"/>
                <a:cs typeface="Calibri"/>
                <a:sym typeface="Calibri"/>
              </a:rPr>
              <a:t>Free, practical help for districts remediating their own documents</a:t>
            </a:r>
            <a:endParaRPr sz="1750" b="0" i="0" u="none" strike="noStrike" cap="none">
              <a:solidFill>
                <a:schemeClr val="dk1"/>
              </a:solidFill>
              <a:latin typeface="Calibri"/>
              <a:ea typeface="Calibri"/>
              <a:cs typeface="Calibri"/>
              <a:sym typeface="Calibri"/>
            </a:endParaRPr>
          </a:p>
        </p:txBody>
      </p:sp>
      <p:cxnSp>
        <p:nvCxnSpPr>
          <p:cNvPr id="1062" name="Google Shape;1062;p29"/>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1063" name="Google Shape;1063;p29"/>
          <p:cNvSpPr/>
          <p:nvPr/>
        </p:nvSpPr>
        <p:spPr>
          <a:xfrm>
            <a:off x="54864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29"/>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065" name="Google Shape;1065;p29"/>
          <p:cNvSpPr/>
          <p:nvPr/>
        </p:nvSpPr>
        <p:spPr>
          <a:xfrm>
            <a:off x="54864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29"/>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DESIGNATE AN OFFICER</a:t>
            </a:r>
            <a:endParaRPr sz="950" b="0" i="0" u="none" strike="noStrike" cap="none">
              <a:solidFill>
                <a:schemeClr val="dk1"/>
              </a:solidFill>
              <a:latin typeface="Calibri"/>
              <a:ea typeface="Calibri"/>
              <a:cs typeface="Calibri"/>
              <a:sym typeface="Calibri"/>
            </a:endParaRPr>
          </a:p>
        </p:txBody>
      </p:sp>
      <p:sp>
        <p:nvSpPr>
          <p:cNvPr id="1067" name="Google Shape;1067;p29"/>
          <p:cNvSpPr/>
          <p:nvPr/>
        </p:nvSpPr>
        <p:spPr>
          <a:xfrm>
            <a:off x="269748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29"/>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069" name="Google Shape;1069;p29"/>
          <p:cNvSpPr/>
          <p:nvPr/>
        </p:nvSpPr>
        <p:spPr>
          <a:xfrm>
            <a:off x="269748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29"/>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APPROVE A STATEMENT</a:t>
            </a:r>
            <a:endParaRPr sz="950" b="0" i="0" u="none" strike="noStrike" cap="none">
              <a:solidFill>
                <a:schemeClr val="dk1"/>
              </a:solidFill>
              <a:latin typeface="Calibri"/>
              <a:ea typeface="Calibri"/>
              <a:cs typeface="Calibri"/>
              <a:sym typeface="Calibri"/>
            </a:endParaRPr>
          </a:p>
        </p:txBody>
      </p:sp>
      <p:sp>
        <p:nvSpPr>
          <p:cNvPr id="1071" name="Google Shape;1071;p29"/>
          <p:cNvSpPr/>
          <p:nvPr/>
        </p:nvSpPr>
        <p:spPr>
          <a:xfrm>
            <a:off x="484632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29"/>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073" name="Google Shape;1073;p29"/>
          <p:cNvSpPr/>
          <p:nvPr/>
        </p:nvSpPr>
        <p:spPr>
          <a:xfrm>
            <a:off x="484632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29"/>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SCAN &amp; ASSESS</a:t>
            </a:r>
            <a:endParaRPr sz="950" b="0" i="0" u="none" strike="noStrike" cap="none">
              <a:solidFill>
                <a:schemeClr val="dk1"/>
              </a:solidFill>
              <a:latin typeface="Calibri"/>
              <a:ea typeface="Calibri"/>
              <a:cs typeface="Calibri"/>
              <a:sym typeface="Calibri"/>
            </a:endParaRPr>
          </a:p>
        </p:txBody>
      </p:sp>
      <p:sp>
        <p:nvSpPr>
          <p:cNvPr id="1075" name="Google Shape;1075;p29"/>
          <p:cNvSpPr/>
          <p:nvPr/>
        </p:nvSpPr>
        <p:spPr>
          <a:xfrm>
            <a:off x="699516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29"/>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077" name="Google Shape;1077;p29"/>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PICK YOUR ROUTE</a:t>
            </a:r>
            <a:endParaRPr sz="950" b="0" i="0" u="none" strike="noStrike" cap="none">
              <a:solidFill>
                <a:schemeClr val="dk1"/>
              </a:solidFill>
              <a:latin typeface="Calibri"/>
              <a:ea typeface="Calibri"/>
              <a:cs typeface="Calibri"/>
              <a:sym typeface="Calibri"/>
            </a:endParaRPr>
          </a:p>
        </p:txBody>
      </p:sp>
      <p:sp>
        <p:nvSpPr>
          <p:cNvPr id="1078" name="Google Shape;1078;p29"/>
          <p:cNvSpPr/>
          <p:nvPr/>
        </p:nvSpPr>
        <p:spPr>
          <a:xfrm>
            <a:off x="914400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29"/>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080" name="Google Shape;1080;p29"/>
          <p:cNvSpPr/>
          <p:nvPr/>
        </p:nvSpPr>
        <p:spPr>
          <a:xfrm>
            <a:off x="914400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29"/>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CONSIDER AN AUDIT</a:t>
            </a:r>
            <a:endParaRPr sz="950" b="0" i="0" u="none" strike="noStrike" cap="none">
              <a:solidFill>
                <a:schemeClr val="dk1"/>
              </a:solidFill>
              <a:latin typeface="Calibri"/>
              <a:ea typeface="Calibri"/>
              <a:cs typeface="Calibri"/>
              <a:sym typeface="Calibri"/>
            </a:endParaRPr>
          </a:p>
        </p:txBody>
      </p:sp>
      <p:sp>
        <p:nvSpPr>
          <p:cNvPr id="1082" name="Google Shape;1082;p29"/>
          <p:cNvSpPr/>
          <p:nvPr/>
        </p:nvSpPr>
        <p:spPr>
          <a:xfrm>
            <a:off x="548640" y="1691640"/>
            <a:ext cx="6675120" cy="1920240"/>
          </a:xfrm>
          <a:prstGeom prst="roundRect">
            <a:avLst>
              <a:gd name="adj" fmla="val 5714"/>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083" name="Google Shape;1083;p29"/>
          <p:cNvSpPr txBox="1"/>
          <p:nvPr/>
        </p:nvSpPr>
        <p:spPr>
          <a:xfrm>
            <a:off x="822960" y="1828800"/>
            <a:ext cx="6126480" cy="1645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200"/>
              <a:buFont typeface="Calibri"/>
              <a:buNone/>
            </a:pPr>
            <a:r>
              <a:rPr lang="en-US" sz="1700" b="1" i="0" u="sng" strike="noStrike" cap="none">
                <a:solidFill>
                  <a:schemeClr val="hlink"/>
                </a:solidFill>
                <a:latin typeface="Calibri"/>
                <a:ea typeface="Calibri"/>
                <a:cs typeface="Calibri"/>
                <a:sym typeface="Calibri"/>
                <a:hlinkClick r:id="rId3"/>
              </a:rPr>
              <a:t>The Accessibility Guy</a:t>
            </a:r>
            <a:r>
              <a:rPr lang="en-US" sz="1700" b="0" i="0" u="none" strike="noStrike" cap="none">
                <a:solidFill>
                  <a:srgbClr val="1B1E3C"/>
                </a:solidFill>
                <a:latin typeface="Calibri"/>
                <a:ea typeface="Calibri"/>
                <a:cs typeface="Calibri"/>
                <a:sym typeface="Calibri"/>
              </a:rPr>
              <a:t> — a great YouTube channel focused not only on how to remediate your documents, but also on creating accessible documents going forward. He has two videos going into detail on creating accessible agendas that use Streamline to verify!</a:t>
            </a:r>
            <a:endParaRPr sz="1700" b="0" i="0" u="none" strike="noStrike" cap="none">
              <a:solidFill>
                <a:schemeClr val="dk1"/>
              </a:solidFill>
              <a:latin typeface="Calibri"/>
              <a:ea typeface="Calibri"/>
              <a:cs typeface="Calibri"/>
              <a:sym typeface="Calibri"/>
            </a:endParaRPr>
          </a:p>
        </p:txBody>
      </p:sp>
      <p:sp>
        <p:nvSpPr>
          <p:cNvPr id="1084" name="Google Shape;1084;p29"/>
          <p:cNvSpPr/>
          <p:nvPr/>
        </p:nvSpPr>
        <p:spPr>
          <a:xfrm>
            <a:off x="548640" y="3840480"/>
            <a:ext cx="6675120" cy="1920240"/>
          </a:xfrm>
          <a:prstGeom prst="roundRect">
            <a:avLst>
              <a:gd name="adj" fmla="val 5714"/>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p>
        </p:txBody>
      </p:sp>
      <p:sp>
        <p:nvSpPr>
          <p:cNvPr id="1085" name="Google Shape;1085;p29"/>
          <p:cNvSpPr txBox="1"/>
          <p:nvPr/>
        </p:nvSpPr>
        <p:spPr>
          <a:xfrm>
            <a:off x="822960" y="3977640"/>
            <a:ext cx="6126480" cy="1645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200"/>
              <a:buFont typeface="Calibri"/>
              <a:buNone/>
            </a:pPr>
            <a:r>
              <a:rPr lang="en-US" sz="1700" b="1" i="0" u="sng" strike="noStrike" cap="none">
                <a:solidFill>
                  <a:schemeClr val="hlink"/>
                </a:solidFill>
                <a:latin typeface="Calibri"/>
                <a:ea typeface="Calibri"/>
                <a:cs typeface="Calibri"/>
                <a:sym typeface="Calibri"/>
                <a:hlinkClick r:id="rId4"/>
              </a:rPr>
              <a:t>DOJ's Small Entity Implementation Guide</a:t>
            </a:r>
            <a:r>
              <a:rPr lang="en-US" sz="1700" b="0" i="0" u="none" strike="noStrike" cap="none">
                <a:solidFill>
                  <a:srgbClr val="1B1E3C"/>
                </a:solidFill>
                <a:latin typeface="Calibri"/>
                <a:ea typeface="Calibri"/>
                <a:cs typeface="Calibri"/>
                <a:sym typeface="Calibri"/>
              </a:rPr>
              <a:t> — detailed legal requirements for local governments on how to comply with the ADA online, such as the definition of </a:t>
            </a:r>
            <a:r>
              <a:rPr lang="en-US" sz="1700" b="0" i="0" u="sng" strike="noStrike" cap="none">
                <a:solidFill>
                  <a:schemeClr val="hlink"/>
                </a:solidFill>
                <a:latin typeface="Calibri"/>
                <a:ea typeface="Calibri"/>
                <a:cs typeface="Calibri"/>
                <a:sym typeface="Calibri"/>
                <a:hlinkClick r:id="rId5"/>
              </a:rPr>
              <a:t>archived content</a:t>
            </a:r>
            <a:r>
              <a:rPr lang="en-US" sz="1700" b="0" i="0" u="none" strike="noStrike" cap="none">
                <a:solidFill>
                  <a:srgbClr val="1B1E3C"/>
                </a:solidFill>
                <a:latin typeface="Calibri"/>
                <a:ea typeface="Calibri"/>
                <a:cs typeface="Calibri"/>
                <a:sym typeface="Calibri"/>
              </a:rPr>
              <a:t>.</a:t>
            </a:r>
            <a:endParaRPr sz="1700" b="0" i="0" u="none" strike="noStrike" cap="none">
              <a:solidFill>
                <a:schemeClr val="dk1"/>
              </a:solidFill>
              <a:latin typeface="Calibri"/>
              <a:ea typeface="Calibri"/>
              <a:cs typeface="Calibri"/>
              <a:sym typeface="Calibri"/>
            </a:endParaRPr>
          </a:p>
        </p:txBody>
      </p:sp>
      <p:sp>
        <p:nvSpPr>
          <p:cNvPr id="1086" name="Google Shape;1086;p29"/>
          <p:cNvSpPr/>
          <p:nvPr/>
        </p:nvSpPr>
        <p:spPr>
          <a:xfrm>
            <a:off x="7516368" y="1664208"/>
            <a:ext cx="4169664" cy="2409444"/>
          </a:xfrm>
          <a:prstGeom prst="roundRect">
            <a:avLst>
              <a:gd name="adj" fmla="val 4554"/>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87" name="Google Shape;1087;p29" descr="/tmp/claude-0/-home-claude/0eb6c878-c4ca-5944-9399-a7d616d972c5/scratchpad/v2/media/s31_9691641e.jpg">
            <a:hlinkClick r:id="rId6"/>
          </p:cNvPr>
          <p:cNvPicPr preferRelativeResize="0"/>
          <p:nvPr/>
        </p:nvPicPr>
        <p:blipFill rotWithShape="1">
          <a:blip r:embed="rId7">
            <a:alphaModFix/>
          </a:blip>
          <a:srcRect/>
          <a:stretch/>
        </p:blipFill>
        <p:spPr>
          <a:xfrm>
            <a:off x="7589520" y="1737360"/>
            <a:ext cx="4023360" cy="2263140"/>
          </a:xfrm>
          <a:prstGeom prst="rect">
            <a:avLst/>
          </a:prstGeom>
          <a:noFill/>
          <a:ln>
            <a:noFill/>
          </a:ln>
        </p:spPr>
      </p:pic>
      <p:sp>
        <p:nvSpPr>
          <p:cNvPr id="1088" name="Google Shape;1088;p29">
            <a:hlinkClick r:id="rId6"/>
          </p:cNvPr>
          <p:cNvSpPr txBox="1"/>
          <p:nvPr/>
        </p:nvSpPr>
        <p:spPr>
          <a:xfrm>
            <a:off x="7589520" y="4160520"/>
            <a:ext cx="402336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150"/>
              <a:buFont typeface="Calibri"/>
              <a:buNone/>
            </a:pPr>
            <a:r>
              <a:rPr lang="en-US" sz="1650" b="0" i="0" u="sng" strike="noStrike" cap="none">
                <a:solidFill>
                  <a:schemeClr val="hlink"/>
                </a:solidFill>
                <a:latin typeface="Calibri"/>
                <a:ea typeface="Calibri"/>
                <a:cs typeface="Calibri"/>
                <a:sym typeface="Calibri"/>
                <a:hlinkClick r:id="rId6"/>
              </a:rPr>
              <a:t>Part 1: Make a simple agenda fully compliant</a:t>
            </a:r>
            <a:endParaRPr sz="1650" b="0" i="0" u="none" strike="noStrike" cap="none">
              <a:solidFill>
                <a:schemeClr val="dk1"/>
              </a:solidFill>
              <a:latin typeface="Calibri"/>
              <a:ea typeface="Calibri"/>
              <a:cs typeface="Calibri"/>
              <a:sym typeface="Calibri"/>
            </a:endParaRPr>
          </a:p>
        </p:txBody>
      </p:sp>
      <p:sp>
        <p:nvSpPr>
          <p:cNvPr id="1089" name="Google Shape;1089;p29">
            <a:hlinkClick r:id="rId8"/>
          </p:cNvPr>
          <p:cNvSpPr txBox="1"/>
          <p:nvPr/>
        </p:nvSpPr>
        <p:spPr>
          <a:xfrm>
            <a:off x="7589520" y="4754880"/>
            <a:ext cx="40233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150"/>
              <a:buFont typeface="Calibri"/>
              <a:buNone/>
            </a:pPr>
            <a:r>
              <a:rPr lang="en-US" sz="1650" b="0" i="0" u="sng" strike="noStrike" cap="none">
                <a:solidFill>
                  <a:schemeClr val="hlink"/>
                </a:solidFill>
                <a:latin typeface="Calibri"/>
                <a:ea typeface="Calibri"/>
                <a:cs typeface="Calibri"/>
                <a:sym typeface="Calibri"/>
                <a:hlinkClick r:id="rId8"/>
              </a:rPr>
              <a:t>Part 2: Make a more complex document fully compliant</a:t>
            </a:r>
            <a:endParaRPr sz="1650" b="0" i="0" u="none" strike="noStrike" cap="none">
              <a:solidFill>
                <a:schemeClr val="dk1"/>
              </a:solidFill>
              <a:latin typeface="Calibri"/>
              <a:ea typeface="Calibri"/>
              <a:cs typeface="Calibri"/>
              <a:sym typeface="Calibri"/>
            </a:endParaRPr>
          </a:p>
        </p:txBody>
      </p:sp>
      <p:pic>
        <p:nvPicPr>
          <p:cNvPr id="1090" name="Google Shape;1090;p29"/>
          <p:cNvPicPr preferRelativeResize="0"/>
          <p:nvPr/>
        </p:nvPicPr>
        <p:blipFill>
          <a:blip r:embed="rId9">
            <a:alphaModFix/>
          </a:blip>
          <a:stretch>
            <a:fillRect/>
          </a:stretch>
        </p:blipFill>
        <p:spPr>
          <a:xfrm>
            <a:off x="9881685" y="438900"/>
            <a:ext cx="1949964" cy="3657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95"/>
        <p:cNvGrpSpPr/>
        <p:nvPr/>
      </p:nvGrpSpPr>
      <p:grpSpPr>
        <a:xfrm>
          <a:off x="0" y="0"/>
          <a:ext cx="0" cy="0"/>
          <a:chOff x="0" y="0"/>
          <a:chExt cx="0" cy="0"/>
        </a:xfrm>
      </p:grpSpPr>
      <p:sp>
        <p:nvSpPr>
          <p:cNvPr id="1096" name="Google Shape;1096;p30"/>
          <p:cNvSpPr/>
          <p:nvPr/>
        </p:nvSpPr>
        <p:spPr>
          <a:xfrm>
            <a:off x="548640" y="384048"/>
            <a:ext cx="685800" cy="6858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30"/>
          <p:cNvSpPr txBox="1"/>
          <p:nvPr/>
        </p:nvSpPr>
        <p:spPr>
          <a:xfrm>
            <a:off x="548640" y="384048"/>
            <a:ext cx="6858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600"/>
              <a:buFont typeface="Calibri"/>
              <a:buNone/>
            </a:pPr>
            <a:r>
              <a:rPr lang="en-US" sz="2600" b="1" i="0" u="none" strike="noStrike" cap="none">
                <a:solidFill>
                  <a:srgbClr val="FFFFFF"/>
                </a:solidFill>
                <a:latin typeface="Calibri"/>
                <a:ea typeface="Calibri"/>
                <a:cs typeface="Calibri"/>
                <a:sym typeface="Calibri"/>
              </a:rPr>
              <a:t>4</a:t>
            </a:r>
            <a:endParaRPr sz="2600" b="0" i="0" u="none" strike="noStrike" cap="none">
              <a:solidFill>
                <a:schemeClr val="dk1"/>
              </a:solidFill>
              <a:latin typeface="Calibri"/>
              <a:ea typeface="Calibri"/>
              <a:cs typeface="Calibri"/>
              <a:sym typeface="Calibri"/>
            </a:endParaRPr>
          </a:p>
        </p:txBody>
      </p:sp>
      <p:sp>
        <p:nvSpPr>
          <p:cNvPr id="1098" name="Google Shape;1098;p30"/>
          <p:cNvSpPr txBox="1"/>
          <p:nvPr/>
        </p:nvSpPr>
        <p:spPr>
          <a:xfrm>
            <a:off x="1417320" y="384048"/>
            <a:ext cx="841248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2800"/>
              <a:buFont typeface="Calibri"/>
              <a:buNone/>
            </a:pPr>
            <a:r>
              <a:rPr lang="en-US" sz="2800" b="1" i="0" u="none" strike="noStrike" cap="none">
                <a:solidFill>
                  <a:srgbClr val="292D6F"/>
                </a:solidFill>
                <a:latin typeface="Calibri"/>
                <a:ea typeface="Calibri"/>
                <a:cs typeface="Calibri"/>
                <a:sym typeface="Calibri"/>
              </a:rPr>
              <a:t>(B) Third-party manual services</a:t>
            </a:r>
            <a:endParaRPr sz="2800" b="0" i="0" u="none" strike="noStrike" cap="none">
              <a:solidFill>
                <a:schemeClr val="dk1"/>
              </a:solidFill>
              <a:latin typeface="Calibri"/>
              <a:ea typeface="Calibri"/>
              <a:cs typeface="Calibri"/>
              <a:sym typeface="Calibri"/>
            </a:endParaRPr>
          </a:p>
        </p:txBody>
      </p:sp>
      <p:sp>
        <p:nvSpPr>
          <p:cNvPr id="1099" name="Google Shape;1099;p30"/>
          <p:cNvSpPr txBox="1"/>
          <p:nvPr/>
        </p:nvSpPr>
        <p:spPr>
          <a:xfrm>
            <a:off x="1417320" y="1051560"/>
            <a:ext cx="841248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350"/>
              <a:buFont typeface="Calibri"/>
              <a:buNone/>
            </a:pPr>
            <a:r>
              <a:rPr lang="en-US" sz="1750" b="0" i="0" u="none" strike="noStrike" cap="none">
                <a:solidFill>
                  <a:srgbClr val="5C627F"/>
                </a:solidFill>
                <a:latin typeface="Calibri"/>
                <a:ea typeface="Calibri"/>
                <a:cs typeface="Calibri"/>
                <a:sym typeface="Calibri"/>
              </a:rPr>
              <a:t>Best for large, one-time backlogs or high-stakes public documents.</a:t>
            </a:r>
            <a:endParaRPr sz="1750" b="0" i="0" u="none" strike="noStrike" cap="none">
              <a:solidFill>
                <a:schemeClr val="dk1"/>
              </a:solidFill>
              <a:latin typeface="Calibri"/>
              <a:ea typeface="Calibri"/>
              <a:cs typeface="Calibri"/>
              <a:sym typeface="Calibri"/>
            </a:endParaRPr>
          </a:p>
        </p:txBody>
      </p:sp>
      <p:cxnSp>
        <p:nvCxnSpPr>
          <p:cNvPr id="1100" name="Google Shape;1100;p30"/>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1101" name="Google Shape;1101;p30"/>
          <p:cNvSpPr/>
          <p:nvPr/>
        </p:nvSpPr>
        <p:spPr>
          <a:xfrm>
            <a:off x="54864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30"/>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103" name="Google Shape;1103;p30"/>
          <p:cNvSpPr/>
          <p:nvPr/>
        </p:nvSpPr>
        <p:spPr>
          <a:xfrm>
            <a:off x="54864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30"/>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DESIGNATE AN OFFICER</a:t>
            </a:r>
            <a:endParaRPr sz="950" b="0" i="0" u="none" strike="noStrike" cap="none">
              <a:solidFill>
                <a:schemeClr val="dk1"/>
              </a:solidFill>
              <a:latin typeface="Calibri"/>
              <a:ea typeface="Calibri"/>
              <a:cs typeface="Calibri"/>
              <a:sym typeface="Calibri"/>
            </a:endParaRPr>
          </a:p>
        </p:txBody>
      </p:sp>
      <p:sp>
        <p:nvSpPr>
          <p:cNvPr id="1105" name="Google Shape;1105;p30"/>
          <p:cNvSpPr/>
          <p:nvPr/>
        </p:nvSpPr>
        <p:spPr>
          <a:xfrm>
            <a:off x="269748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30"/>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107" name="Google Shape;1107;p30"/>
          <p:cNvSpPr/>
          <p:nvPr/>
        </p:nvSpPr>
        <p:spPr>
          <a:xfrm>
            <a:off x="269748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30"/>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APPROVE A STATEMENT</a:t>
            </a:r>
            <a:endParaRPr sz="950" b="0" i="0" u="none" strike="noStrike" cap="none">
              <a:solidFill>
                <a:schemeClr val="dk1"/>
              </a:solidFill>
              <a:latin typeface="Calibri"/>
              <a:ea typeface="Calibri"/>
              <a:cs typeface="Calibri"/>
              <a:sym typeface="Calibri"/>
            </a:endParaRPr>
          </a:p>
        </p:txBody>
      </p:sp>
      <p:sp>
        <p:nvSpPr>
          <p:cNvPr id="1109" name="Google Shape;1109;p30"/>
          <p:cNvSpPr/>
          <p:nvPr/>
        </p:nvSpPr>
        <p:spPr>
          <a:xfrm>
            <a:off x="484632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30"/>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111" name="Google Shape;1111;p30"/>
          <p:cNvSpPr/>
          <p:nvPr/>
        </p:nvSpPr>
        <p:spPr>
          <a:xfrm>
            <a:off x="484632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30"/>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SCAN &amp; ASSESS</a:t>
            </a:r>
            <a:endParaRPr sz="950" b="0" i="0" u="none" strike="noStrike" cap="none">
              <a:solidFill>
                <a:schemeClr val="dk1"/>
              </a:solidFill>
              <a:latin typeface="Calibri"/>
              <a:ea typeface="Calibri"/>
              <a:cs typeface="Calibri"/>
              <a:sym typeface="Calibri"/>
            </a:endParaRPr>
          </a:p>
        </p:txBody>
      </p:sp>
      <p:sp>
        <p:nvSpPr>
          <p:cNvPr id="1113" name="Google Shape;1113;p30"/>
          <p:cNvSpPr/>
          <p:nvPr/>
        </p:nvSpPr>
        <p:spPr>
          <a:xfrm>
            <a:off x="699516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30"/>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115" name="Google Shape;1115;p30"/>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PICK YOUR ROUTE</a:t>
            </a:r>
            <a:endParaRPr sz="950" b="0" i="0" u="none" strike="noStrike" cap="none">
              <a:solidFill>
                <a:schemeClr val="dk1"/>
              </a:solidFill>
              <a:latin typeface="Calibri"/>
              <a:ea typeface="Calibri"/>
              <a:cs typeface="Calibri"/>
              <a:sym typeface="Calibri"/>
            </a:endParaRPr>
          </a:p>
        </p:txBody>
      </p:sp>
      <p:sp>
        <p:nvSpPr>
          <p:cNvPr id="1116" name="Google Shape;1116;p30"/>
          <p:cNvSpPr/>
          <p:nvPr/>
        </p:nvSpPr>
        <p:spPr>
          <a:xfrm>
            <a:off x="914400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30"/>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118" name="Google Shape;1118;p30"/>
          <p:cNvSpPr/>
          <p:nvPr/>
        </p:nvSpPr>
        <p:spPr>
          <a:xfrm>
            <a:off x="914400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30"/>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CONSIDER AN AUDIT</a:t>
            </a:r>
            <a:endParaRPr sz="950" b="0" i="0" u="none" strike="noStrike" cap="none">
              <a:solidFill>
                <a:schemeClr val="dk1"/>
              </a:solidFill>
              <a:latin typeface="Calibri"/>
              <a:ea typeface="Calibri"/>
              <a:cs typeface="Calibri"/>
              <a:sym typeface="Calibri"/>
            </a:endParaRPr>
          </a:p>
        </p:txBody>
      </p:sp>
      <p:sp>
        <p:nvSpPr>
          <p:cNvPr id="1120" name="Google Shape;1120;p30"/>
          <p:cNvSpPr/>
          <p:nvPr/>
        </p:nvSpPr>
        <p:spPr>
          <a:xfrm>
            <a:off x="548640" y="1691640"/>
            <a:ext cx="5394960" cy="4069080"/>
          </a:xfrm>
          <a:prstGeom prst="roundRect">
            <a:avLst>
              <a:gd name="adj" fmla="val 2697"/>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30"/>
          <p:cNvSpPr/>
          <p:nvPr/>
        </p:nvSpPr>
        <p:spPr>
          <a:xfrm>
            <a:off x="822960" y="1920240"/>
            <a:ext cx="548640" cy="54864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22" name="Google Shape;1122;p30" descr="preencoded.png"/>
          <p:cNvPicPr preferRelativeResize="0"/>
          <p:nvPr/>
        </p:nvPicPr>
        <p:blipFill rotWithShape="1">
          <a:blip r:embed="rId3">
            <a:alphaModFix/>
          </a:blip>
          <a:srcRect/>
          <a:stretch/>
        </p:blipFill>
        <p:spPr>
          <a:xfrm>
            <a:off x="971093" y="2068373"/>
            <a:ext cx="252374" cy="252374"/>
          </a:xfrm>
          <a:prstGeom prst="rect">
            <a:avLst/>
          </a:prstGeom>
          <a:noFill/>
          <a:ln>
            <a:noFill/>
          </a:ln>
        </p:spPr>
      </p:pic>
      <p:sp>
        <p:nvSpPr>
          <p:cNvPr id="1123" name="Google Shape;1123;p30"/>
          <p:cNvSpPr txBox="1"/>
          <p:nvPr/>
        </p:nvSpPr>
        <p:spPr>
          <a:xfrm>
            <a:off x="1508760" y="1920240"/>
            <a:ext cx="365760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600"/>
              <a:buFont typeface="Calibri"/>
              <a:buNone/>
            </a:pPr>
            <a:r>
              <a:rPr lang="en-US" sz="1600" b="1" i="0" u="none" strike="noStrike" cap="none">
                <a:solidFill>
                  <a:srgbClr val="292D6F"/>
                </a:solidFill>
                <a:latin typeface="Calibri"/>
                <a:ea typeface="Calibri"/>
                <a:cs typeface="Calibri"/>
                <a:sym typeface="Calibri"/>
              </a:rPr>
              <a:t>How it works</a:t>
            </a:r>
            <a:endParaRPr sz="1600" b="0" i="0" u="none" strike="noStrike" cap="none">
              <a:solidFill>
                <a:schemeClr val="dk1"/>
              </a:solidFill>
              <a:latin typeface="Calibri"/>
              <a:ea typeface="Calibri"/>
              <a:cs typeface="Calibri"/>
              <a:sym typeface="Calibri"/>
            </a:endParaRPr>
          </a:p>
        </p:txBody>
      </p:sp>
      <p:sp>
        <p:nvSpPr>
          <p:cNvPr id="1124" name="Google Shape;1124;p30"/>
          <p:cNvSpPr/>
          <p:nvPr/>
        </p:nvSpPr>
        <p:spPr>
          <a:xfrm>
            <a:off x="822960" y="2968752"/>
            <a:ext cx="274200" cy="2742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25" name="Google Shape;1125;p30" descr="preencoded.png"/>
          <p:cNvPicPr preferRelativeResize="0"/>
          <p:nvPr/>
        </p:nvPicPr>
        <p:blipFill rotWithShape="1">
          <a:blip r:embed="rId4">
            <a:alphaModFix/>
          </a:blip>
          <a:srcRect/>
          <a:stretch/>
        </p:blipFill>
        <p:spPr>
          <a:xfrm>
            <a:off x="897026" y="3042818"/>
            <a:ext cx="126187" cy="126187"/>
          </a:xfrm>
          <a:prstGeom prst="rect">
            <a:avLst/>
          </a:prstGeom>
          <a:noFill/>
          <a:ln>
            <a:noFill/>
          </a:ln>
        </p:spPr>
      </p:pic>
      <p:sp>
        <p:nvSpPr>
          <p:cNvPr id="1126" name="Google Shape;1126;p30"/>
          <p:cNvSpPr txBox="1"/>
          <p:nvPr/>
        </p:nvSpPr>
        <p:spPr>
          <a:xfrm>
            <a:off x="1207008" y="2743200"/>
            <a:ext cx="446227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300"/>
              <a:buFont typeface="Calibri"/>
              <a:buNone/>
            </a:pPr>
            <a:r>
              <a:rPr lang="en-US" sz="1700" b="0" i="0" u="none" strike="noStrike" cap="none">
                <a:solidFill>
                  <a:srgbClr val="1B1E3C"/>
                </a:solidFill>
                <a:latin typeface="Calibri"/>
                <a:ea typeface="Calibri"/>
                <a:cs typeface="Calibri"/>
                <a:sym typeface="Calibri"/>
              </a:rPr>
              <a:t>Specialists manually tag and repair each PDF.</a:t>
            </a:r>
            <a:endParaRPr sz="1700" b="0" i="0" u="none" strike="noStrike" cap="none">
              <a:solidFill>
                <a:schemeClr val="dk1"/>
              </a:solidFill>
              <a:latin typeface="Calibri"/>
              <a:ea typeface="Calibri"/>
              <a:cs typeface="Calibri"/>
              <a:sym typeface="Calibri"/>
            </a:endParaRPr>
          </a:p>
        </p:txBody>
      </p:sp>
      <p:sp>
        <p:nvSpPr>
          <p:cNvPr id="1127" name="Google Shape;1127;p30"/>
          <p:cNvSpPr/>
          <p:nvPr/>
        </p:nvSpPr>
        <p:spPr>
          <a:xfrm>
            <a:off x="822960" y="3745992"/>
            <a:ext cx="274200" cy="2742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28" name="Google Shape;1128;p30" descr="preencoded.png"/>
          <p:cNvPicPr preferRelativeResize="0"/>
          <p:nvPr/>
        </p:nvPicPr>
        <p:blipFill rotWithShape="1">
          <a:blip r:embed="rId4">
            <a:alphaModFix/>
          </a:blip>
          <a:srcRect/>
          <a:stretch/>
        </p:blipFill>
        <p:spPr>
          <a:xfrm>
            <a:off x="897026" y="3820058"/>
            <a:ext cx="126187" cy="126187"/>
          </a:xfrm>
          <a:prstGeom prst="rect">
            <a:avLst/>
          </a:prstGeom>
          <a:noFill/>
          <a:ln>
            <a:noFill/>
          </a:ln>
        </p:spPr>
      </p:pic>
      <p:sp>
        <p:nvSpPr>
          <p:cNvPr id="1129" name="Google Shape;1129;p30"/>
          <p:cNvSpPr txBox="1"/>
          <p:nvPr/>
        </p:nvSpPr>
        <p:spPr>
          <a:xfrm>
            <a:off x="1207008" y="3520440"/>
            <a:ext cx="446227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300"/>
              <a:buFont typeface="Calibri"/>
              <a:buNone/>
            </a:pPr>
            <a:r>
              <a:rPr lang="en-US" sz="1700" b="0" i="0" u="none" strike="noStrike" cap="none">
                <a:solidFill>
                  <a:srgbClr val="1B1E3C"/>
                </a:solidFill>
                <a:latin typeface="Calibri"/>
                <a:ea typeface="Calibri"/>
                <a:cs typeface="Calibri"/>
                <a:sym typeface="Calibri"/>
              </a:rPr>
              <a:t>High accuracy on the documents you send them.</a:t>
            </a:r>
            <a:endParaRPr sz="1700" b="0" i="0" u="none" strike="noStrike" cap="none">
              <a:solidFill>
                <a:schemeClr val="dk1"/>
              </a:solidFill>
              <a:latin typeface="Calibri"/>
              <a:ea typeface="Calibri"/>
              <a:cs typeface="Calibri"/>
              <a:sym typeface="Calibri"/>
            </a:endParaRPr>
          </a:p>
        </p:txBody>
      </p:sp>
      <p:sp>
        <p:nvSpPr>
          <p:cNvPr id="1130" name="Google Shape;1130;p30"/>
          <p:cNvSpPr/>
          <p:nvPr/>
        </p:nvSpPr>
        <p:spPr>
          <a:xfrm>
            <a:off x="6217920" y="1691640"/>
            <a:ext cx="5440680" cy="4069080"/>
          </a:xfrm>
          <a:prstGeom prst="roundRect">
            <a:avLst>
              <a:gd name="adj" fmla="val 2697"/>
            </a:avLst>
          </a:prstGeom>
          <a:solidFill>
            <a:srgbClr val="FCEBEC"/>
          </a:solidFill>
          <a:ln w="9525" cap="flat" cmpd="sng">
            <a:solidFill>
              <a:srgbClr val="FCEBE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30"/>
          <p:cNvSpPr/>
          <p:nvPr/>
        </p:nvSpPr>
        <p:spPr>
          <a:xfrm>
            <a:off x="6492240" y="1920240"/>
            <a:ext cx="548640" cy="54864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32" name="Google Shape;1132;p30" descr="preencoded.png"/>
          <p:cNvPicPr preferRelativeResize="0"/>
          <p:nvPr/>
        </p:nvPicPr>
        <p:blipFill rotWithShape="1">
          <a:blip r:embed="rId5">
            <a:alphaModFix/>
          </a:blip>
          <a:srcRect/>
          <a:stretch/>
        </p:blipFill>
        <p:spPr>
          <a:xfrm>
            <a:off x="6640373" y="2068373"/>
            <a:ext cx="252374" cy="252374"/>
          </a:xfrm>
          <a:prstGeom prst="rect">
            <a:avLst/>
          </a:prstGeom>
          <a:noFill/>
          <a:ln>
            <a:noFill/>
          </a:ln>
        </p:spPr>
      </p:pic>
      <p:sp>
        <p:nvSpPr>
          <p:cNvPr id="1133" name="Google Shape;1133;p30"/>
          <p:cNvSpPr txBox="1"/>
          <p:nvPr/>
        </p:nvSpPr>
        <p:spPr>
          <a:xfrm>
            <a:off x="7178040" y="1920240"/>
            <a:ext cx="365760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D1B22"/>
              </a:buClr>
              <a:buSzPts val="1600"/>
              <a:buFont typeface="Calibri"/>
              <a:buNone/>
            </a:pPr>
            <a:r>
              <a:rPr lang="en-US" sz="1600" b="1" i="0" u="none" strike="noStrike" cap="none">
                <a:solidFill>
                  <a:srgbClr val="DD1B22"/>
                </a:solidFill>
                <a:latin typeface="Calibri"/>
                <a:ea typeface="Calibri"/>
                <a:cs typeface="Calibri"/>
                <a:sym typeface="Calibri"/>
              </a:rPr>
              <a:t>Challenges</a:t>
            </a:r>
            <a:endParaRPr sz="1600" b="0" i="0" u="none" strike="noStrike" cap="none">
              <a:solidFill>
                <a:schemeClr val="dk1"/>
              </a:solidFill>
              <a:latin typeface="Calibri"/>
              <a:ea typeface="Calibri"/>
              <a:cs typeface="Calibri"/>
              <a:sym typeface="Calibri"/>
            </a:endParaRPr>
          </a:p>
        </p:txBody>
      </p:sp>
      <p:sp>
        <p:nvSpPr>
          <p:cNvPr id="1134" name="Google Shape;1134;p30"/>
          <p:cNvSpPr/>
          <p:nvPr/>
        </p:nvSpPr>
        <p:spPr>
          <a:xfrm>
            <a:off x="6492240" y="2968752"/>
            <a:ext cx="274200" cy="2742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35" name="Google Shape;1135;p30" descr="preencoded.png"/>
          <p:cNvPicPr preferRelativeResize="0"/>
          <p:nvPr/>
        </p:nvPicPr>
        <p:blipFill rotWithShape="1">
          <a:blip r:embed="rId6">
            <a:alphaModFix/>
          </a:blip>
          <a:srcRect/>
          <a:stretch/>
        </p:blipFill>
        <p:spPr>
          <a:xfrm>
            <a:off x="6566306" y="3042818"/>
            <a:ext cx="126187" cy="126187"/>
          </a:xfrm>
          <a:prstGeom prst="rect">
            <a:avLst/>
          </a:prstGeom>
          <a:noFill/>
          <a:ln>
            <a:noFill/>
          </a:ln>
        </p:spPr>
      </p:pic>
      <p:sp>
        <p:nvSpPr>
          <p:cNvPr id="1136" name="Google Shape;1136;p30"/>
          <p:cNvSpPr txBox="1"/>
          <p:nvPr/>
        </p:nvSpPr>
        <p:spPr>
          <a:xfrm>
            <a:off x="6876288" y="2743200"/>
            <a:ext cx="446227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300"/>
              <a:buFont typeface="Calibri"/>
              <a:buNone/>
            </a:pPr>
            <a:r>
              <a:rPr lang="en-US" sz="1700" b="0" i="0" u="none" strike="noStrike" cap="none">
                <a:solidFill>
                  <a:srgbClr val="1B1E3C"/>
                </a:solidFill>
                <a:latin typeface="Calibri"/>
                <a:ea typeface="Calibri"/>
                <a:cs typeface="Calibri"/>
                <a:sym typeface="Calibri"/>
              </a:rPr>
              <a:t>High cost ($7–$25 per page)</a:t>
            </a:r>
            <a:endParaRPr sz="1700" b="0" i="0" u="none" strike="noStrike" cap="none">
              <a:solidFill>
                <a:schemeClr val="dk1"/>
              </a:solidFill>
              <a:latin typeface="Calibri"/>
              <a:ea typeface="Calibri"/>
              <a:cs typeface="Calibri"/>
              <a:sym typeface="Calibri"/>
            </a:endParaRPr>
          </a:p>
        </p:txBody>
      </p:sp>
      <p:sp>
        <p:nvSpPr>
          <p:cNvPr id="1137" name="Google Shape;1137;p30"/>
          <p:cNvSpPr/>
          <p:nvPr/>
        </p:nvSpPr>
        <p:spPr>
          <a:xfrm>
            <a:off x="6492240" y="3745992"/>
            <a:ext cx="274200" cy="2742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38" name="Google Shape;1138;p30" descr="preencoded.png"/>
          <p:cNvPicPr preferRelativeResize="0"/>
          <p:nvPr/>
        </p:nvPicPr>
        <p:blipFill rotWithShape="1">
          <a:blip r:embed="rId6">
            <a:alphaModFix/>
          </a:blip>
          <a:srcRect/>
          <a:stretch/>
        </p:blipFill>
        <p:spPr>
          <a:xfrm>
            <a:off x="6566306" y="3820058"/>
            <a:ext cx="126187" cy="126187"/>
          </a:xfrm>
          <a:prstGeom prst="rect">
            <a:avLst/>
          </a:prstGeom>
          <a:noFill/>
          <a:ln>
            <a:noFill/>
          </a:ln>
        </p:spPr>
      </p:pic>
      <p:sp>
        <p:nvSpPr>
          <p:cNvPr id="1139" name="Google Shape;1139;p30"/>
          <p:cNvSpPr txBox="1"/>
          <p:nvPr/>
        </p:nvSpPr>
        <p:spPr>
          <a:xfrm>
            <a:off x="6876288" y="3520440"/>
            <a:ext cx="446227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300"/>
              <a:buFont typeface="Calibri"/>
              <a:buNone/>
            </a:pPr>
            <a:r>
              <a:rPr lang="en-US" sz="1700" b="0" i="0" u="none" strike="noStrike" cap="none">
                <a:solidFill>
                  <a:srgbClr val="1B1E3C"/>
                </a:solidFill>
                <a:latin typeface="Calibri"/>
                <a:ea typeface="Calibri"/>
                <a:cs typeface="Calibri"/>
                <a:sym typeface="Calibri"/>
              </a:rPr>
              <a:t>3–10 day turnaround time</a:t>
            </a:r>
            <a:endParaRPr sz="1700" b="0" i="0" u="none" strike="noStrike" cap="none">
              <a:solidFill>
                <a:schemeClr val="dk1"/>
              </a:solidFill>
              <a:latin typeface="Calibri"/>
              <a:ea typeface="Calibri"/>
              <a:cs typeface="Calibri"/>
              <a:sym typeface="Calibri"/>
            </a:endParaRPr>
          </a:p>
        </p:txBody>
      </p:sp>
      <p:sp>
        <p:nvSpPr>
          <p:cNvPr id="1140" name="Google Shape;1140;p30"/>
          <p:cNvSpPr/>
          <p:nvPr/>
        </p:nvSpPr>
        <p:spPr>
          <a:xfrm>
            <a:off x="6492240" y="4523232"/>
            <a:ext cx="274200" cy="2742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41" name="Google Shape;1141;p30" descr="preencoded.png"/>
          <p:cNvPicPr preferRelativeResize="0"/>
          <p:nvPr/>
        </p:nvPicPr>
        <p:blipFill rotWithShape="1">
          <a:blip r:embed="rId6">
            <a:alphaModFix/>
          </a:blip>
          <a:srcRect/>
          <a:stretch/>
        </p:blipFill>
        <p:spPr>
          <a:xfrm>
            <a:off x="6566306" y="4597298"/>
            <a:ext cx="126187" cy="126187"/>
          </a:xfrm>
          <a:prstGeom prst="rect">
            <a:avLst/>
          </a:prstGeom>
          <a:noFill/>
          <a:ln>
            <a:noFill/>
          </a:ln>
        </p:spPr>
      </p:pic>
      <p:sp>
        <p:nvSpPr>
          <p:cNvPr id="1142" name="Google Shape;1142;p30"/>
          <p:cNvSpPr txBox="1"/>
          <p:nvPr/>
        </p:nvSpPr>
        <p:spPr>
          <a:xfrm>
            <a:off x="6876288" y="4297680"/>
            <a:ext cx="446227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300"/>
              <a:buFont typeface="Calibri"/>
              <a:buNone/>
            </a:pPr>
            <a:r>
              <a:rPr lang="en-US" sz="1700" b="0" i="0" u="none" strike="noStrike" cap="none">
                <a:solidFill>
                  <a:srgbClr val="1B1E3C"/>
                </a:solidFill>
                <a:latin typeface="Calibri"/>
                <a:ea typeface="Calibri"/>
                <a:cs typeface="Calibri"/>
                <a:sym typeface="Calibri"/>
              </a:rPr>
              <a:t>May not be sustainable for ongoing uploads or compliance updates</a:t>
            </a:r>
            <a:endParaRPr sz="1700" b="0" i="0" u="none" strike="noStrike" cap="none">
              <a:solidFill>
                <a:schemeClr val="dk1"/>
              </a:solidFill>
              <a:latin typeface="Calibri"/>
              <a:ea typeface="Calibri"/>
              <a:cs typeface="Calibri"/>
              <a:sym typeface="Calibri"/>
            </a:endParaRPr>
          </a:p>
        </p:txBody>
      </p:sp>
      <p:pic>
        <p:nvPicPr>
          <p:cNvPr id="1143" name="Google Shape;1143;p30"/>
          <p:cNvPicPr preferRelativeResize="0"/>
          <p:nvPr/>
        </p:nvPicPr>
        <p:blipFill>
          <a:blip r:embed="rId7">
            <a:alphaModFix/>
          </a:blip>
          <a:stretch>
            <a:fillRect/>
          </a:stretch>
        </p:blipFill>
        <p:spPr>
          <a:xfrm>
            <a:off x="9881685" y="438900"/>
            <a:ext cx="1949964" cy="3657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48"/>
        <p:cNvGrpSpPr/>
        <p:nvPr/>
      </p:nvGrpSpPr>
      <p:grpSpPr>
        <a:xfrm>
          <a:off x="0" y="0"/>
          <a:ext cx="0" cy="0"/>
          <a:chOff x="0" y="0"/>
          <a:chExt cx="0" cy="0"/>
        </a:xfrm>
      </p:grpSpPr>
      <p:sp>
        <p:nvSpPr>
          <p:cNvPr id="1149" name="Google Shape;1149;p31"/>
          <p:cNvSpPr/>
          <p:nvPr/>
        </p:nvSpPr>
        <p:spPr>
          <a:xfrm>
            <a:off x="548640" y="384048"/>
            <a:ext cx="685800" cy="6858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31"/>
          <p:cNvSpPr txBox="1"/>
          <p:nvPr/>
        </p:nvSpPr>
        <p:spPr>
          <a:xfrm>
            <a:off x="548640" y="384048"/>
            <a:ext cx="6858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600"/>
              <a:buFont typeface="Calibri"/>
              <a:buNone/>
            </a:pPr>
            <a:r>
              <a:rPr lang="en-US" sz="2600" b="1" i="0" u="none" strike="noStrike" cap="none">
                <a:solidFill>
                  <a:srgbClr val="FFFFFF"/>
                </a:solidFill>
                <a:latin typeface="Calibri"/>
                <a:ea typeface="Calibri"/>
                <a:cs typeface="Calibri"/>
                <a:sym typeface="Calibri"/>
              </a:rPr>
              <a:t>4</a:t>
            </a:r>
            <a:endParaRPr sz="2600" b="0" i="0" u="none" strike="noStrike" cap="none">
              <a:solidFill>
                <a:schemeClr val="dk1"/>
              </a:solidFill>
              <a:latin typeface="Calibri"/>
              <a:ea typeface="Calibri"/>
              <a:cs typeface="Calibri"/>
              <a:sym typeface="Calibri"/>
            </a:endParaRPr>
          </a:p>
        </p:txBody>
      </p:sp>
      <p:sp>
        <p:nvSpPr>
          <p:cNvPr id="1151" name="Google Shape;1151;p31"/>
          <p:cNvSpPr txBox="1"/>
          <p:nvPr/>
        </p:nvSpPr>
        <p:spPr>
          <a:xfrm>
            <a:off x="1417320" y="384048"/>
            <a:ext cx="841248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2800"/>
              <a:buFont typeface="Calibri"/>
              <a:buNone/>
            </a:pPr>
            <a:r>
              <a:rPr lang="en-US" sz="2800" b="1" i="0" u="none" strike="noStrike" cap="none">
                <a:solidFill>
                  <a:srgbClr val="292D6F"/>
                </a:solidFill>
                <a:latin typeface="Calibri"/>
                <a:ea typeface="Calibri"/>
                <a:cs typeface="Calibri"/>
                <a:sym typeface="Calibri"/>
              </a:rPr>
              <a:t>(C) Automated or AI-assisted software</a:t>
            </a:r>
            <a:endParaRPr sz="2800" b="0" i="0" u="none" strike="noStrike" cap="none">
              <a:solidFill>
                <a:schemeClr val="dk1"/>
              </a:solidFill>
              <a:latin typeface="Calibri"/>
              <a:ea typeface="Calibri"/>
              <a:cs typeface="Calibri"/>
              <a:sym typeface="Calibri"/>
            </a:endParaRPr>
          </a:p>
        </p:txBody>
      </p:sp>
      <p:sp>
        <p:nvSpPr>
          <p:cNvPr id="1152" name="Google Shape;1152;p31"/>
          <p:cNvSpPr txBox="1"/>
          <p:nvPr/>
        </p:nvSpPr>
        <p:spPr>
          <a:xfrm>
            <a:off x="1417320" y="1051560"/>
            <a:ext cx="841248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350"/>
              <a:buFont typeface="Calibri"/>
              <a:buNone/>
            </a:pPr>
            <a:r>
              <a:rPr lang="en-US" sz="1850" b="0" i="0" u="none" strike="noStrike" cap="none">
                <a:solidFill>
                  <a:srgbClr val="5C627F"/>
                </a:solidFill>
                <a:latin typeface="Calibri"/>
                <a:ea typeface="Calibri"/>
                <a:cs typeface="Calibri"/>
                <a:sym typeface="Calibri"/>
              </a:rPr>
              <a:t>Ideal for agencies with ongoing document publishing.</a:t>
            </a:r>
            <a:endParaRPr sz="1850" b="0" i="0" u="none" strike="noStrike" cap="none">
              <a:solidFill>
                <a:schemeClr val="dk1"/>
              </a:solidFill>
              <a:latin typeface="Calibri"/>
              <a:ea typeface="Calibri"/>
              <a:cs typeface="Calibri"/>
              <a:sym typeface="Calibri"/>
            </a:endParaRPr>
          </a:p>
        </p:txBody>
      </p:sp>
      <p:cxnSp>
        <p:nvCxnSpPr>
          <p:cNvPr id="1153" name="Google Shape;1153;p31"/>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1154" name="Google Shape;1154;p31"/>
          <p:cNvSpPr/>
          <p:nvPr/>
        </p:nvSpPr>
        <p:spPr>
          <a:xfrm>
            <a:off x="54864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31"/>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156" name="Google Shape;1156;p31"/>
          <p:cNvSpPr/>
          <p:nvPr/>
        </p:nvSpPr>
        <p:spPr>
          <a:xfrm>
            <a:off x="54864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31"/>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DESIGNATE AN OFFICER</a:t>
            </a:r>
            <a:endParaRPr sz="950" b="0" i="0" u="none" strike="noStrike" cap="none">
              <a:solidFill>
                <a:schemeClr val="dk1"/>
              </a:solidFill>
              <a:latin typeface="Calibri"/>
              <a:ea typeface="Calibri"/>
              <a:cs typeface="Calibri"/>
              <a:sym typeface="Calibri"/>
            </a:endParaRPr>
          </a:p>
        </p:txBody>
      </p:sp>
      <p:sp>
        <p:nvSpPr>
          <p:cNvPr id="1158" name="Google Shape;1158;p31"/>
          <p:cNvSpPr/>
          <p:nvPr/>
        </p:nvSpPr>
        <p:spPr>
          <a:xfrm>
            <a:off x="269748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31"/>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160" name="Google Shape;1160;p31"/>
          <p:cNvSpPr/>
          <p:nvPr/>
        </p:nvSpPr>
        <p:spPr>
          <a:xfrm>
            <a:off x="269748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31"/>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APPROVE A STATEMENT</a:t>
            </a:r>
            <a:endParaRPr sz="950" b="0" i="0" u="none" strike="noStrike" cap="none">
              <a:solidFill>
                <a:schemeClr val="dk1"/>
              </a:solidFill>
              <a:latin typeface="Calibri"/>
              <a:ea typeface="Calibri"/>
              <a:cs typeface="Calibri"/>
              <a:sym typeface="Calibri"/>
            </a:endParaRPr>
          </a:p>
        </p:txBody>
      </p:sp>
      <p:sp>
        <p:nvSpPr>
          <p:cNvPr id="1162" name="Google Shape;1162;p31"/>
          <p:cNvSpPr/>
          <p:nvPr/>
        </p:nvSpPr>
        <p:spPr>
          <a:xfrm>
            <a:off x="484632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31"/>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164" name="Google Shape;1164;p31"/>
          <p:cNvSpPr/>
          <p:nvPr/>
        </p:nvSpPr>
        <p:spPr>
          <a:xfrm>
            <a:off x="484632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31"/>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SCAN &amp; ASSESS</a:t>
            </a:r>
            <a:endParaRPr sz="950" b="0" i="0" u="none" strike="noStrike" cap="none">
              <a:solidFill>
                <a:schemeClr val="dk1"/>
              </a:solidFill>
              <a:latin typeface="Calibri"/>
              <a:ea typeface="Calibri"/>
              <a:cs typeface="Calibri"/>
              <a:sym typeface="Calibri"/>
            </a:endParaRPr>
          </a:p>
        </p:txBody>
      </p:sp>
      <p:sp>
        <p:nvSpPr>
          <p:cNvPr id="1166" name="Google Shape;1166;p31"/>
          <p:cNvSpPr/>
          <p:nvPr/>
        </p:nvSpPr>
        <p:spPr>
          <a:xfrm>
            <a:off x="699516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31"/>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168" name="Google Shape;1168;p31"/>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PICK YOUR ROUTE</a:t>
            </a:r>
            <a:endParaRPr sz="950" b="0" i="0" u="none" strike="noStrike" cap="none">
              <a:solidFill>
                <a:schemeClr val="dk1"/>
              </a:solidFill>
              <a:latin typeface="Calibri"/>
              <a:ea typeface="Calibri"/>
              <a:cs typeface="Calibri"/>
              <a:sym typeface="Calibri"/>
            </a:endParaRPr>
          </a:p>
        </p:txBody>
      </p:sp>
      <p:sp>
        <p:nvSpPr>
          <p:cNvPr id="1169" name="Google Shape;1169;p31"/>
          <p:cNvSpPr/>
          <p:nvPr/>
        </p:nvSpPr>
        <p:spPr>
          <a:xfrm>
            <a:off x="914400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31"/>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171" name="Google Shape;1171;p31"/>
          <p:cNvSpPr/>
          <p:nvPr/>
        </p:nvSpPr>
        <p:spPr>
          <a:xfrm>
            <a:off x="914400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31"/>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CONSIDER AN AUDIT</a:t>
            </a:r>
            <a:endParaRPr sz="950" b="0" i="0" u="none" strike="noStrike" cap="none">
              <a:solidFill>
                <a:schemeClr val="dk1"/>
              </a:solidFill>
              <a:latin typeface="Calibri"/>
              <a:ea typeface="Calibri"/>
              <a:cs typeface="Calibri"/>
              <a:sym typeface="Calibri"/>
            </a:endParaRPr>
          </a:p>
        </p:txBody>
      </p:sp>
      <p:sp>
        <p:nvSpPr>
          <p:cNvPr id="1173" name="Google Shape;1173;p31"/>
          <p:cNvSpPr/>
          <p:nvPr/>
        </p:nvSpPr>
        <p:spPr>
          <a:xfrm>
            <a:off x="548640" y="1691640"/>
            <a:ext cx="6949440" cy="4069080"/>
          </a:xfrm>
          <a:prstGeom prst="roundRect">
            <a:avLst>
              <a:gd name="adj" fmla="val 2697"/>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31"/>
          <p:cNvSpPr/>
          <p:nvPr/>
        </p:nvSpPr>
        <p:spPr>
          <a:xfrm>
            <a:off x="822960" y="1920240"/>
            <a:ext cx="548640" cy="54864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75" name="Google Shape;1175;p31" descr="preencoded.png"/>
          <p:cNvPicPr preferRelativeResize="0"/>
          <p:nvPr/>
        </p:nvPicPr>
        <p:blipFill rotWithShape="1">
          <a:blip r:embed="rId3">
            <a:alphaModFix/>
          </a:blip>
          <a:srcRect/>
          <a:stretch/>
        </p:blipFill>
        <p:spPr>
          <a:xfrm>
            <a:off x="971093" y="2068373"/>
            <a:ext cx="252374" cy="252374"/>
          </a:xfrm>
          <a:prstGeom prst="rect">
            <a:avLst/>
          </a:prstGeom>
          <a:noFill/>
          <a:ln>
            <a:noFill/>
          </a:ln>
        </p:spPr>
      </p:pic>
      <p:sp>
        <p:nvSpPr>
          <p:cNvPr id="1176" name="Google Shape;1176;p31"/>
          <p:cNvSpPr txBox="1"/>
          <p:nvPr/>
        </p:nvSpPr>
        <p:spPr>
          <a:xfrm>
            <a:off x="1508760" y="1920240"/>
            <a:ext cx="365760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600"/>
              <a:buFont typeface="Calibri"/>
              <a:buNone/>
            </a:pPr>
            <a:r>
              <a:rPr lang="en-US" sz="2100" b="1" i="0" u="none" strike="noStrike" cap="none">
                <a:solidFill>
                  <a:srgbClr val="292D6F"/>
                </a:solidFill>
                <a:latin typeface="Calibri"/>
                <a:ea typeface="Calibri"/>
                <a:cs typeface="Calibri"/>
                <a:sym typeface="Calibri"/>
              </a:rPr>
              <a:t>How it works</a:t>
            </a:r>
            <a:endParaRPr sz="2100" b="0" i="0" u="none" strike="noStrike" cap="none">
              <a:solidFill>
                <a:schemeClr val="dk1"/>
              </a:solidFill>
              <a:latin typeface="Calibri"/>
              <a:ea typeface="Calibri"/>
              <a:cs typeface="Calibri"/>
              <a:sym typeface="Calibri"/>
            </a:endParaRPr>
          </a:p>
        </p:txBody>
      </p:sp>
      <p:sp>
        <p:nvSpPr>
          <p:cNvPr id="1177" name="Google Shape;1177;p31"/>
          <p:cNvSpPr/>
          <p:nvPr/>
        </p:nvSpPr>
        <p:spPr>
          <a:xfrm>
            <a:off x="822960" y="2996780"/>
            <a:ext cx="274200" cy="2742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78" name="Google Shape;1178;p31" descr="preencoded.png"/>
          <p:cNvPicPr preferRelativeResize="0"/>
          <p:nvPr/>
        </p:nvPicPr>
        <p:blipFill rotWithShape="1">
          <a:blip r:embed="rId4">
            <a:alphaModFix/>
          </a:blip>
          <a:srcRect/>
          <a:stretch/>
        </p:blipFill>
        <p:spPr>
          <a:xfrm>
            <a:off x="897026" y="3070846"/>
            <a:ext cx="126187" cy="126187"/>
          </a:xfrm>
          <a:prstGeom prst="rect">
            <a:avLst/>
          </a:prstGeom>
          <a:noFill/>
          <a:ln>
            <a:noFill/>
          </a:ln>
        </p:spPr>
      </p:pic>
      <p:sp>
        <p:nvSpPr>
          <p:cNvPr id="1179" name="Google Shape;1179;p31"/>
          <p:cNvSpPr txBox="1"/>
          <p:nvPr/>
        </p:nvSpPr>
        <p:spPr>
          <a:xfrm>
            <a:off x="1207008" y="2743200"/>
            <a:ext cx="6016752"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300"/>
              <a:buFont typeface="Calibri"/>
              <a:buNone/>
            </a:pPr>
            <a:r>
              <a:rPr lang="en-US" sz="1700" b="0" i="0" u="none" strike="noStrike" cap="none">
                <a:solidFill>
                  <a:srgbClr val="1B1E3C"/>
                </a:solidFill>
                <a:latin typeface="Calibri"/>
                <a:ea typeface="Calibri"/>
                <a:cs typeface="Calibri"/>
                <a:sym typeface="Calibri"/>
              </a:rPr>
              <a:t>Automatically converts PDFs into WCAG-compliant format (like HTML, DocAccess).</a:t>
            </a:r>
            <a:endParaRPr sz="1700" b="0" i="0" u="none" strike="noStrike" cap="none">
              <a:solidFill>
                <a:schemeClr val="dk1"/>
              </a:solidFill>
              <a:latin typeface="Calibri"/>
              <a:ea typeface="Calibri"/>
              <a:cs typeface="Calibri"/>
              <a:sym typeface="Calibri"/>
            </a:endParaRPr>
          </a:p>
        </p:txBody>
      </p:sp>
      <p:sp>
        <p:nvSpPr>
          <p:cNvPr id="1180" name="Google Shape;1180;p31"/>
          <p:cNvSpPr/>
          <p:nvPr/>
        </p:nvSpPr>
        <p:spPr>
          <a:xfrm>
            <a:off x="822960" y="3819740"/>
            <a:ext cx="274200" cy="2742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81" name="Google Shape;1181;p31" descr="preencoded.png"/>
          <p:cNvPicPr preferRelativeResize="0"/>
          <p:nvPr/>
        </p:nvPicPr>
        <p:blipFill rotWithShape="1">
          <a:blip r:embed="rId4">
            <a:alphaModFix/>
          </a:blip>
          <a:srcRect/>
          <a:stretch/>
        </p:blipFill>
        <p:spPr>
          <a:xfrm>
            <a:off x="897026" y="3893806"/>
            <a:ext cx="126187" cy="126187"/>
          </a:xfrm>
          <a:prstGeom prst="rect">
            <a:avLst/>
          </a:prstGeom>
          <a:noFill/>
          <a:ln>
            <a:noFill/>
          </a:ln>
        </p:spPr>
      </p:pic>
      <p:sp>
        <p:nvSpPr>
          <p:cNvPr id="1182" name="Google Shape;1182;p31"/>
          <p:cNvSpPr txBox="1"/>
          <p:nvPr/>
        </p:nvSpPr>
        <p:spPr>
          <a:xfrm>
            <a:off x="1207008" y="3566160"/>
            <a:ext cx="6016752"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300"/>
              <a:buFont typeface="Calibri"/>
              <a:buNone/>
            </a:pPr>
            <a:r>
              <a:rPr lang="en-US" sz="1700" b="0" i="0" u="none" strike="noStrike" cap="none">
                <a:solidFill>
                  <a:srgbClr val="1B1E3C"/>
                </a:solidFill>
                <a:latin typeface="Calibri"/>
                <a:ea typeface="Calibri"/>
                <a:cs typeface="Calibri"/>
                <a:sym typeface="Calibri"/>
              </a:rPr>
              <a:t>Scales to large document libraries quickly and cost-effectively.</a:t>
            </a:r>
            <a:endParaRPr sz="1700" b="0" i="0" u="none" strike="noStrike" cap="none">
              <a:solidFill>
                <a:schemeClr val="dk1"/>
              </a:solidFill>
              <a:latin typeface="Calibri"/>
              <a:ea typeface="Calibri"/>
              <a:cs typeface="Calibri"/>
              <a:sym typeface="Calibri"/>
            </a:endParaRPr>
          </a:p>
        </p:txBody>
      </p:sp>
      <p:sp>
        <p:nvSpPr>
          <p:cNvPr id="1183" name="Google Shape;1183;p31"/>
          <p:cNvSpPr/>
          <p:nvPr/>
        </p:nvSpPr>
        <p:spPr>
          <a:xfrm>
            <a:off x="822960" y="4642700"/>
            <a:ext cx="274200" cy="2742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84" name="Google Shape;1184;p31" descr="preencoded.png"/>
          <p:cNvPicPr preferRelativeResize="0"/>
          <p:nvPr/>
        </p:nvPicPr>
        <p:blipFill rotWithShape="1">
          <a:blip r:embed="rId4">
            <a:alphaModFix/>
          </a:blip>
          <a:srcRect/>
          <a:stretch/>
        </p:blipFill>
        <p:spPr>
          <a:xfrm>
            <a:off x="897026" y="4716766"/>
            <a:ext cx="126187" cy="126187"/>
          </a:xfrm>
          <a:prstGeom prst="rect">
            <a:avLst/>
          </a:prstGeom>
          <a:noFill/>
          <a:ln>
            <a:noFill/>
          </a:ln>
        </p:spPr>
      </p:pic>
      <p:sp>
        <p:nvSpPr>
          <p:cNvPr id="1185" name="Google Shape;1185;p31"/>
          <p:cNvSpPr txBox="1"/>
          <p:nvPr/>
        </p:nvSpPr>
        <p:spPr>
          <a:xfrm>
            <a:off x="1207008" y="4389120"/>
            <a:ext cx="6016752"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300"/>
              <a:buFont typeface="Calibri"/>
              <a:buNone/>
            </a:pPr>
            <a:r>
              <a:rPr lang="en-US" sz="1700" b="0" i="0" u="none" strike="noStrike" cap="none">
                <a:solidFill>
                  <a:srgbClr val="1B1E3C"/>
                </a:solidFill>
                <a:latin typeface="Calibri"/>
                <a:ea typeface="Calibri"/>
                <a:cs typeface="Calibri"/>
                <a:sym typeface="Calibri"/>
              </a:rPr>
              <a:t>Cost effective.</a:t>
            </a:r>
            <a:endParaRPr sz="1700" b="0" i="0" u="none" strike="noStrike" cap="none">
              <a:solidFill>
                <a:schemeClr val="dk1"/>
              </a:solidFill>
              <a:latin typeface="Calibri"/>
              <a:ea typeface="Calibri"/>
              <a:cs typeface="Calibri"/>
              <a:sym typeface="Calibri"/>
            </a:endParaRPr>
          </a:p>
        </p:txBody>
      </p:sp>
      <p:sp>
        <p:nvSpPr>
          <p:cNvPr id="1186" name="Google Shape;1186;p31"/>
          <p:cNvSpPr/>
          <p:nvPr/>
        </p:nvSpPr>
        <p:spPr>
          <a:xfrm>
            <a:off x="7772400" y="1691640"/>
            <a:ext cx="3886200" cy="4069080"/>
          </a:xfrm>
          <a:prstGeom prst="roundRect">
            <a:avLst>
              <a:gd name="adj" fmla="val 2824"/>
            </a:avLst>
          </a:prstGeom>
          <a:solidFill>
            <a:srgbClr val="292D6F"/>
          </a:solidFill>
          <a:ln w="9525"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31"/>
          <p:cNvSpPr/>
          <p:nvPr/>
        </p:nvSpPr>
        <p:spPr>
          <a:xfrm>
            <a:off x="8046720" y="1965960"/>
            <a:ext cx="640080" cy="64008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88" name="Google Shape;1188;p31" descr="preencoded.png"/>
          <p:cNvPicPr preferRelativeResize="0"/>
          <p:nvPr/>
        </p:nvPicPr>
        <p:blipFill rotWithShape="1">
          <a:blip r:embed="rId5">
            <a:alphaModFix/>
          </a:blip>
          <a:srcRect/>
          <a:stretch/>
        </p:blipFill>
        <p:spPr>
          <a:xfrm>
            <a:off x="8219542" y="2138782"/>
            <a:ext cx="294437" cy="294437"/>
          </a:xfrm>
          <a:prstGeom prst="rect">
            <a:avLst/>
          </a:prstGeom>
          <a:noFill/>
          <a:ln>
            <a:noFill/>
          </a:ln>
        </p:spPr>
      </p:pic>
      <p:sp>
        <p:nvSpPr>
          <p:cNvPr id="1189" name="Google Shape;1189;p31"/>
          <p:cNvSpPr txBox="1"/>
          <p:nvPr/>
        </p:nvSpPr>
        <p:spPr>
          <a:xfrm>
            <a:off x="8046720" y="2743200"/>
            <a:ext cx="338328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600"/>
              <a:buFont typeface="Calibri"/>
              <a:buNone/>
            </a:pPr>
            <a:r>
              <a:rPr lang="en-US" sz="2100" b="1" i="0" u="none" strike="noStrike" cap="none">
                <a:solidFill>
                  <a:srgbClr val="FFFFFF"/>
                </a:solidFill>
                <a:latin typeface="Calibri"/>
                <a:ea typeface="Calibri"/>
                <a:cs typeface="Calibri"/>
                <a:sym typeface="Calibri"/>
              </a:rPr>
              <a:t>What we like</a:t>
            </a:r>
            <a:endParaRPr sz="2100" b="0" i="0" u="none" strike="noStrike" cap="none">
              <a:solidFill>
                <a:schemeClr val="dk1"/>
              </a:solidFill>
              <a:latin typeface="Calibri"/>
              <a:ea typeface="Calibri"/>
              <a:cs typeface="Calibri"/>
              <a:sym typeface="Calibri"/>
            </a:endParaRPr>
          </a:p>
        </p:txBody>
      </p:sp>
      <p:sp>
        <p:nvSpPr>
          <p:cNvPr id="1190" name="Google Shape;1190;p31"/>
          <p:cNvSpPr txBox="1"/>
          <p:nvPr/>
        </p:nvSpPr>
        <p:spPr>
          <a:xfrm>
            <a:off x="8046720" y="3337550"/>
            <a:ext cx="3383400" cy="1463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300"/>
              <a:buFont typeface="Calibri"/>
              <a:buNone/>
            </a:pPr>
            <a:r>
              <a:rPr lang="en-US" sz="1800" b="0" i="0" u="none" strike="noStrike" cap="none">
                <a:solidFill>
                  <a:srgbClr val="C9D3F2"/>
                </a:solidFill>
                <a:latin typeface="Calibri"/>
                <a:ea typeface="Calibri"/>
                <a:cs typeface="Calibri"/>
                <a:sym typeface="Calibri"/>
              </a:rPr>
              <a:t>Sustainable, continuous compliance — every new document published is accessible from day one.</a:t>
            </a:r>
            <a:endParaRPr sz="1800" b="0" i="0" u="none" strike="noStrike" cap="none">
              <a:solidFill>
                <a:schemeClr val="dk1"/>
              </a:solidFill>
              <a:latin typeface="Calibri"/>
              <a:ea typeface="Calibri"/>
              <a:cs typeface="Calibri"/>
              <a:sym typeface="Calibri"/>
            </a:endParaRPr>
          </a:p>
        </p:txBody>
      </p:sp>
      <p:pic>
        <p:nvPicPr>
          <p:cNvPr id="1191" name="Google Shape;1191;p31"/>
          <p:cNvPicPr preferRelativeResize="0"/>
          <p:nvPr/>
        </p:nvPicPr>
        <p:blipFill>
          <a:blip r:embed="rId6">
            <a:alphaModFix/>
          </a:blip>
          <a:stretch>
            <a:fillRect/>
          </a:stretch>
        </p:blipFill>
        <p:spPr>
          <a:xfrm>
            <a:off x="9881685" y="438900"/>
            <a:ext cx="1949964" cy="3657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96"/>
        <p:cNvGrpSpPr/>
        <p:nvPr/>
      </p:nvGrpSpPr>
      <p:grpSpPr>
        <a:xfrm>
          <a:off x="0" y="0"/>
          <a:ext cx="0" cy="0"/>
          <a:chOff x="0" y="0"/>
          <a:chExt cx="0" cy="0"/>
        </a:xfrm>
      </p:grpSpPr>
      <p:sp>
        <p:nvSpPr>
          <p:cNvPr id="1197" name="Google Shape;1197;p32"/>
          <p:cNvSpPr/>
          <p:nvPr/>
        </p:nvSpPr>
        <p:spPr>
          <a:xfrm>
            <a:off x="548640" y="384048"/>
            <a:ext cx="685800" cy="6858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32"/>
          <p:cNvSpPr txBox="1"/>
          <p:nvPr/>
        </p:nvSpPr>
        <p:spPr>
          <a:xfrm>
            <a:off x="548640" y="384048"/>
            <a:ext cx="6858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600"/>
              <a:buFont typeface="Calibri"/>
              <a:buNone/>
            </a:pPr>
            <a:r>
              <a:rPr lang="en-US" sz="2600" b="1" i="0" u="none" strike="noStrike" cap="none">
                <a:solidFill>
                  <a:srgbClr val="FFFFFF"/>
                </a:solidFill>
                <a:latin typeface="Calibri"/>
                <a:ea typeface="Calibri"/>
                <a:cs typeface="Calibri"/>
                <a:sym typeface="Calibri"/>
              </a:rPr>
              <a:t>4</a:t>
            </a:r>
            <a:endParaRPr sz="2600" b="0" i="0" u="none" strike="noStrike" cap="none">
              <a:solidFill>
                <a:schemeClr val="dk1"/>
              </a:solidFill>
              <a:latin typeface="Calibri"/>
              <a:ea typeface="Calibri"/>
              <a:cs typeface="Calibri"/>
              <a:sym typeface="Calibri"/>
            </a:endParaRPr>
          </a:p>
        </p:txBody>
      </p:sp>
      <p:sp>
        <p:nvSpPr>
          <p:cNvPr id="1199" name="Google Shape;1199;p32"/>
          <p:cNvSpPr txBox="1"/>
          <p:nvPr/>
        </p:nvSpPr>
        <p:spPr>
          <a:xfrm>
            <a:off x="1417320" y="384048"/>
            <a:ext cx="841248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2800"/>
              <a:buFont typeface="Calibri"/>
              <a:buNone/>
            </a:pPr>
            <a:r>
              <a:rPr lang="en-US" sz="2800" b="1" i="0" u="none" strike="noStrike" cap="none">
                <a:solidFill>
                  <a:srgbClr val="292D6F"/>
                </a:solidFill>
                <a:latin typeface="Calibri"/>
                <a:ea typeface="Calibri"/>
                <a:cs typeface="Calibri"/>
                <a:sym typeface="Calibri"/>
              </a:rPr>
              <a:t>Sample document accessibility report</a:t>
            </a:r>
            <a:endParaRPr sz="2800" b="0" i="0" u="none" strike="noStrike" cap="none">
              <a:solidFill>
                <a:schemeClr val="dk1"/>
              </a:solidFill>
              <a:latin typeface="Calibri"/>
              <a:ea typeface="Calibri"/>
              <a:cs typeface="Calibri"/>
              <a:sym typeface="Calibri"/>
            </a:endParaRPr>
          </a:p>
        </p:txBody>
      </p:sp>
      <p:sp>
        <p:nvSpPr>
          <p:cNvPr id="1200" name="Google Shape;1200;p32"/>
          <p:cNvSpPr txBox="1"/>
          <p:nvPr/>
        </p:nvSpPr>
        <p:spPr>
          <a:xfrm>
            <a:off x="1417326" y="1051551"/>
            <a:ext cx="9709500" cy="384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350"/>
              <a:buFont typeface="Calibri"/>
              <a:buNone/>
            </a:pPr>
            <a:r>
              <a:rPr lang="en-US" sz="1750" b="0" i="0" u="none" strike="noStrike" cap="none">
                <a:solidFill>
                  <a:srgbClr val="5C627F"/>
                </a:solidFill>
                <a:latin typeface="Calibri"/>
                <a:ea typeface="Calibri"/>
                <a:cs typeface="Calibri"/>
                <a:sym typeface="Calibri"/>
              </a:rPr>
              <a:t>What a free DocAccess scan gives you: an executive summary and a document-by-document analysis</a:t>
            </a:r>
            <a:endParaRPr sz="1750" b="0" i="0" u="none" strike="noStrike" cap="none">
              <a:solidFill>
                <a:schemeClr val="dk1"/>
              </a:solidFill>
              <a:latin typeface="Calibri"/>
              <a:ea typeface="Calibri"/>
              <a:cs typeface="Calibri"/>
              <a:sym typeface="Calibri"/>
            </a:endParaRPr>
          </a:p>
        </p:txBody>
      </p:sp>
      <p:cxnSp>
        <p:nvCxnSpPr>
          <p:cNvPr id="1201" name="Google Shape;1201;p32"/>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1202" name="Google Shape;1202;p32"/>
          <p:cNvSpPr/>
          <p:nvPr/>
        </p:nvSpPr>
        <p:spPr>
          <a:xfrm>
            <a:off x="54864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32"/>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204" name="Google Shape;1204;p32"/>
          <p:cNvSpPr/>
          <p:nvPr/>
        </p:nvSpPr>
        <p:spPr>
          <a:xfrm>
            <a:off x="54864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32"/>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DESIGNATE AN OFFICER</a:t>
            </a:r>
            <a:endParaRPr sz="950" b="0" i="0" u="none" strike="noStrike" cap="none">
              <a:solidFill>
                <a:schemeClr val="dk1"/>
              </a:solidFill>
              <a:latin typeface="Calibri"/>
              <a:ea typeface="Calibri"/>
              <a:cs typeface="Calibri"/>
              <a:sym typeface="Calibri"/>
            </a:endParaRPr>
          </a:p>
        </p:txBody>
      </p:sp>
      <p:sp>
        <p:nvSpPr>
          <p:cNvPr id="1206" name="Google Shape;1206;p32"/>
          <p:cNvSpPr/>
          <p:nvPr/>
        </p:nvSpPr>
        <p:spPr>
          <a:xfrm>
            <a:off x="269748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32"/>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208" name="Google Shape;1208;p32"/>
          <p:cNvSpPr/>
          <p:nvPr/>
        </p:nvSpPr>
        <p:spPr>
          <a:xfrm>
            <a:off x="269748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32"/>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APPROVE A STATEMENT</a:t>
            </a:r>
            <a:endParaRPr sz="950" b="0" i="0" u="none" strike="noStrike" cap="none">
              <a:solidFill>
                <a:schemeClr val="dk1"/>
              </a:solidFill>
              <a:latin typeface="Calibri"/>
              <a:ea typeface="Calibri"/>
              <a:cs typeface="Calibri"/>
              <a:sym typeface="Calibri"/>
            </a:endParaRPr>
          </a:p>
        </p:txBody>
      </p:sp>
      <p:sp>
        <p:nvSpPr>
          <p:cNvPr id="1210" name="Google Shape;1210;p32"/>
          <p:cNvSpPr/>
          <p:nvPr/>
        </p:nvSpPr>
        <p:spPr>
          <a:xfrm>
            <a:off x="484632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32"/>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212" name="Google Shape;1212;p32"/>
          <p:cNvSpPr/>
          <p:nvPr/>
        </p:nvSpPr>
        <p:spPr>
          <a:xfrm>
            <a:off x="484632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32"/>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SCAN &amp; ASSESS</a:t>
            </a:r>
            <a:endParaRPr sz="950" b="0" i="0" u="none" strike="noStrike" cap="none">
              <a:solidFill>
                <a:schemeClr val="dk1"/>
              </a:solidFill>
              <a:latin typeface="Calibri"/>
              <a:ea typeface="Calibri"/>
              <a:cs typeface="Calibri"/>
              <a:sym typeface="Calibri"/>
            </a:endParaRPr>
          </a:p>
        </p:txBody>
      </p:sp>
      <p:sp>
        <p:nvSpPr>
          <p:cNvPr id="1214" name="Google Shape;1214;p32"/>
          <p:cNvSpPr/>
          <p:nvPr/>
        </p:nvSpPr>
        <p:spPr>
          <a:xfrm>
            <a:off x="699516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32"/>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216" name="Google Shape;1216;p32"/>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PICK YOUR ROUTE</a:t>
            </a:r>
            <a:endParaRPr sz="950" b="0" i="0" u="none" strike="noStrike" cap="none">
              <a:solidFill>
                <a:schemeClr val="dk1"/>
              </a:solidFill>
              <a:latin typeface="Calibri"/>
              <a:ea typeface="Calibri"/>
              <a:cs typeface="Calibri"/>
              <a:sym typeface="Calibri"/>
            </a:endParaRPr>
          </a:p>
        </p:txBody>
      </p:sp>
      <p:sp>
        <p:nvSpPr>
          <p:cNvPr id="1217" name="Google Shape;1217;p32"/>
          <p:cNvSpPr/>
          <p:nvPr/>
        </p:nvSpPr>
        <p:spPr>
          <a:xfrm>
            <a:off x="914400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32"/>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219" name="Google Shape;1219;p32"/>
          <p:cNvSpPr/>
          <p:nvPr/>
        </p:nvSpPr>
        <p:spPr>
          <a:xfrm>
            <a:off x="914400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32"/>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CONSIDER AN AUDIT</a:t>
            </a:r>
            <a:endParaRPr sz="950" b="0" i="0" u="none" strike="noStrike" cap="none">
              <a:solidFill>
                <a:schemeClr val="dk1"/>
              </a:solidFill>
              <a:latin typeface="Calibri"/>
              <a:ea typeface="Calibri"/>
              <a:cs typeface="Calibri"/>
              <a:sym typeface="Calibri"/>
            </a:endParaRPr>
          </a:p>
        </p:txBody>
      </p:sp>
      <p:sp>
        <p:nvSpPr>
          <p:cNvPr id="1221" name="Google Shape;1221;p32"/>
          <p:cNvSpPr/>
          <p:nvPr/>
        </p:nvSpPr>
        <p:spPr>
          <a:xfrm>
            <a:off x="475488" y="1618488"/>
            <a:ext cx="3986784" cy="4196318"/>
          </a:xfrm>
          <a:prstGeom prst="roundRect">
            <a:avLst>
              <a:gd name="adj" fmla="val 2752"/>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22" name="Google Shape;1222;p32" descr="/tmp/claude-0/-home-claude/0eb6c878-c4ca-5944-9399-a7d616d972c5/scratchpad/v2/assets/report_top.png"/>
          <p:cNvPicPr preferRelativeResize="0"/>
          <p:nvPr/>
        </p:nvPicPr>
        <p:blipFill rotWithShape="1">
          <a:blip r:embed="rId3">
            <a:alphaModFix/>
          </a:blip>
          <a:srcRect/>
          <a:stretch/>
        </p:blipFill>
        <p:spPr>
          <a:xfrm>
            <a:off x="548640" y="1691640"/>
            <a:ext cx="3840480" cy="3739118"/>
          </a:xfrm>
          <a:prstGeom prst="rect">
            <a:avLst/>
          </a:prstGeom>
          <a:noFill/>
          <a:ln>
            <a:noFill/>
          </a:ln>
        </p:spPr>
      </p:pic>
      <p:sp>
        <p:nvSpPr>
          <p:cNvPr id="1223" name="Google Shape;1223;p32"/>
          <p:cNvSpPr txBox="1"/>
          <p:nvPr/>
        </p:nvSpPr>
        <p:spPr>
          <a:xfrm>
            <a:off x="548640" y="5485622"/>
            <a:ext cx="38404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1050"/>
              <a:buFont typeface="Calibri"/>
              <a:buNone/>
            </a:pPr>
            <a:r>
              <a:rPr lang="en-US" sz="1050" b="0" i="0" u="none" strike="noStrike" cap="none">
                <a:solidFill>
                  <a:srgbClr val="5C627F"/>
                </a:solidFill>
                <a:latin typeface="Calibri"/>
                <a:ea typeface="Calibri"/>
                <a:cs typeface="Calibri"/>
                <a:sym typeface="Calibri"/>
              </a:rPr>
              <a:t>Executive summary</a:t>
            </a:r>
            <a:endParaRPr sz="1050" b="0" i="0" u="none" strike="noStrike" cap="none">
              <a:solidFill>
                <a:schemeClr val="dk1"/>
              </a:solidFill>
              <a:latin typeface="Calibri"/>
              <a:ea typeface="Calibri"/>
              <a:cs typeface="Calibri"/>
              <a:sym typeface="Calibri"/>
            </a:endParaRPr>
          </a:p>
        </p:txBody>
      </p:sp>
      <p:sp>
        <p:nvSpPr>
          <p:cNvPr id="1224" name="Google Shape;1224;p32"/>
          <p:cNvSpPr/>
          <p:nvPr/>
        </p:nvSpPr>
        <p:spPr>
          <a:xfrm>
            <a:off x="4864608" y="1618488"/>
            <a:ext cx="3986784" cy="4196318"/>
          </a:xfrm>
          <a:prstGeom prst="roundRect">
            <a:avLst>
              <a:gd name="adj" fmla="val 2752"/>
            </a:avLst>
          </a:prstGeom>
          <a:solidFill>
            <a:srgbClr val="FFFFFF"/>
          </a:solidFill>
          <a:ln w="9525" cap="flat" cmpd="sng">
            <a:solidFill>
              <a:srgbClr val="D8DDEA"/>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25" name="Google Shape;1225;p32" descr="/tmp/claude-0/-home-claude/0eb6c878-c4ca-5944-9399-a7d616d972c5/scratchpad/v2/assets/report_bot.png"/>
          <p:cNvPicPr preferRelativeResize="0"/>
          <p:nvPr/>
        </p:nvPicPr>
        <p:blipFill rotWithShape="1">
          <a:blip r:embed="rId4">
            <a:alphaModFix/>
          </a:blip>
          <a:srcRect/>
          <a:stretch/>
        </p:blipFill>
        <p:spPr>
          <a:xfrm>
            <a:off x="4937760" y="1691640"/>
            <a:ext cx="3840480" cy="3739118"/>
          </a:xfrm>
          <a:prstGeom prst="rect">
            <a:avLst/>
          </a:prstGeom>
          <a:noFill/>
          <a:ln>
            <a:noFill/>
          </a:ln>
        </p:spPr>
      </p:pic>
      <p:sp>
        <p:nvSpPr>
          <p:cNvPr id="1226" name="Google Shape;1226;p32"/>
          <p:cNvSpPr txBox="1"/>
          <p:nvPr/>
        </p:nvSpPr>
        <p:spPr>
          <a:xfrm>
            <a:off x="4937760" y="5485622"/>
            <a:ext cx="38404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1050"/>
              <a:buFont typeface="Calibri"/>
              <a:buNone/>
            </a:pPr>
            <a:r>
              <a:rPr lang="en-US" sz="1050" b="0" i="0" u="none" strike="noStrike" cap="none">
                <a:solidFill>
                  <a:srgbClr val="5C627F"/>
                </a:solidFill>
                <a:latin typeface="Calibri"/>
                <a:ea typeface="Calibri"/>
                <a:cs typeface="Calibri"/>
                <a:sym typeface="Calibri"/>
              </a:rPr>
              <a:t>Document analysis</a:t>
            </a:r>
            <a:endParaRPr sz="1050" b="0" i="0" u="none" strike="noStrike" cap="none">
              <a:solidFill>
                <a:schemeClr val="dk1"/>
              </a:solidFill>
              <a:latin typeface="Calibri"/>
              <a:ea typeface="Calibri"/>
              <a:cs typeface="Calibri"/>
              <a:sym typeface="Calibri"/>
            </a:endParaRPr>
          </a:p>
        </p:txBody>
      </p:sp>
      <p:sp>
        <p:nvSpPr>
          <p:cNvPr id="1227" name="Google Shape;1227;p32"/>
          <p:cNvSpPr/>
          <p:nvPr/>
        </p:nvSpPr>
        <p:spPr>
          <a:xfrm>
            <a:off x="9326880" y="1691640"/>
            <a:ext cx="2331720" cy="4069080"/>
          </a:xfrm>
          <a:prstGeom prst="roundRect">
            <a:avLst>
              <a:gd name="adj" fmla="val 4706"/>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32"/>
          <p:cNvSpPr/>
          <p:nvPr/>
        </p:nvSpPr>
        <p:spPr>
          <a:xfrm>
            <a:off x="9601200" y="1965960"/>
            <a:ext cx="548640" cy="54864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29" name="Google Shape;1229;p32" descr="preencoded.png"/>
          <p:cNvPicPr preferRelativeResize="0"/>
          <p:nvPr/>
        </p:nvPicPr>
        <p:blipFill rotWithShape="1">
          <a:blip r:embed="rId5">
            <a:alphaModFix/>
          </a:blip>
          <a:srcRect/>
          <a:stretch/>
        </p:blipFill>
        <p:spPr>
          <a:xfrm>
            <a:off x="9749333" y="2114093"/>
            <a:ext cx="252374" cy="252374"/>
          </a:xfrm>
          <a:prstGeom prst="rect">
            <a:avLst/>
          </a:prstGeom>
          <a:noFill/>
          <a:ln>
            <a:noFill/>
          </a:ln>
        </p:spPr>
      </p:pic>
      <p:sp>
        <p:nvSpPr>
          <p:cNvPr id="1230" name="Google Shape;1230;p32"/>
          <p:cNvSpPr txBox="1"/>
          <p:nvPr/>
        </p:nvSpPr>
        <p:spPr>
          <a:xfrm>
            <a:off x="9601200" y="2651760"/>
            <a:ext cx="18288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300"/>
              <a:buFont typeface="Calibri"/>
              <a:buNone/>
            </a:pPr>
            <a:r>
              <a:rPr lang="en-US" sz="1300" b="1" i="0" u="none" strike="noStrike" cap="none">
                <a:solidFill>
                  <a:srgbClr val="292D6F"/>
                </a:solidFill>
                <a:latin typeface="Calibri"/>
                <a:ea typeface="Calibri"/>
                <a:cs typeface="Calibri"/>
                <a:sym typeface="Calibri"/>
              </a:rPr>
              <a:t>Every scan tells you</a:t>
            </a:r>
            <a:endParaRPr sz="1300" b="0" i="0" u="none" strike="noStrike" cap="none">
              <a:solidFill>
                <a:schemeClr val="dk1"/>
              </a:solidFill>
              <a:latin typeface="Calibri"/>
              <a:ea typeface="Calibri"/>
              <a:cs typeface="Calibri"/>
              <a:sym typeface="Calibri"/>
            </a:endParaRPr>
          </a:p>
        </p:txBody>
      </p:sp>
      <p:sp>
        <p:nvSpPr>
          <p:cNvPr id="1231" name="Google Shape;1231;p32"/>
          <p:cNvSpPr txBox="1"/>
          <p:nvPr/>
        </p:nvSpPr>
        <p:spPr>
          <a:xfrm>
            <a:off x="9601200" y="3108960"/>
            <a:ext cx="1828800" cy="2377440"/>
          </a:xfrm>
          <a:prstGeom prst="rect">
            <a:avLst/>
          </a:prstGeom>
          <a:noFill/>
          <a:ln>
            <a:noFill/>
          </a:ln>
        </p:spPr>
        <p:txBody>
          <a:bodyPr spcFirstLastPara="1" wrap="square" lIns="0" tIns="0" rIns="0" bIns="0" anchor="t" anchorCtr="0">
            <a:noAutofit/>
          </a:bodyPr>
          <a:lstStyle/>
          <a:p>
            <a:pPr marL="177800" marR="0" lvl="0" indent="-177800" algn="l" rtl="0">
              <a:spcBef>
                <a:spcPts val="0"/>
              </a:spcBef>
              <a:spcAft>
                <a:spcPts val="0"/>
              </a:spcAft>
              <a:buClr>
                <a:srgbClr val="1B1E3C"/>
              </a:buClr>
              <a:buSzPts val="1100"/>
              <a:buFont typeface="Calibri"/>
              <a:buChar char="•"/>
            </a:pPr>
            <a:r>
              <a:rPr lang="en-US" sz="1100" b="0" i="0" u="none" strike="noStrike" cap="none">
                <a:solidFill>
                  <a:srgbClr val="1B1E3C"/>
                </a:solidFill>
                <a:latin typeface="Calibri"/>
                <a:ea typeface="Calibri"/>
                <a:cs typeface="Calibri"/>
                <a:sym typeface="Calibri"/>
              </a:rPr>
              <a:t>Documents scanned</a:t>
            </a:r>
            <a:endParaRPr sz="1100" b="0" i="0" u="none" strike="noStrike" cap="none">
              <a:solidFill>
                <a:schemeClr val="dk1"/>
              </a:solidFill>
              <a:latin typeface="Calibri"/>
              <a:ea typeface="Calibri"/>
              <a:cs typeface="Calibri"/>
              <a:sym typeface="Calibri"/>
            </a:endParaRPr>
          </a:p>
          <a:p>
            <a:pPr marL="177800" marR="0" lvl="0" indent="-177800" algn="l" rtl="0">
              <a:spcBef>
                <a:spcPts val="500"/>
              </a:spcBef>
              <a:spcAft>
                <a:spcPts val="0"/>
              </a:spcAft>
              <a:buClr>
                <a:srgbClr val="1B1E3C"/>
              </a:buClr>
              <a:buSzPts val="1100"/>
              <a:buFont typeface="Calibri"/>
              <a:buChar char="•"/>
            </a:pPr>
            <a:r>
              <a:rPr lang="en-US" sz="1100" b="0" i="0" u="none" strike="noStrike" cap="none">
                <a:solidFill>
                  <a:srgbClr val="1B1E3C"/>
                </a:solidFill>
                <a:latin typeface="Calibri"/>
                <a:ea typeface="Calibri"/>
                <a:cs typeface="Calibri"/>
                <a:sym typeface="Calibri"/>
              </a:rPr>
              <a:t>Accessible vs. not</a:t>
            </a:r>
            <a:endParaRPr sz="1100" b="0" i="0" u="none" strike="noStrike" cap="none">
              <a:solidFill>
                <a:schemeClr val="dk1"/>
              </a:solidFill>
              <a:latin typeface="Calibri"/>
              <a:ea typeface="Calibri"/>
              <a:cs typeface="Calibri"/>
              <a:sym typeface="Calibri"/>
            </a:endParaRPr>
          </a:p>
          <a:p>
            <a:pPr marL="177800" marR="0" lvl="0" indent="-177800" algn="l" rtl="0">
              <a:spcBef>
                <a:spcPts val="500"/>
              </a:spcBef>
              <a:spcAft>
                <a:spcPts val="0"/>
              </a:spcAft>
              <a:buClr>
                <a:srgbClr val="1B1E3C"/>
              </a:buClr>
              <a:buSzPts val="1100"/>
              <a:buFont typeface="Calibri"/>
              <a:buChar char="•"/>
            </a:pPr>
            <a:r>
              <a:rPr lang="en-US" sz="1100" b="0" i="0" u="none" strike="noStrike" cap="none">
                <a:solidFill>
                  <a:srgbClr val="1B1E3C"/>
                </a:solidFill>
                <a:latin typeface="Calibri"/>
                <a:ea typeface="Calibri"/>
                <a:cs typeface="Calibri"/>
                <a:sym typeface="Calibri"/>
              </a:rPr>
              <a:t>Most common issues</a:t>
            </a:r>
            <a:endParaRPr sz="1100" b="0" i="0" u="none" strike="noStrike" cap="none">
              <a:solidFill>
                <a:schemeClr val="dk1"/>
              </a:solidFill>
              <a:latin typeface="Calibri"/>
              <a:ea typeface="Calibri"/>
              <a:cs typeface="Calibri"/>
              <a:sym typeface="Calibri"/>
            </a:endParaRPr>
          </a:p>
          <a:p>
            <a:pPr marL="177800" marR="0" lvl="0" indent="-177800" algn="l" rtl="0">
              <a:spcBef>
                <a:spcPts val="500"/>
              </a:spcBef>
              <a:spcAft>
                <a:spcPts val="0"/>
              </a:spcAft>
              <a:buClr>
                <a:srgbClr val="1B1E3C"/>
              </a:buClr>
              <a:buSzPts val="1100"/>
              <a:buFont typeface="Calibri"/>
              <a:buChar char="•"/>
            </a:pPr>
            <a:r>
              <a:rPr lang="en-US" sz="1100" b="0" i="0" u="none" strike="noStrike" cap="none">
                <a:solidFill>
                  <a:srgbClr val="1B1E3C"/>
                </a:solidFill>
                <a:latin typeface="Calibri"/>
                <a:ea typeface="Calibri"/>
                <a:cs typeface="Calibri"/>
                <a:sym typeface="Calibri"/>
              </a:rPr>
              <a:t>Estimated remediation effort</a:t>
            </a:r>
            <a:endParaRPr sz="1100" b="0" i="0" u="none" strike="noStrike" cap="none">
              <a:solidFill>
                <a:schemeClr val="dk1"/>
              </a:solidFill>
              <a:latin typeface="Calibri"/>
              <a:ea typeface="Calibri"/>
              <a:cs typeface="Calibri"/>
              <a:sym typeface="Calibri"/>
            </a:endParaRPr>
          </a:p>
        </p:txBody>
      </p:sp>
      <p:pic>
        <p:nvPicPr>
          <p:cNvPr id="1232" name="Google Shape;1232;p32"/>
          <p:cNvPicPr preferRelativeResize="0"/>
          <p:nvPr/>
        </p:nvPicPr>
        <p:blipFill>
          <a:blip r:embed="rId6">
            <a:alphaModFix/>
          </a:blip>
          <a:stretch>
            <a:fillRect/>
          </a:stretch>
        </p:blipFill>
        <p:spPr>
          <a:xfrm>
            <a:off x="9881685" y="438900"/>
            <a:ext cx="1949964" cy="3657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37"/>
        <p:cNvGrpSpPr/>
        <p:nvPr/>
      </p:nvGrpSpPr>
      <p:grpSpPr>
        <a:xfrm>
          <a:off x="0" y="0"/>
          <a:ext cx="0" cy="0"/>
          <a:chOff x="0" y="0"/>
          <a:chExt cx="0" cy="0"/>
        </a:xfrm>
      </p:grpSpPr>
      <p:sp>
        <p:nvSpPr>
          <p:cNvPr id="1238" name="Google Shape;1238;p33"/>
          <p:cNvSpPr/>
          <p:nvPr/>
        </p:nvSpPr>
        <p:spPr>
          <a:xfrm>
            <a:off x="548640" y="384048"/>
            <a:ext cx="685800" cy="6858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33"/>
          <p:cNvSpPr txBox="1"/>
          <p:nvPr/>
        </p:nvSpPr>
        <p:spPr>
          <a:xfrm>
            <a:off x="548640" y="384048"/>
            <a:ext cx="6858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600"/>
              <a:buFont typeface="Calibri"/>
              <a:buNone/>
            </a:pPr>
            <a:r>
              <a:rPr lang="en-US" sz="2600" b="1" i="0" u="none" strike="noStrike" cap="none">
                <a:solidFill>
                  <a:srgbClr val="FFFFFF"/>
                </a:solidFill>
                <a:latin typeface="Calibri"/>
                <a:ea typeface="Calibri"/>
                <a:cs typeface="Calibri"/>
                <a:sym typeface="Calibri"/>
              </a:rPr>
              <a:t>4</a:t>
            </a:r>
            <a:endParaRPr sz="2600" b="0" i="0" u="none" strike="noStrike" cap="none">
              <a:solidFill>
                <a:schemeClr val="dk1"/>
              </a:solidFill>
              <a:latin typeface="Calibri"/>
              <a:ea typeface="Calibri"/>
              <a:cs typeface="Calibri"/>
              <a:sym typeface="Calibri"/>
            </a:endParaRPr>
          </a:p>
        </p:txBody>
      </p:sp>
      <p:sp>
        <p:nvSpPr>
          <p:cNvPr id="1240" name="Google Shape;1240;p33"/>
          <p:cNvSpPr txBox="1"/>
          <p:nvPr/>
        </p:nvSpPr>
        <p:spPr>
          <a:xfrm>
            <a:off x="1417320" y="384048"/>
            <a:ext cx="841248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2800"/>
              <a:buFont typeface="Calibri"/>
              <a:buNone/>
            </a:pPr>
            <a:r>
              <a:rPr lang="en-US" sz="2800" b="1" i="0" u="none" strike="noStrike" cap="none">
                <a:solidFill>
                  <a:srgbClr val="292D6F"/>
                </a:solidFill>
                <a:latin typeface="Calibri"/>
                <a:ea typeface="Calibri"/>
                <a:cs typeface="Calibri"/>
                <a:sym typeface="Calibri"/>
              </a:rPr>
              <a:t>How to decide your approach?</a:t>
            </a:r>
            <a:endParaRPr sz="2800" b="0" i="0" u="none" strike="noStrike" cap="none">
              <a:solidFill>
                <a:schemeClr val="dk1"/>
              </a:solidFill>
              <a:latin typeface="Calibri"/>
              <a:ea typeface="Calibri"/>
              <a:cs typeface="Calibri"/>
              <a:sym typeface="Calibri"/>
            </a:endParaRPr>
          </a:p>
        </p:txBody>
      </p:sp>
      <p:sp>
        <p:nvSpPr>
          <p:cNvPr id="1241" name="Google Shape;1241;p33"/>
          <p:cNvSpPr txBox="1"/>
          <p:nvPr/>
        </p:nvSpPr>
        <p:spPr>
          <a:xfrm>
            <a:off x="1417320" y="1051560"/>
            <a:ext cx="841248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350"/>
              <a:buFont typeface="Calibri"/>
              <a:buNone/>
            </a:pPr>
            <a:r>
              <a:rPr lang="en-US" sz="1750" b="0" i="0" u="none" strike="noStrike" cap="none">
                <a:solidFill>
                  <a:srgbClr val="5C627F"/>
                </a:solidFill>
                <a:latin typeface="Calibri"/>
                <a:ea typeface="Calibri"/>
                <a:cs typeface="Calibri"/>
                <a:sym typeface="Calibri"/>
              </a:rPr>
              <a:t>Match the route to your document volume, budget, and how often you publish</a:t>
            </a:r>
            <a:endParaRPr sz="1750" b="0" i="0" u="none" strike="noStrike" cap="none">
              <a:solidFill>
                <a:schemeClr val="dk1"/>
              </a:solidFill>
              <a:latin typeface="Calibri"/>
              <a:ea typeface="Calibri"/>
              <a:cs typeface="Calibri"/>
              <a:sym typeface="Calibri"/>
            </a:endParaRPr>
          </a:p>
        </p:txBody>
      </p:sp>
      <p:cxnSp>
        <p:nvCxnSpPr>
          <p:cNvPr id="1242" name="Google Shape;1242;p33"/>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1243" name="Google Shape;1243;p33"/>
          <p:cNvSpPr/>
          <p:nvPr/>
        </p:nvSpPr>
        <p:spPr>
          <a:xfrm>
            <a:off x="54864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33"/>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245" name="Google Shape;1245;p33"/>
          <p:cNvSpPr/>
          <p:nvPr/>
        </p:nvSpPr>
        <p:spPr>
          <a:xfrm>
            <a:off x="54864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33"/>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DESIGNATE AN OFFICER</a:t>
            </a:r>
            <a:endParaRPr sz="950" b="0" i="0" u="none" strike="noStrike" cap="none">
              <a:solidFill>
                <a:schemeClr val="dk1"/>
              </a:solidFill>
              <a:latin typeface="Calibri"/>
              <a:ea typeface="Calibri"/>
              <a:cs typeface="Calibri"/>
              <a:sym typeface="Calibri"/>
            </a:endParaRPr>
          </a:p>
        </p:txBody>
      </p:sp>
      <p:sp>
        <p:nvSpPr>
          <p:cNvPr id="1247" name="Google Shape;1247;p33"/>
          <p:cNvSpPr/>
          <p:nvPr/>
        </p:nvSpPr>
        <p:spPr>
          <a:xfrm>
            <a:off x="269748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33"/>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249" name="Google Shape;1249;p33"/>
          <p:cNvSpPr/>
          <p:nvPr/>
        </p:nvSpPr>
        <p:spPr>
          <a:xfrm>
            <a:off x="269748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33"/>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APPROVE A STATEMENT</a:t>
            </a:r>
            <a:endParaRPr sz="950" b="0" i="0" u="none" strike="noStrike" cap="none">
              <a:solidFill>
                <a:schemeClr val="dk1"/>
              </a:solidFill>
              <a:latin typeface="Calibri"/>
              <a:ea typeface="Calibri"/>
              <a:cs typeface="Calibri"/>
              <a:sym typeface="Calibri"/>
            </a:endParaRPr>
          </a:p>
        </p:txBody>
      </p:sp>
      <p:sp>
        <p:nvSpPr>
          <p:cNvPr id="1251" name="Google Shape;1251;p33"/>
          <p:cNvSpPr/>
          <p:nvPr/>
        </p:nvSpPr>
        <p:spPr>
          <a:xfrm>
            <a:off x="484632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33"/>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253" name="Google Shape;1253;p33"/>
          <p:cNvSpPr/>
          <p:nvPr/>
        </p:nvSpPr>
        <p:spPr>
          <a:xfrm>
            <a:off x="484632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33"/>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SCAN &amp; ASSESS</a:t>
            </a:r>
            <a:endParaRPr sz="950" b="0" i="0" u="none" strike="noStrike" cap="none">
              <a:solidFill>
                <a:schemeClr val="dk1"/>
              </a:solidFill>
              <a:latin typeface="Calibri"/>
              <a:ea typeface="Calibri"/>
              <a:cs typeface="Calibri"/>
              <a:sym typeface="Calibri"/>
            </a:endParaRPr>
          </a:p>
        </p:txBody>
      </p:sp>
      <p:sp>
        <p:nvSpPr>
          <p:cNvPr id="1255" name="Google Shape;1255;p33"/>
          <p:cNvSpPr/>
          <p:nvPr/>
        </p:nvSpPr>
        <p:spPr>
          <a:xfrm>
            <a:off x="699516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33"/>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257" name="Google Shape;1257;p33"/>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PICK YOUR ROUTE</a:t>
            </a:r>
            <a:endParaRPr sz="950" b="0" i="0" u="none" strike="noStrike" cap="none">
              <a:solidFill>
                <a:schemeClr val="dk1"/>
              </a:solidFill>
              <a:latin typeface="Calibri"/>
              <a:ea typeface="Calibri"/>
              <a:cs typeface="Calibri"/>
              <a:sym typeface="Calibri"/>
            </a:endParaRPr>
          </a:p>
        </p:txBody>
      </p:sp>
      <p:sp>
        <p:nvSpPr>
          <p:cNvPr id="1258" name="Google Shape;1258;p33"/>
          <p:cNvSpPr/>
          <p:nvPr/>
        </p:nvSpPr>
        <p:spPr>
          <a:xfrm>
            <a:off x="914400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33"/>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260" name="Google Shape;1260;p33"/>
          <p:cNvSpPr/>
          <p:nvPr/>
        </p:nvSpPr>
        <p:spPr>
          <a:xfrm>
            <a:off x="914400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33"/>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CONSIDER AN AUDIT</a:t>
            </a:r>
            <a:endParaRPr sz="950" b="0" i="0" u="none" strike="noStrike" cap="none">
              <a:solidFill>
                <a:schemeClr val="dk1"/>
              </a:solidFill>
              <a:latin typeface="Calibri"/>
              <a:ea typeface="Calibri"/>
              <a:cs typeface="Calibri"/>
              <a:sym typeface="Calibri"/>
            </a:endParaRPr>
          </a:p>
        </p:txBody>
      </p:sp>
      <p:graphicFrame>
        <p:nvGraphicFramePr>
          <p:cNvPr id="1262" name="Google Shape;1262;p33"/>
          <p:cNvGraphicFramePr/>
          <p:nvPr/>
        </p:nvGraphicFramePr>
        <p:xfrm>
          <a:off x="548640" y="1737360"/>
          <a:ext cx="3000000" cy="3000000"/>
        </p:xfrm>
        <a:graphic>
          <a:graphicData uri="http://schemas.openxmlformats.org/drawingml/2006/table">
            <a:tbl>
              <a:tblPr>
                <a:noFill/>
                <a:tableStyleId>{ADFE373A-494B-4D5E-BDF7-1F8433ED5A32}</a:tableStyleId>
              </a:tblPr>
              <a:tblGrid>
                <a:gridCol w="1828800">
                  <a:extLst>
                    <a:ext uri="{9D8B030D-6E8A-4147-A177-3AD203B41FA5}">
                      <a16:colId xmlns:a16="http://schemas.microsoft.com/office/drawing/2014/main" val="20000"/>
                    </a:ext>
                  </a:extLst>
                </a:gridCol>
                <a:gridCol w="329185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3246125">
                  <a:extLst>
                    <a:ext uri="{9D8B030D-6E8A-4147-A177-3AD203B41FA5}">
                      <a16:colId xmlns:a16="http://schemas.microsoft.com/office/drawing/2014/main" val="20003"/>
                    </a:ext>
                  </a:extLst>
                </a:gridCol>
              </a:tblGrid>
              <a:tr h="457200">
                <a:tc>
                  <a:txBody>
                    <a:bodyPr/>
                    <a:lstStyle/>
                    <a:p>
                      <a:pPr marL="0" marR="0" lvl="0" indent="0" algn="l" rtl="0">
                        <a:spcBef>
                          <a:spcPts val="0"/>
                        </a:spcBef>
                        <a:spcAft>
                          <a:spcPts val="0"/>
                        </a:spcAft>
                        <a:buClr>
                          <a:srgbClr val="FFFFFF"/>
                        </a:buClr>
                        <a:buSzPts val="1100"/>
                        <a:buFont typeface="Calibri"/>
                        <a:buNone/>
                      </a:pPr>
                      <a:r>
                        <a:rPr lang="en-US" sz="1500" b="1" u="none" strike="noStrike" cap="none">
                          <a:solidFill>
                            <a:srgbClr val="FFFFFF"/>
                          </a:solidFill>
                          <a:latin typeface="Calibri"/>
                          <a:ea typeface="Calibri"/>
                          <a:cs typeface="Calibri"/>
                          <a:sym typeface="Calibri"/>
                        </a:rPr>
                        <a:t>Approach</a:t>
                      </a:r>
                      <a:endParaRPr sz="1500" u="none" strike="noStrike" cap="none">
                        <a:latin typeface="Calibri"/>
                        <a:ea typeface="Calibri"/>
                        <a:cs typeface="Calibri"/>
                        <a:sym typeface="Calibri"/>
                      </a:endParaRPr>
                    </a:p>
                  </a:txBody>
                  <a:tcPr marL="127000" marR="127000" marT="76200" marB="76200" anchor="ctr">
                    <a:lnL w="9525" cap="flat" cmpd="sng">
                      <a:solidFill>
                        <a:srgbClr val="D8DDEA"/>
                      </a:solidFill>
                      <a:prstDash val="solid"/>
                      <a:round/>
                      <a:headEnd type="none" w="sm" len="sm"/>
                      <a:tailEnd type="none" w="sm" len="sm"/>
                    </a:lnL>
                    <a:lnR w="9525" cap="flat" cmpd="sng">
                      <a:solidFill>
                        <a:srgbClr val="D8DDEA"/>
                      </a:solidFill>
                      <a:prstDash val="solid"/>
                      <a:round/>
                      <a:headEnd type="none" w="sm" len="sm"/>
                      <a:tailEnd type="none" w="sm" len="sm"/>
                    </a:lnR>
                    <a:lnT w="9525" cap="flat" cmpd="sng">
                      <a:solidFill>
                        <a:srgbClr val="D8DDEA"/>
                      </a:solidFill>
                      <a:prstDash val="solid"/>
                      <a:round/>
                      <a:headEnd type="none" w="sm" len="sm"/>
                      <a:tailEnd type="none" w="sm" len="sm"/>
                    </a:lnT>
                    <a:lnB w="9525" cap="flat" cmpd="sng">
                      <a:solidFill>
                        <a:srgbClr val="D8DDEA"/>
                      </a:solidFill>
                      <a:prstDash val="solid"/>
                      <a:round/>
                      <a:headEnd type="none" w="sm" len="sm"/>
                      <a:tailEnd type="none" w="sm" len="sm"/>
                    </a:lnB>
                    <a:solidFill>
                      <a:srgbClr val="292D6F"/>
                    </a:solidFill>
                  </a:tcPr>
                </a:tc>
                <a:tc>
                  <a:txBody>
                    <a:bodyPr/>
                    <a:lstStyle/>
                    <a:p>
                      <a:pPr marL="0" marR="0" lvl="0" indent="0" algn="l" rtl="0">
                        <a:spcBef>
                          <a:spcPts val="0"/>
                        </a:spcBef>
                        <a:spcAft>
                          <a:spcPts val="0"/>
                        </a:spcAft>
                        <a:buClr>
                          <a:srgbClr val="FFFFFF"/>
                        </a:buClr>
                        <a:buSzPts val="1100"/>
                        <a:buFont typeface="Calibri"/>
                        <a:buNone/>
                      </a:pPr>
                      <a:r>
                        <a:rPr lang="en-US" sz="1500" b="1" u="none" strike="noStrike" cap="none">
                          <a:solidFill>
                            <a:srgbClr val="FFFFFF"/>
                          </a:solidFill>
                          <a:latin typeface="Calibri"/>
                          <a:ea typeface="Calibri"/>
                          <a:cs typeface="Calibri"/>
                          <a:sym typeface="Calibri"/>
                        </a:rPr>
                        <a:t>Best for</a:t>
                      </a:r>
                      <a:endParaRPr sz="1500" u="none" strike="noStrike" cap="none">
                        <a:latin typeface="Calibri"/>
                        <a:ea typeface="Calibri"/>
                        <a:cs typeface="Calibri"/>
                        <a:sym typeface="Calibri"/>
                      </a:endParaRPr>
                    </a:p>
                  </a:txBody>
                  <a:tcPr marL="127000" marR="127000" marT="76200" marB="76200" anchor="ctr">
                    <a:lnL w="9525" cap="flat" cmpd="sng">
                      <a:solidFill>
                        <a:srgbClr val="D8DDEA"/>
                      </a:solidFill>
                      <a:prstDash val="solid"/>
                      <a:round/>
                      <a:headEnd type="none" w="sm" len="sm"/>
                      <a:tailEnd type="none" w="sm" len="sm"/>
                    </a:lnL>
                    <a:lnR w="9525" cap="flat" cmpd="sng">
                      <a:solidFill>
                        <a:srgbClr val="D8DDEA"/>
                      </a:solidFill>
                      <a:prstDash val="solid"/>
                      <a:round/>
                      <a:headEnd type="none" w="sm" len="sm"/>
                      <a:tailEnd type="none" w="sm" len="sm"/>
                    </a:lnR>
                    <a:lnT w="9525" cap="flat" cmpd="sng">
                      <a:solidFill>
                        <a:srgbClr val="D8DDEA"/>
                      </a:solidFill>
                      <a:prstDash val="solid"/>
                      <a:round/>
                      <a:headEnd type="none" w="sm" len="sm"/>
                      <a:tailEnd type="none" w="sm" len="sm"/>
                    </a:lnT>
                    <a:lnB w="9525" cap="flat" cmpd="sng">
                      <a:solidFill>
                        <a:srgbClr val="D8DDEA"/>
                      </a:solidFill>
                      <a:prstDash val="solid"/>
                      <a:round/>
                      <a:headEnd type="none" w="sm" len="sm"/>
                      <a:tailEnd type="none" w="sm" len="sm"/>
                    </a:lnB>
                    <a:solidFill>
                      <a:srgbClr val="292D6F"/>
                    </a:solidFill>
                  </a:tcPr>
                </a:tc>
                <a:tc>
                  <a:txBody>
                    <a:bodyPr/>
                    <a:lstStyle/>
                    <a:p>
                      <a:pPr marL="0" marR="0" lvl="0" indent="0" algn="l" rtl="0">
                        <a:spcBef>
                          <a:spcPts val="0"/>
                        </a:spcBef>
                        <a:spcAft>
                          <a:spcPts val="0"/>
                        </a:spcAft>
                        <a:buClr>
                          <a:srgbClr val="FFFFFF"/>
                        </a:buClr>
                        <a:buSzPts val="1100"/>
                        <a:buFont typeface="Calibri"/>
                        <a:buNone/>
                      </a:pPr>
                      <a:r>
                        <a:rPr lang="en-US" sz="1500" b="1" u="none" strike="noStrike" cap="none">
                          <a:solidFill>
                            <a:srgbClr val="FFFFFF"/>
                          </a:solidFill>
                          <a:latin typeface="Calibri"/>
                          <a:ea typeface="Calibri"/>
                          <a:cs typeface="Calibri"/>
                          <a:sym typeface="Calibri"/>
                        </a:rPr>
                        <a:t>Strengths</a:t>
                      </a:r>
                      <a:endParaRPr sz="1500" u="none" strike="noStrike" cap="none">
                        <a:latin typeface="Calibri"/>
                        <a:ea typeface="Calibri"/>
                        <a:cs typeface="Calibri"/>
                        <a:sym typeface="Calibri"/>
                      </a:endParaRPr>
                    </a:p>
                  </a:txBody>
                  <a:tcPr marL="127000" marR="127000" marT="76200" marB="76200" anchor="ctr">
                    <a:lnL w="9525" cap="flat" cmpd="sng">
                      <a:solidFill>
                        <a:srgbClr val="D8DDEA"/>
                      </a:solidFill>
                      <a:prstDash val="solid"/>
                      <a:round/>
                      <a:headEnd type="none" w="sm" len="sm"/>
                      <a:tailEnd type="none" w="sm" len="sm"/>
                    </a:lnL>
                    <a:lnR w="9525" cap="flat" cmpd="sng">
                      <a:solidFill>
                        <a:srgbClr val="D8DDEA"/>
                      </a:solidFill>
                      <a:prstDash val="solid"/>
                      <a:round/>
                      <a:headEnd type="none" w="sm" len="sm"/>
                      <a:tailEnd type="none" w="sm" len="sm"/>
                    </a:lnR>
                    <a:lnT w="9525" cap="flat" cmpd="sng">
                      <a:solidFill>
                        <a:srgbClr val="D8DDEA"/>
                      </a:solidFill>
                      <a:prstDash val="solid"/>
                      <a:round/>
                      <a:headEnd type="none" w="sm" len="sm"/>
                      <a:tailEnd type="none" w="sm" len="sm"/>
                    </a:lnT>
                    <a:lnB w="9525" cap="flat" cmpd="sng">
                      <a:solidFill>
                        <a:srgbClr val="D8DDEA"/>
                      </a:solidFill>
                      <a:prstDash val="solid"/>
                      <a:round/>
                      <a:headEnd type="none" w="sm" len="sm"/>
                      <a:tailEnd type="none" w="sm" len="sm"/>
                    </a:lnB>
                    <a:solidFill>
                      <a:srgbClr val="292D6F"/>
                    </a:solidFill>
                  </a:tcPr>
                </a:tc>
                <a:tc>
                  <a:txBody>
                    <a:bodyPr/>
                    <a:lstStyle/>
                    <a:p>
                      <a:pPr marL="0" marR="0" lvl="0" indent="0" algn="l" rtl="0">
                        <a:spcBef>
                          <a:spcPts val="0"/>
                        </a:spcBef>
                        <a:spcAft>
                          <a:spcPts val="0"/>
                        </a:spcAft>
                        <a:buClr>
                          <a:srgbClr val="FFFFFF"/>
                        </a:buClr>
                        <a:buSzPts val="1100"/>
                        <a:buFont typeface="Calibri"/>
                        <a:buNone/>
                      </a:pPr>
                      <a:r>
                        <a:rPr lang="en-US" sz="1500" b="1" u="none" strike="noStrike" cap="none">
                          <a:solidFill>
                            <a:srgbClr val="FFFFFF"/>
                          </a:solidFill>
                          <a:latin typeface="Calibri"/>
                          <a:ea typeface="Calibri"/>
                          <a:cs typeface="Calibri"/>
                          <a:sym typeface="Calibri"/>
                        </a:rPr>
                        <a:t>Challenges</a:t>
                      </a:r>
                      <a:endParaRPr sz="1500" u="none" strike="noStrike" cap="none">
                        <a:latin typeface="Calibri"/>
                        <a:ea typeface="Calibri"/>
                        <a:cs typeface="Calibri"/>
                        <a:sym typeface="Calibri"/>
                      </a:endParaRPr>
                    </a:p>
                  </a:txBody>
                  <a:tcPr marL="127000" marR="127000" marT="76200" marB="76200" anchor="ctr">
                    <a:lnL w="9525" cap="flat" cmpd="sng">
                      <a:solidFill>
                        <a:srgbClr val="D8DDEA"/>
                      </a:solidFill>
                      <a:prstDash val="solid"/>
                      <a:round/>
                      <a:headEnd type="none" w="sm" len="sm"/>
                      <a:tailEnd type="none" w="sm" len="sm"/>
                    </a:lnL>
                    <a:lnR w="9525" cap="flat" cmpd="sng">
                      <a:solidFill>
                        <a:srgbClr val="D8DDEA"/>
                      </a:solidFill>
                      <a:prstDash val="solid"/>
                      <a:round/>
                      <a:headEnd type="none" w="sm" len="sm"/>
                      <a:tailEnd type="none" w="sm" len="sm"/>
                    </a:lnR>
                    <a:lnT w="9525" cap="flat" cmpd="sng">
                      <a:solidFill>
                        <a:srgbClr val="D8DDEA"/>
                      </a:solidFill>
                      <a:prstDash val="solid"/>
                      <a:round/>
                      <a:headEnd type="none" w="sm" len="sm"/>
                      <a:tailEnd type="none" w="sm" len="sm"/>
                    </a:lnT>
                    <a:lnB w="9525" cap="flat" cmpd="sng">
                      <a:solidFill>
                        <a:srgbClr val="D8DDEA"/>
                      </a:solidFill>
                      <a:prstDash val="solid"/>
                      <a:round/>
                      <a:headEnd type="none" w="sm" len="sm"/>
                      <a:tailEnd type="none" w="sm" len="sm"/>
                    </a:lnB>
                    <a:solidFill>
                      <a:srgbClr val="292D6F"/>
                    </a:solidFill>
                  </a:tcPr>
                </a:tc>
                <a:extLst>
                  <a:ext uri="{0D108BD9-81ED-4DB2-BD59-A6C34878D82A}">
                    <a16:rowId xmlns:a16="http://schemas.microsoft.com/office/drawing/2014/main" val="10000"/>
                  </a:ext>
                </a:extLst>
              </a:tr>
              <a:tr h="1005850">
                <a:tc>
                  <a:txBody>
                    <a:bodyPr/>
                    <a:lstStyle/>
                    <a:p>
                      <a:pPr marL="0" marR="0" lvl="0" indent="0" algn="l" rtl="0">
                        <a:spcBef>
                          <a:spcPts val="0"/>
                        </a:spcBef>
                        <a:spcAft>
                          <a:spcPts val="0"/>
                        </a:spcAft>
                        <a:buClr>
                          <a:srgbClr val="292D6F"/>
                        </a:buClr>
                        <a:buSzPts val="1200"/>
                        <a:buFont typeface="Calibri"/>
                        <a:buNone/>
                      </a:pPr>
                      <a:r>
                        <a:rPr lang="en-US" sz="1600" b="1" u="none" strike="noStrike" cap="none">
                          <a:solidFill>
                            <a:srgbClr val="292D6F"/>
                          </a:solidFill>
                          <a:latin typeface="Calibri"/>
                          <a:ea typeface="Calibri"/>
                          <a:cs typeface="Calibri"/>
                          <a:sym typeface="Calibri"/>
                        </a:rPr>
                        <a:t>DIY</a:t>
                      </a:r>
                      <a:endParaRPr sz="1600" u="none" strike="noStrike" cap="none">
                        <a:latin typeface="Calibri"/>
                        <a:ea typeface="Calibri"/>
                        <a:cs typeface="Calibri"/>
                        <a:sym typeface="Calibri"/>
                      </a:endParaRPr>
                    </a:p>
                  </a:txBody>
                  <a:tcPr marL="127000" marR="127000" marT="76200" marB="76200" anchor="ctr">
                    <a:lnL w="9525" cap="flat" cmpd="sng">
                      <a:solidFill>
                        <a:srgbClr val="D8DDEA"/>
                      </a:solidFill>
                      <a:prstDash val="solid"/>
                      <a:round/>
                      <a:headEnd type="none" w="sm" len="sm"/>
                      <a:tailEnd type="none" w="sm" len="sm"/>
                    </a:lnL>
                    <a:lnR w="9525" cap="flat" cmpd="sng">
                      <a:solidFill>
                        <a:srgbClr val="D8DDEA"/>
                      </a:solidFill>
                      <a:prstDash val="solid"/>
                      <a:round/>
                      <a:headEnd type="none" w="sm" len="sm"/>
                      <a:tailEnd type="none" w="sm" len="sm"/>
                    </a:lnR>
                    <a:lnT w="9525" cap="flat" cmpd="sng">
                      <a:solidFill>
                        <a:srgbClr val="D8DDEA"/>
                      </a:solidFill>
                      <a:prstDash val="solid"/>
                      <a:round/>
                      <a:headEnd type="none" w="sm" len="sm"/>
                      <a:tailEnd type="none" w="sm" len="sm"/>
                    </a:lnT>
                    <a:lnB w="9525" cap="flat" cmpd="sng">
                      <a:solidFill>
                        <a:srgbClr val="D8DDEA"/>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B1E3C"/>
                        </a:buClr>
                        <a:buSzPts val="1200"/>
                        <a:buFont typeface="Calibri"/>
                        <a:buNone/>
                      </a:pPr>
                      <a:r>
                        <a:rPr lang="en-US" sz="1600" u="none" strike="noStrike" cap="none">
                          <a:solidFill>
                            <a:srgbClr val="1B1E3C"/>
                          </a:solidFill>
                          <a:latin typeface="Calibri"/>
                          <a:ea typeface="Calibri"/>
                          <a:cs typeface="Calibri"/>
                          <a:sym typeface="Calibri"/>
                        </a:rPr>
                        <a:t>Small districts, limited budgets</a:t>
                      </a:r>
                      <a:endParaRPr sz="1600" u="none" strike="noStrike" cap="none">
                        <a:latin typeface="Calibri"/>
                        <a:ea typeface="Calibri"/>
                        <a:cs typeface="Calibri"/>
                        <a:sym typeface="Calibri"/>
                      </a:endParaRPr>
                    </a:p>
                  </a:txBody>
                  <a:tcPr marL="127000" marR="127000" marT="76200" marB="76200" anchor="ctr">
                    <a:lnL w="9525" cap="flat" cmpd="sng">
                      <a:solidFill>
                        <a:srgbClr val="D8DDEA"/>
                      </a:solidFill>
                      <a:prstDash val="solid"/>
                      <a:round/>
                      <a:headEnd type="none" w="sm" len="sm"/>
                      <a:tailEnd type="none" w="sm" len="sm"/>
                    </a:lnL>
                    <a:lnR w="9525" cap="flat" cmpd="sng">
                      <a:solidFill>
                        <a:srgbClr val="D8DDEA"/>
                      </a:solidFill>
                      <a:prstDash val="solid"/>
                      <a:round/>
                      <a:headEnd type="none" w="sm" len="sm"/>
                      <a:tailEnd type="none" w="sm" len="sm"/>
                    </a:lnR>
                    <a:lnT w="9525" cap="flat" cmpd="sng">
                      <a:solidFill>
                        <a:srgbClr val="D8DDEA"/>
                      </a:solidFill>
                      <a:prstDash val="solid"/>
                      <a:round/>
                      <a:headEnd type="none" w="sm" len="sm"/>
                      <a:tailEnd type="none" w="sm" len="sm"/>
                    </a:lnT>
                    <a:lnB w="9525" cap="flat" cmpd="sng">
                      <a:solidFill>
                        <a:srgbClr val="D8DDEA"/>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B1E3C"/>
                        </a:buClr>
                        <a:buSzPts val="1200"/>
                        <a:buFont typeface="Calibri"/>
                        <a:buNone/>
                      </a:pPr>
                      <a:r>
                        <a:rPr lang="en-US" sz="1600" u="none" strike="noStrike" cap="none">
                          <a:solidFill>
                            <a:srgbClr val="1B1E3C"/>
                          </a:solidFill>
                          <a:latin typeface="Calibri"/>
                          <a:ea typeface="Calibri"/>
                          <a:cs typeface="Calibri"/>
                          <a:sym typeface="Calibri"/>
                        </a:rPr>
                        <a:t>Control, no vendor cost</a:t>
                      </a:r>
                      <a:endParaRPr sz="1600" u="none" strike="noStrike" cap="none">
                        <a:latin typeface="Calibri"/>
                        <a:ea typeface="Calibri"/>
                        <a:cs typeface="Calibri"/>
                        <a:sym typeface="Calibri"/>
                      </a:endParaRPr>
                    </a:p>
                  </a:txBody>
                  <a:tcPr marL="127000" marR="127000" marT="76200" marB="76200" anchor="ctr">
                    <a:lnL w="9525" cap="flat" cmpd="sng">
                      <a:solidFill>
                        <a:srgbClr val="D8DDEA"/>
                      </a:solidFill>
                      <a:prstDash val="solid"/>
                      <a:round/>
                      <a:headEnd type="none" w="sm" len="sm"/>
                      <a:tailEnd type="none" w="sm" len="sm"/>
                    </a:lnL>
                    <a:lnR w="9525" cap="flat" cmpd="sng">
                      <a:solidFill>
                        <a:srgbClr val="D8DDEA"/>
                      </a:solidFill>
                      <a:prstDash val="solid"/>
                      <a:round/>
                      <a:headEnd type="none" w="sm" len="sm"/>
                      <a:tailEnd type="none" w="sm" len="sm"/>
                    </a:lnR>
                    <a:lnT w="9525" cap="flat" cmpd="sng">
                      <a:solidFill>
                        <a:srgbClr val="D8DDEA"/>
                      </a:solidFill>
                      <a:prstDash val="solid"/>
                      <a:round/>
                      <a:headEnd type="none" w="sm" len="sm"/>
                      <a:tailEnd type="none" w="sm" len="sm"/>
                    </a:lnT>
                    <a:lnB w="9525" cap="flat" cmpd="sng">
                      <a:solidFill>
                        <a:srgbClr val="D8DDEA"/>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B1E3C"/>
                        </a:buClr>
                        <a:buSzPts val="1200"/>
                        <a:buFont typeface="Calibri"/>
                        <a:buNone/>
                      </a:pPr>
                      <a:r>
                        <a:rPr lang="en-US" sz="1600" u="none" strike="noStrike" cap="none">
                          <a:solidFill>
                            <a:srgbClr val="1B1E3C"/>
                          </a:solidFill>
                          <a:latin typeface="Calibri"/>
                          <a:ea typeface="Calibri"/>
                          <a:cs typeface="Calibri"/>
                          <a:sym typeface="Calibri"/>
                        </a:rPr>
                        <a:t>Time-consuming, error risk, hard to reach 100% compliance</a:t>
                      </a:r>
                      <a:endParaRPr sz="1600" u="none" strike="noStrike" cap="none">
                        <a:latin typeface="Calibri"/>
                        <a:ea typeface="Calibri"/>
                        <a:cs typeface="Calibri"/>
                        <a:sym typeface="Calibri"/>
                      </a:endParaRPr>
                    </a:p>
                  </a:txBody>
                  <a:tcPr marL="127000" marR="127000" marT="76200" marB="76200" anchor="ctr">
                    <a:lnL w="9525" cap="flat" cmpd="sng">
                      <a:solidFill>
                        <a:srgbClr val="D8DDEA"/>
                      </a:solidFill>
                      <a:prstDash val="solid"/>
                      <a:round/>
                      <a:headEnd type="none" w="sm" len="sm"/>
                      <a:tailEnd type="none" w="sm" len="sm"/>
                    </a:lnL>
                    <a:lnR w="9525" cap="flat" cmpd="sng">
                      <a:solidFill>
                        <a:srgbClr val="D8DDEA"/>
                      </a:solidFill>
                      <a:prstDash val="solid"/>
                      <a:round/>
                      <a:headEnd type="none" w="sm" len="sm"/>
                      <a:tailEnd type="none" w="sm" len="sm"/>
                    </a:lnR>
                    <a:lnT w="9525" cap="flat" cmpd="sng">
                      <a:solidFill>
                        <a:srgbClr val="D8DDEA"/>
                      </a:solidFill>
                      <a:prstDash val="solid"/>
                      <a:round/>
                      <a:headEnd type="none" w="sm" len="sm"/>
                      <a:tailEnd type="none" w="sm" len="sm"/>
                    </a:lnT>
                    <a:lnB w="9525" cap="flat" cmpd="sng">
                      <a:solidFill>
                        <a:srgbClr val="D8DDEA"/>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1005850">
                <a:tc>
                  <a:txBody>
                    <a:bodyPr/>
                    <a:lstStyle/>
                    <a:p>
                      <a:pPr marL="0" marR="0" lvl="0" indent="0" algn="l" rtl="0">
                        <a:spcBef>
                          <a:spcPts val="0"/>
                        </a:spcBef>
                        <a:spcAft>
                          <a:spcPts val="0"/>
                        </a:spcAft>
                        <a:buClr>
                          <a:srgbClr val="292D6F"/>
                        </a:buClr>
                        <a:buSzPts val="1200"/>
                        <a:buFont typeface="Calibri"/>
                        <a:buNone/>
                      </a:pPr>
                      <a:r>
                        <a:rPr lang="en-US" sz="1600" b="1" u="none" strike="noStrike" cap="none">
                          <a:solidFill>
                            <a:srgbClr val="292D6F"/>
                          </a:solidFill>
                          <a:latin typeface="Calibri"/>
                          <a:ea typeface="Calibri"/>
                          <a:cs typeface="Calibri"/>
                          <a:sym typeface="Calibri"/>
                        </a:rPr>
                        <a:t>Third-party</a:t>
                      </a:r>
                      <a:endParaRPr sz="1600" u="none" strike="noStrike" cap="none">
                        <a:latin typeface="Calibri"/>
                        <a:ea typeface="Calibri"/>
                        <a:cs typeface="Calibri"/>
                        <a:sym typeface="Calibri"/>
                      </a:endParaRPr>
                    </a:p>
                  </a:txBody>
                  <a:tcPr marL="127000" marR="127000" marT="76200" marB="76200" anchor="ctr">
                    <a:lnL w="9525" cap="flat" cmpd="sng">
                      <a:solidFill>
                        <a:srgbClr val="D8DDEA"/>
                      </a:solidFill>
                      <a:prstDash val="solid"/>
                      <a:round/>
                      <a:headEnd type="none" w="sm" len="sm"/>
                      <a:tailEnd type="none" w="sm" len="sm"/>
                    </a:lnL>
                    <a:lnR w="9525" cap="flat" cmpd="sng">
                      <a:solidFill>
                        <a:srgbClr val="D8DDEA"/>
                      </a:solidFill>
                      <a:prstDash val="solid"/>
                      <a:round/>
                      <a:headEnd type="none" w="sm" len="sm"/>
                      <a:tailEnd type="none" w="sm" len="sm"/>
                    </a:lnR>
                    <a:lnT w="9525" cap="flat" cmpd="sng">
                      <a:solidFill>
                        <a:srgbClr val="D8DDEA"/>
                      </a:solidFill>
                      <a:prstDash val="solid"/>
                      <a:round/>
                      <a:headEnd type="none" w="sm" len="sm"/>
                      <a:tailEnd type="none" w="sm" len="sm"/>
                    </a:lnT>
                    <a:lnB w="9525" cap="flat" cmpd="sng">
                      <a:solidFill>
                        <a:srgbClr val="D8DDEA"/>
                      </a:solidFill>
                      <a:prstDash val="solid"/>
                      <a:round/>
                      <a:headEnd type="none" w="sm" len="sm"/>
                      <a:tailEnd type="none" w="sm" len="sm"/>
                    </a:lnB>
                    <a:solidFill>
                      <a:srgbClr val="EEF1F8"/>
                    </a:solidFill>
                  </a:tcPr>
                </a:tc>
                <a:tc>
                  <a:txBody>
                    <a:bodyPr/>
                    <a:lstStyle/>
                    <a:p>
                      <a:pPr marL="0" marR="0" lvl="0" indent="0" algn="l" rtl="0">
                        <a:spcBef>
                          <a:spcPts val="0"/>
                        </a:spcBef>
                        <a:spcAft>
                          <a:spcPts val="0"/>
                        </a:spcAft>
                        <a:buClr>
                          <a:srgbClr val="1B1E3C"/>
                        </a:buClr>
                        <a:buSzPts val="1200"/>
                        <a:buFont typeface="Calibri"/>
                        <a:buNone/>
                      </a:pPr>
                      <a:r>
                        <a:rPr lang="en-US" sz="1600" u="none" strike="noStrike" cap="none">
                          <a:solidFill>
                            <a:srgbClr val="1B1E3C"/>
                          </a:solidFill>
                          <a:latin typeface="Calibri"/>
                          <a:ea typeface="Calibri"/>
                          <a:cs typeface="Calibri"/>
                          <a:sym typeface="Calibri"/>
                        </a:rPr>
                        <a:t>Large backlogs, key reports</a:t>
                      </a:r>
                      <a:endParaRPr sz="1600" u="none" strike="noStrike" cap="none">
                        <a:latin typeface="Calibri"/>
                        <a:ea typeface="Calibri"/>
                        <a:cs typeface="Calibri"/>
                        <a:sym typeface="Calibri"/>
                      </a:endParaRPr>
                    </a:p>
                  </a:txBody>
                  <a:tcPr marL="127000" marR="127000" marT="76200" marB="76200" anchor="ctr">
                    <a:lnL w="9525" cap="flat" cmpd="sng">
                      <a:solidFill>
                        <a:srgbClr val="D8DDEA"/>
                      </a:solidFill>
                      <a:prstDash val="solid"/>
                      <a:round/>
                      <a:headEnd type="none" w="sm" len="sm"/>
                      <a:tailEnd type="none" w="sm" len="sm"/>
                    </a:lnL>
                    <a:lnR w="9525" cap="flat" cmpd="sng">
                      <a:solidFill>
                        <a:srgbClr val="D8DDEA"/>
                      </a:solidFill>
                      <a:prstDash val="solid"/>
                      <a:round/>
                      <a:headEnd type="none" w="sm" len="sm"/>
                      <a:tailEnd type="none" w="sm" len="sm"/>
                    </a:lnR>
                    <a:lnT w="9525" cap="flat" cmpd="sng">
                      <a:solidFill>
                        <a:srgbClr val="D8DDEA"/>
                      </a:solidFill>
                      <a:prstDash val="solid"/>
                      <a:round/>
                      <a:headEnd type="none" w="sm" len="sm"/>
                      <a:tailEnd type="none" w="sm" len="sm"/>
                    </a:lnT>
                    <a:lnB w="9525" cap="flat" cmpd="sng">
                      <a:solidFill>
                        <a:srgbClr val="D8DDEA"/>
                      </a:solidFill>
                      <a:prstDash val="solid"/>
                      <a:round/>
                      <a:headEnd type="none" w="sm" len="sm"/>
                      <a:tailEnd type="none" w="sm" len="sm"/>
                    </a:lnB>
                    <a:solidFill>
                      <a:srgbClr val="EEF1F8"/>
                    </a:solidFill>
                  </a:tcPr>
                </a:tc>
                <a:tc>
                  <a:txBody>
                    <a:bodyPr/>
                    <a:lstStyle/>
                    <a:p>
                      <a:pPr marL="0" marR="0" lvl="0" indent="0" algn="l" rtl="0">
                        <a:spcBef>
                          <a:spcPts val="0"/>
                        </a:spcBef>
                        <a:spcAft>
                          <a:spcPts val="0"/>
                        </a:spcAft>
                        <a:buClr>
                          <a:srgbClr val="1B1E3C"/>
                        </a:buClr>
                        <a:buSzPts val="1200"/>
                        <a:buFont typeface="Calibri"/>
                        <a:buNone/>
                      </a:pPr>
                      <a:r>
                        <a:rPr lang="en-US" sz="1600" u="none" strike="noStrike" cap="none">
                          <a:solidFill>
                            <a:srgbClr val="1B1E3C"/>
                          </a:solidFill>
                          <a:latin typeface="Calibri"/>
                          <a:ea typeface="Calibri"/>
                          <a:cs typeface="Calibri"/>
                          <a:sym typeface="Calibri"/>
                        </a:rPr>
                        <a:t>Accuracy</a:t>
                      </a:r>
                      <a:endParaRPr sz="1600" u="none" strike="noStrike" cap="none">
                        <a:latin typeface="Calibri"/>
                        <a:ea typeface="Calibri"/>
                        <a:cs typeface="Calibri"/>
                        <a:sym typeface="Calibri"/>
                      </a:endParaRPr>
                    </a:p>
                  </a:txBody>
                  <a:tcPr marL="127000" marR="127000" marT="76200" marB="76200" anchor="ctr">
                    <a:lnL w="9525" cap="flat" cmpd="sng">
                      <a:solidFill>
                        <a:srgbClr val="D8DDEA"/>
                      </a:solidFill>
                      <a:prstDash val="solid"/>
                      <a:round/>
                      <a:headEnd type="none" w="sm" len="sm"/>
                      <a:tailEnd type="none" w="sm" len="sm"/>
                    </a:lnL>
                    <a:lnR w="9525" cap="flat" cmpd="sng">
                      <a:solidFill>
                        <a:srgbClr val="D8DDEA"/>
                      </a:solidFill>
                      <a:prstDash val="solid"/>
                      <a:round/>
                      <a:headEnd type="none" w="sm" len="sm"/>
                      <a:tailEnd type="none" w="sm" len="sm"/>
                    </a:lnR>
                    <a:lnT w="9525" cap="flat" cmpd="sng">
                      <a:solidFill>
                        <a:srgbClr val="D8DDEA"/>
                      </a:solidFill>
                      <a:prstDash val="solid"/>
                      <a:round/>
                      <a:headEnd type="none" w="sm" len="sm"/>
                      <a:tailEnd type="none" w="sm" len="sm"/>
                    </a:lnT>
                    <a:lnB w="9525" cap="flat" cmpd="sng">
                      <a:solidFill>
                        <a:srgbClr val="D8DDEA"/>
                      </a:solidFill>
                      <a:prstDash val="solid"/>
                      <a:round/>
                      <a:headEnd type="none" w="sm" len="sm"/>
                      <a:tailEnd type="none" w="sm" len="sm"/>
                    </a:lnB>
                    <a:solidFill>
                      <a:srgbClr val="EEF1F8"/>
                    </a:solidFill>
                  </a:tcPr>
                </a:tc>
                <a:tc>
                  <a:txBody>
                    <a:bodyPr/>
                    <a:lstStyle/>
                    <a:p>
                      <a:pPr marL="0" marR="0" lvl="0" indent="0" algn="l" rtl="0">
                        <a:spcBef>
                          <a:spcPts val="0"/>
                        </a:spcBef>
                        <a:spcAft>
                          <a:spcPts val="0"/>
                        </a:spcAft>
                        <a:buClr>
                          <a:srgbClr val="1B1E3C"/>
                        </a:buClr>
                        <a:buSzPts val="1200"/>
                        <a:buFont typeface="Calibri"/>
                        <a:buNone/>
                      </a:pPr>
                      <a:r>
                        <a:rPr lang="en-US" sz="1600" u="none" strike="noStrike" cap="none">
                          <a:solidFill>
                            <a:srgbClr val="1B1E3C"/>
                          </a:solidFill>
                          <a:latin typeface="Calibri"/>
                          <a:ea typeface="Calibri"/>
                          <a:cs typeface="Calibri"/>
                          <a:sym typeface="Calibri"/>
                        </a:rPr>
                        <a:t>Expensive, not ongoing, slow turnaround</a:t>
                      </a:r>
                      <a:endParaRPr sz="1600" u="none" strike="noStrike" cap="none">
                        <a:latin typeface="Calibri"/>
                        <a:ea typeface="Calibri"/>
                        <a:cs typeface="Calibri"/>
                        <a:sym typeface="Calibri"/>
                      </a:endParaRPr>
                    </a:p>
                  </a:txBody>
                  <a:tcPr marL="127000" marR="127000" marT="76200" marB="76200" anchor="ctr">
                    <a:lnL w="9525" cap="flat" cmpd="sng">
                      <a:solidFill>
                        <a:srgbClr val="D8DDEA"/>
                      </a:solidFill>
                      <a:prstDash val="solid"/>
                      <a:round/>
                      <a:headEnd type="none" w="sm" len="sm"/>
                      <a:tailEnd type="none" w="sm" len="sm"/>
                    </a:lnL>
                    <a:lnR w="9525" cap="flat" cmpd="sng">
                      <a:solidFill>
                        <a:srgbClr val="D8DDEA"/>
                      </a:solidFill>
                      <a:prstDash val="solid"/>
                      <a:round/>
                      <a:headEnd type="none" w="sm" len="sm"/>
                      <a:tailEnd type="none" w="sm" len="sm"/>
                    </a:lnR>
                    <a:lnT w="9525" cap="flat" cmpd="sng">
                      <a:solidFill>
                        <a:srgbClr val="D8DDEA"/>
                      </a:solidFill>
                      <a:prstDash val="solid"/>
                      <a:round/>
                      <a:headEnd type="none" w="sm" len="sm"/>
                      <a:tailEnd type="none" w="sm" len="sm"/>
                    </a:lnT>
                    <a:lnB w="9525" cap="flat" cmpd="sng">
                      <a:solidFill>
                        <a:srgbClr val="D8DDEA"/>
                      </a:solidFill>
                      <a:prstDash val="solid"/>
                      <a:round/>
                      <a:headEnd type="none" w="sm" len="sm"/>
                      <a:tailEnd type="none" w="sm" len="sm"/>
                    </a:lnB>
                    <a:solidFill>
                      <a:srgbClr val="EEF1F8"/>
                    </a:solidFill>
                  </a:tcPr>
                </a:tc>
                <a:extLst>
                  <a:ext uri="{0D108BD9-81ED-4DB2-BD59-A6C34878D82A}">
                    <a16:rowId xmlns:a16="http://schemas.microsoft.com/office/drawing/2014/main" val="10002"/>
                  </a:ext>
                </a:extLst>
              </a:tr>
              <a:tr h="1005850">
                <a:tc>
                  <a:txBody>
                    <a:bodyPr/>
                    <a:lstStyle/>
                    <a:p>
                      <a:pPr marL="0" marR="0" lvl="0" indent="0" algn="l" rtl="0">
                        <a:spcBef>
                          <a:spcPts val="0"/>
                        </a:spcBef>
                        <a:spcAft>
                          <a:spcPts val="0"/>
                        </a:spcAft>
                        <a:buClr>
                          <a:srgbClr val="292D6F"/>
                        </a:buClr>
                        <a:buSzPts val="1200"/>
                        <a:buFont typeface="Calibri"/>
                        <a:buNone/>
                      </a:pPr>
                      <a:r>
                        <a:rPr lang="en-US" sz="1600" b="1" u="none" strike="noStrike" cap="none">
                          <a:solidFill>
                            <a:srgbClr val="292D6F"/>
                          </a:solidFill>
                          <a:latin typeface="Calibri"/>
                          <a:ea typeface="Calibri"/>
                          <a:cs typeface="Calibri"/>
                          <a:sym typeface="Calibri"/>
                        </a:rPr>
                        <a:t>Software / AI</a:t>
                      </a:r>
                      <a:endParaRPr sz="1600" u="none" strike="noStrike" cap="none">
                        <a:latin typeface="Calibri"/>
                        <a:ea typeface="Calibri"/>
                        <a:cs typeface="Calibri"/>
                        <a:sym typeface="Calibri"/>
                      </a:endParaRPr>
                    </a:p>
                  </a:txBody>
                  <a:tcPr marL="127000" marR="127000" marT="76200" marB="76200" anchor="ctr">
                    <a:lnL w="9525" cap="flat" cmpd="sng">
                      <a:solidFill>
                        <a:srgbClr val="D8DDEA"/>
                      </a:solidFill>
                      <a:prstDash val="solid"/>
                      <a:round/>
                      <a:headEnd type="none" w="sm" len="sm"/>
                      <a:tailEnd type="none" w="sm" len="sm"/>
                    </a:lnL>
                    <a:lnR w="9525" cap="flat" cmpd="sng">
                      <a:solidFill>
                        <a:srgbClr val="D8DDEA"/>
                      </a:solidFill>
                      <a:prstDash val="solid"/>
                      <a:round/>
                      <a:headEnd type="none" w="sm" len="sm"/>
                      <a:tailEnd type="none" w="sm" len="sm"/>
                    </a:lnR>
                    <a:lnT w="9525" cap="flat" cmpd="sng">
                      <a:solidFill>
                        <a:srgbClr val="D8DDEA"/>
                      </a:solidFill>
                      <a:prstDash val="solid"/>
                      <a:round/>
                      <a:headEnd type="none" w="sm" len="sm"/>
                      <a:tailEnd type="none" w="sm" len="sm"/>
                    </a:lnT>
                    <a:lnB w="9525" cap="flat" cmpd="sng">
                      <a:solidFill>
                        <a:srgbClr val="D8DDEA"/>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B1E3C"/>
                        </a:buClr>
                        <a:buSzPts val="1200"/>
                        <a:buFont typeface="Calibri"/>
                        <a:buNone/>
                      </a:pPr>
                      <a:r>
                        <a:rPr lang="en-US" sz="1600" u="none" strike="noStrike" cap="none">
                          <a:solidFill>
                            <a:srgbClr val="1B1E3C"/>
                          </a:solidFill>
                          <a:latin typeface="Calibri"/>
                          <a:ea typeface="Calibri"/>
                          <a:cs typeface="Calibri"/>
                          <a:sym typeface="Calibri"/>
                        </a:rPr>
                        <a:t>Ongoing publishing and compliance, community experience</a:t>
                      </a:r>
                      <a:endParaRPr sz="1600" u="none" strike="noStrike" cap="none">
                        <a:latin typeface="Calibri"/>
                        <a:ea typeface="Calibri"/>
                        <a:cs typeface="Calibri"/>
                        <a:sym typeface="Calibri"/>
                      </a:endParaRPr>
                    </a:p>
                  </a:txBody>
                  <a:tcPr marL="127000" marR="127000" marT="76200" marB="76200" anchor="ctr">
                    <a:lnL w="9525" cap="flat" cmpd="sng">
                      <a:solidFill>
                        <a:srgbClr val="D8DDEA"/>
                      </a:solidFill>
                      <a:prstDash val="solid"/>
                      <a:round/>
                      <a:headEnd type="none" w="sm" len="sm"/>
                      <a:tailEnd type="none" w="sm" len="sm"/>
                    </a:lnL>
                    <a:lnR w="9525" cap="flat" cmpd="sng">
                      <a:solidFill>
                        <a:srgbClr val="D8DDEA"/>
                      </a:solidFill>
                      <a:prstDash val="solid"/>
                      <a:round/>
                      <a:headEnd type="none" w="sm" len="sm"/>
                      <a:tailEnd type="none" w="sm" len="sm"/>
                    </a:lnR>
                    <a:lnT w="9525" cap="flat" cmpd="sng">
                      <a:solidFill>
                        <a:srgbClr val="D8DDEA"/>
                      </a:solidFill>
                      <a:prstDash val="solid"/>
                      <a:round/>
                      <a:headEnd type="none" w="sm" len="sm"/>
                      <a:tailEnd type="none" w="sm" len="sm"/>
                    </a:lnT>
                    <a:lnB w="9525" cap="flat" cmpd="sng">
                      <a:solidFill>
                        <a:srgbClr val="D8DDEA"/>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B1E3C"/>
                        </a:buClr>
                        <a:buSzPts val="1200"/>
                        <a:buFont typeface="Calibri"/>
                        <a:buNone/>
                      </a:pPr>
                      <a:r>
                        <a:rPr lang="en-US" sz="1600" u="none" strike="noStrike" cap="none">
                          <a:solidFill>
                            <a:srgbClr val="1B1E3C"/>
                          </a:solidFill>
                          <a:latin typeface="Calibri"/>
                          <a:ea typeface="Calibri"/>
                          <a:cs typeface="Calibri"/>
                          <a:sym typeface="Calibri"/>
                        </a:rPr>
                        <a:t>Scalable, fast, cost-efficient</a:t>
                      </a:r>
                      <a:endParaRPr sz="1600" u="none" strike="noStrike" cap="none">
                        <a:latin typeface="Calibri"/>
                        <a:ea typeface="Calibri"/>
                        <a:cs typeface="Calibri"/>
                        <a:sym typeface="Calibri"/>
                      </a:endParaRPr>
                    </a:p>
                  </a:txBody>
                  <a:tcPr marL="127000" marR="127000" marT="76200" marB="76200" anchor="ctr">
                    <a:lnL w="9525" cap="flat" cmpd="sng">
                      <a:solidFill>
                        <a:srgbClr val="D8DDEA"/>
                      </a:solidFill>
                      <a:prstDash val="solid"/>
                      <a:round/>
                      <a:headEnd type="none" w="sm" len="sm"/>
                      <a:tailEnd type="none" w="sm" len="sm"/>
                    </a:lnL>
                    <a:lnR w="9525" cap="flat" cmpd="sng">
                      <a:solidFill>
                        <a:srgbClr val="D8DDEA"/>
                      </a:solidFill>
                      <a:prstDash val="solid"/>
                      <a:round/>
                      <a:headEnd type="none" w="sm" len="sm"/>
                      <a:tailEnd type="none" w="sm" len="sm"/>
                    </a:lnR>
                    <a:lnT w="9525" cap="flat" cmpd="sng">
                      <a:solidFill>
                        <a:srgbClr val="D8DDEA"/>
                      </a:solidFill>
                      <a:prstDash val="solid"/>
                      <a:round/>
                      <a:headEnd type="none" w="sm" len="sm"/>
                      <a:tailEnd type="none" w="sm" len="sm"/>
                    </a:lnT>
                    <a:lnB w="9525" cap="flat" cmpd="sng">
                      <a:solidFill>
                        <a:srgbClr val="D8DDEA"/>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B1E3C"/>
                        </a:buClr>
                        <a:buSzPts val="1200"/>
                        <a:buFont typeface="Calibri"/>
                        <a:buNone/>
                      </a:pPr>
                      <a:r>
                        <a:rPr lang="en-US" sz="1600" u="none" strike="noStrike" cap="none">
                          <a:solidFill>
                            <a:srgbClr val="1B1E3C"/>
                          </a:solidFill>
                          <a:latin typeface="Calibri"/>
                          <a:ea typeface="Calibri"/>
                          <a:cs typeface="Calibri"/>
                          <a:sym typeface="Calibri"/>
                        </a:rPr>
                        <a:t>Needs setup &amp; oversight, indemnity</a:t>
                      </a:r>
                      <a:endParaRPr sz="1600" u="none" strike="noStrike" cap="none">
                        <a:latin typeface="Calibri"/>
                        <a:ea typeface="Calibri"/>
                        <a:cs typeface="Calibri"/>
                        <a:sym typeface="Calibri"/>
                      </a:endParaRPr>
                    </a:p>
                  </a:txBody>
                  <a:tcPr marL="127000" marR="127000" marT="76200" marB="76200" anchor="ctr">
                    <a:lnL w="9525" cap="flat" cmpd="sng">
                      <a:solidFill>
                        <a:srgbClr val="D8DDEA"/>
                      </a:solidFill>
                      <a:prstDash val="solid"/>
                      <a:round/>
                      <a:headEnd type="none" w="sm" len="sm"/>
                      <a:tailEnd type="none" w="sm" len="sm"/>
                    </a:lnL>
                    <a:lnR w="9525" cap="flat" cmpd="sng">
                      <a:solidFill>
                        <a:srgbClr val="D8DDEA"/>
                      </a:solidFill>
                      <a:prstDash val="solid"/>
                      <a:round/>
                      <a:headEnd type="none" w="sm" len="sm"/>
                      <a:tailEnd type="none" w="sm" len="sm"/>
                    </a:lnR>
                    <a:lnT w="9525" cap="flat" cmpd="sng">
                      <a:solidFill>
                        <a:srgbClr val="D8DDEA"/>
                      </a:solidFill>
                      <a:prstDash val="solid"/>
                      <a:round/>
                      <a:headEnd type="none" w="sm" len="sm"/>
                      <a:tailEnd type="none" w="sm" len="sm"/>
                    </a:lnT>
                    <a:lnB w="9525" cap="flat" cmpd="sng">
                      <a:solidFill>
                        <a:srgbClr val="D8DDEA"/>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bl>
          </a:graphicData>
        </a:graphic>
      </p:graphicFrame>
      <p:pic>
        <p:nvPicPr>
          <p:cNvPr id="1263" name="Google Shape;1263;p33"/>
          <p:cNvPicPr preferRelativeResize="0"/>
          <p:nvPr/>
        </p:nvPicPr>
        <p:blipFill>
          <a:blip r:embed="rId3">
            <a:alphaModFix/>
          </a:blip>
          <a:stretch>
            <a:fillRect/>
          </a:stretch>
        </p:blipFill>
        <p:spPr>
          <a:xfrm>
            <a:off x="9881685" y="438900"/>
            <a:ext cx="1949964" cy="3657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68"/>
        <p:cNvGrpSpPr/>
        <p:nvPr/>
      </p:nvGrpSpPr>
      <p:grpSpPr>
        <a:xfrm>
          <a:off x="0" y="0"/>
          <a:ext cx="0" cy="0"/>
          <a:chOff x="0" y="0"/>
          <a:chExt cx="0" cy="0"/>
        </a:xfrm>
      </p:grpSpPr>
      <p:sp>
        <p:nvSpPr>
          <p:cNvPr id="1269" name="Google Shape;1269;p34"/>
          <p:cNvSpPr/>
          <p:nvPr/>
        </p:nvSpPr>
        <p:spPr>
          <a:xfrm>
            <a:off x="548640" y="384048"/>
            <a:ext cx="685800" cy="68580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34"/>
          <p:cNvSpPr txBox="1"/>
          <p:nvPr/>
        </p:nvSpPr>
        <p:spPr>
          <a:xfrm>
            <a:off x="548640" y="384048"/>
            <a:ext cx="6858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600"/>
              <a:buFont typeface="Calibri"/>
              <a:buNone/>
            </a:pPr>
            <a:r>
              <a:rPr lang="en-US" sz="2600" b="1" i="0" u="none" strike="noStrike" cap="none">
                <a:solidFill>
                  <a:srgbClr val="FFFFFF"/>
                </a:solidFill>
                <a:latin typeface="Calibri"/>
                <a:ea typeface="Calibri"/>
                <a:cs typeface="Calibri"/>
                <a:sym typeface="Calibri"/>
              </a:rPr>
              <a:t>5</a:t>
            </a:r>
            <a:endParaRPr sz="2600" b="0" i="0" u="none" strike="noStrike" cap="none">
              <a:solidFill>
                <a:schemeClr val="dk1"/>
              </a:solidFill>
              <a:latin typeface="Calibri"/>
              <a:ea typeface="Calibri"/>
              <a:cs typeface="Calibri"/>
              <a:sym typeface="Calibri"/>
            </a:endParaRPr>
          </a:p>
        </p:txBody>
      </p:sp>
      <p:sp>
        <p:nvSpPr>
          <p:cNvPr id="1271" name="Google Shape;1271;p34"/>
          <p:cNvSpPr txBox="1"/>
          <p:nvPr/>
        </p:nvSpPr>
        <p:spPr>
          <a:xfrm>
            <a:off x="1417320" y="384048"/>
            <a:ext cx="841248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2800"/>
              <a:buFont typeface="Calibri"/>
              <a:buNone/>
            </a:pPr>
            <a:r>
              <a:rPr lang="en-US" sz="2800" b="1" i="0" u="none" strike="noStrike" cap="none">
                <a:solidFill>
                  <a:srgbClr val="292D6F"/>
                </a:solidFill>
                <a:latin typeface="Calibri"/>
                <a:ea typeface="Calibri"/>
                <a:cs typeface="Calibri"/>
                <a:sym typeface="Calibri"/>
              </a:rPr>
              <a:t>Consider a third-party ADA audit</a:t>
            </a:r>
            <a:endParaRPr sz="2800" b="0" i="0" u="none" strike="noStrike" cap="none">
              <a:solidFill>
                <a:schemeClr val="dk1"/>
              </a:solidFill>
              <a:latin typeface="Calibri"/>
              <a:ea typeface="Calibri"/>
              <a:cs typeface="Calibri"/>
              <a:sym typeface="Calibri"/>
            </a:endParaRPr>
          </a:p>
        </p:txBody>
      </p:sp>
      <p:sp>
        <p:nvSpPr>
          <p:cNvPr id="1272" name="Google Shape;1272;p34"/>
          <p:cNvSpPr txBox="1"/>
          <p:nvPr/>
        </p:nvSpPr>
        <p:spPr>
          <a:xfrm>
            <a:off x="1417320" y="1051560"/>
            <a:ext cx="841248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350"/>
              <a:buFont typeface="Calibri"/>
              <a:buNone/>
            </a:pPr>
            <a:r>
              <a:rPr lang="en-US" sz="1750" b="0" i="0" u="none" strike="noStrike" cap="none">
                <a:solidFill>
                  <a:srgbClr val="5C627F"/>
                </a:solidFill>
                <a:latin typeface="Calibri"/>
                <a:ea typeface="Calibri"/>
                <a:cs typeface="Calibri"/>
                <a:sym typeface="Calibri"/>
              </a:rPr>
              <a:t>Independent testing strengthens your plan — especially for larger agencies.</a:t>
            </a:r>
            <a:endParaRPr sz="1750" b="0" i="0" u="none" strike="noStrike" cap="none">
              <a:solidFill>
                <a:schemeClr val="dk1"/>
              </a:solidFill>
              <a:latin typeface="Calibri"/>
              <a:ea typeface="Calibri"/>
              <a:cs typeface="Calibri"/>
              <a:sym typeface="Calibri"/>
            </a:endParaRPr>
          </a:p>
        </p:txBody>
      </p:sp>
      <p:cxnSp>
        <p:nvCxnSpPr>
          <p:cNvPr id="1273" name="Google Shape;1273;p34"/>
          <p:cNvCxnSpPr/>
          <p:nvPr/>
        </p:nvCxnSpPr>
        <p:spPr>
          <a:xfrm>
            <a:off x="548640" y="5989320"/>
            <a:ext cx="11094415" cy="0"/>
          </a:xfrm>
          <a:prstGeom prst="straightConnector1">
            <a:avLst/>
          </a:prstGeom>
          <a:noFill/>
          <a:ln w="9525" cap="flat" cmpd="sng">
            <a:solidFill>
              <a:srgbClr val="D8DDEA"/>
            </a:solidFill>
            <a:prstDash val="solid"/>
            <a:round/>
            <a:headEnd type="none" w="sm" len="sm"/>
            <a:tailEnd type="none" w="sm" len="sm"/>
          </a:ln>
        </p:spPr>
      </p:cxnSp>
      <p:sp>
        <p:nvSpPr>
          <p:cNvPr id="1274" name="Google Shape;1274;p34"/>
          <p:cNvSpPr/>
          <p:nvPr/>
        </p:nvSpPr>
        <p:spPr>
          <a:xfrm>
            <a:off x="54864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34"/>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276" name="Google Shape;1276;p34"/>
          <p:cNvSpPr/>
          <p:nvPr/>
        </p:nvSpPr>
        <p:spPr>
          <a:xfrm>
            <a:off x="54864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34"/>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DESIGNATE AN OFFICER</a:t>
            </a:r>
            <a:endParaRPr sz="950" b="0" i="0" u="none" strike="noStrike" cap="none">
              <a:solidFill>
                <a:schemeClr val="dk1"/>
              </a:solidFill>
              <a:latin typeface="Calibri"/>
              <a:ea typeface="Calibri"/>
              <a:cs typeface="Calibri"/>
              <a:sym typeface="Calibri"/>
            </a:endParaRPr>
          </a:p>
        </p:txBody>
      </p:sp>
      <p:sp>
        <p:nvSpPr>
          <p:cNvPr id="1278" name="Google Shape;1278;p34"/>
          <p:cNvSpPr/>
          <p:nvPr/>
        </p:nvSpPr>
        <p:spPr>
          <a:xfrm>
            <a:off x="269748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34"/>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280" name="Google Shape;1280;p34"/>
          <p:cNvSpPr/>
          <p:nvPr/>
        </p:nvSpPr>
        <p:spPr>
          <a:xfrm>
            <a:off x="269748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34"/>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APPROVE A STATEMENT</a:t>
            </a:r>
            <a:endParaRPr sz="950" b="0" i="0" u="none" strike="noStrike" cap="none">
              <a:solidFill>
                <a:schemeClr val="dk1"/>
              </a:solidFill>
              <a:latin typeface="Calibri"/>
              <a:ea typeface="Calibri"/>
              <a:cs typeface="Calibri"/>
              <a:sym typeface="Calibri"/>
            </a:endParaRPr>
          </a:p>
        </p:txBody>
      </p:sp>
      <p:sp>
        <p:nvSpPr>
          <p:cNvPr id="1282" name="Google Shape;1282;p34"/>
          <p:cNvSpPr/>
          <p:nvPr/>
        </p:nvSpPr>
        <p:spPr>
          <a:xfrm>
            <a:off x="484632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34"/>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284" name="Google Shape;1284;p34"/>
          <p:cNvSpPr/>
          <p:nvPr/>
        </p:nvSpPr>
        <p:spPr>
          <a:xfrm>
            <a:off x="484632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34"/>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SCAN &amp; ASSESS</a:t>
            </a:r>
            <a:endParaRPr sz="950" b="0" i="0" u="none" strike="noStrike" cap="none">
              <a:solidFill>
                <a:schemeClr val="dk1"/>
              </a:solidFill>
              <a:latin typeface="Calibri"/>
              <a:ea typeface="Calibri"/>
              <a:cs typeface="Calibri"/>
              <a:sym typeface="Calibri"/>
            </a:endParaRPr>
          </a:p>
        </p:txBody>
      </p:sp>
      <p:sp>
        <p:nvSpPr>
          <p:cNvPr id="1286" name="Google Shape;1286;p34"/>
          <p:cNvSpPr/>
          <p:nvPr/>
        </p:nvSpPr>
        <p:spPr>
          <a:xfrm>
            <a:off x="6995160" y="6144768"/>
            <a:ext cx="384048" cy="384048"/>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34"/>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C627F"/>
              </a:buClr>
              <a:buSzPts val="1100"/>
              <a:buFont typeface="Calibri"/>
              <a:buNone/>
            </a:pPr>
            <a:r>
              <a:rPr lang="en-US" sz="1100" b="1" i="0" u="none" strike="noStrike" cap="none">
                <a:solidFill>
                  <a:srgbClr val="5C627F"/>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288" name="Google Shape;1288;p34"/>
          <p:cNvSpPr/>
          <p:nvPr/>
        </p:nvSpPr>
        <p:spPr>
          <a:xfrm>
            <a:off x="6995160" y="6144768"/>
            <a:ext cx="384048" cy="384048"/>
          </a:xfrm>
          <a:prstGeom prst="ellipse">
            <a:avLst/>
          </a:prstGeom>
          <a:noFill/>
          <a:ln w="12700"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34"/>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27F"/>
              </a:buClr>
              <a:buSzPts val="950"/>
              <a:buFont typeface="Calibri"/>
              <a:buNone/>
            </a:pPr>
            <a:r>
              <a:rPr lang="en-US" sz="950" b="0" i="0" u="none" strike="noStrike" cap="none">
                <a:solidFill>
                  <a:srgbClr val="5C627F"/>
                </a:solidFill>
                <a:latin typeface="Calibri"/>
                <a:ea typeface="Calibri"/>
                <a:cs typeface="Calibri"/>
                <a:sym typeface="Calibri"/>
              </a:rPr>
              <a:t>PICK YOUR ROUTE</a:t>
            </a:r>
            <a:endParaRPr sz="950" b="0" i="0" u="none" strike="noStrike" cap="none">
              <a:solidFill>
                <a:schemeClr val="dk1"/>
              </a:solidFill>
              <a:latin typeface="Calibri"/>
              <a:ea typeface="Calibri"/>
              <a:cs typeface="Calibri"/>
              <a:sym typeface="Calibri"/>
            </a:endParaRPr>
          </a:p>
        </p:txBody>
      </p:sp>
      <p:sp>
        <p:nvSpPr>
          <p:cNvPr id="1290" name="Google Shape;1290;p34"/>
          <p:cNvSpPr/>
          <p:nvPr/>
        </p:nvSpPr>
        <p:spPr>
          <a:xfrm>
            <a:off x="9144000" y="6144768"/>
            <a:ext cx="384048" cy="384048"/>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34"/>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292" name="Google Shape;1292;p34"/>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950"/>
              <a:buFont typeface="Calibri"/>
              <a:buNone/>
            </a:pPr>
            <a:r>
              <a:rPr lang="en-US" sz="950" b="1" i="0" u="none" strike="noStrike" cap="none">
                <a:solidFill>
                  <a:srgbClr val="292D6F"/>
                </a:solidFill>
                <a:latin typeface="Calibri"/>
                <a:ea typeface="Calibri"/>
                <a:cs typeface="Calibri"/>
                <a:sym typeface="Calibri"/>
              </a:rPr>
              <a:t>CONSIDER AN AUDIT</a:t>
            </a:r>
            <a:endParaRPr sz="950" b="0" i="0" u="none" strike="noStrike" cap="none">
              <a:solidFill>
                <a:schemeClr val="dk1"/>
              </a:solidFill>
              <a:latin typeface="Calibri"/>
              <a:ea typeface="Calibri"/>
              <a:cs typeface="Calibri"/>
              <a:sym typeface="Calibri"/>
            </a:endParaRPr>
          </a:p>
        </p:txBody>
      </p:sp>
      <p:sp>
        <p:nvSpPr>
          <p:cNvPr id="1293" name="Google Shape;1293;p34"/>
          <p:cNvSpPr/>
          <p:nvPr/>
        </p:nvSpPr>
        <p:spPr>
          <a:xfrm>
            <a:off x="548640" y="2058556"/>
            <a:ext cx="274200" cy="274200"/>
          </a:xfrm>
          <a:prstGeom prst="ellipse">
            <a:avLst/>
          </a:prstGeom>
          <a:solidFill>
            <a:srgbClr val="EEF1F8"/>
          </a:solidFill>
          <a:ln w="12700"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94" name="Google Shape;1294;p34" descr="preencoded.png"/>
          <p:cNvPicPr preferRelativeResize="0"/>
          <p:nvPr/>
        </p:nvPicPr>
        <p:blipFill rotWithShape="1">
          <a:blip r:embed="rId3">
            <a:alphaModFix/>
          </a:blip>
          <a:srcRect/>
          <a:stretch/>
        </p:blipFill>
        <p:spPr>
          <a:xfrm>
            <a:off x="622706" y="2132622"/>
            <a:ext cx="126187" cy="126187"/>
          </a:xfrm>
          <a:prstGeom prst="rect">
            <a:avLst/>
          </a:prstGeom>
          <a:noFill/>
          <a:ln>
            <a:noFill/>
          </a:ln>
        </p:spPr>
      </p:pic>
      <p:sp>
        <p:nvSpPr>
          <p:cNvPr id="1295" name="Google Shape;1295;p34"/>
          <p:cNvSpPr txBox="1"/>
          <p:nvPr/>
        </p:nvSpPr>
        <p:spPr>
          <a:xfrm>
            <a:off x="932688" y="1783080"/>
            <a:ext cx="6382512"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400"/>
              <a:buFont typeface="Calibri"/>
              <a:buNone/>
            </a:pPr>
            <a:r>
              <a:rPr lang="en-US" sz="1800" b="0" i="0" u="none" strike="noStrike" cap="none">
                <a:solidFill>
                  <a:srgbClr val="1B1E3C"/>
                </a:solidFill>
                <a:latin typeface="Calibri"/>
                <a:ea typeface="Calibri"/>
                <a:cs typeface="Calibri"/>
                <a:sym typeface="Calibri"/>
              </a:rPr>
              <a:t>If you're a larger agency, consider a third-party test.</a:t>
            </a:r>
            <a:endParaRPr sz="1800" b="0" i="0" u="none" strike="noStrike" cap="none">
              <a:solidFill>
                <a:schemeClr val="dk1"/>
              </a:solidFill>
              <a:latin typeface="Calibri"/>
              <a:ea typeface="Calibri"/>
              <a:cs typeface="Calibri"/>
              <a:sym typeface="Calibri"/>
            </a:endParaRPr>
          </a:p>
        </p:txBody>
      </p:sp>
      <p:sp>
        <p:nvSpPr>
          <p:cNvPr id="1296" name="Google Shape;1296;p34"/>
          <p:cNvSpPr/>
          <p:nvPr/>
        </p:nvSpPr>
        <p:spPr>
          <a:xfrm>
            <a:off x="548640" y="2972956"/>
            <a:ext cx="274200" cy="274200"/>
          </a:xfrm>
          <a:prstGeom prst="ellipse">
            <a:avLst/>
          </a:prstGeom>
          <a:solidFill>
            <a:srgbClr val="EEF1F8"/>
          </a:solidFill>
          <a:ln w="12700"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97" name="Google Shape;1297;p34" descr="preencoded.png"/>
          <p:cNvPicPr preferRelativeResize="0"/>
          <p:nvPr/>
        </p:nvPicPr>
        <p:blipFill rotWithShape="1">
          <a:blip r:embed="rId3">
            <a:alphaModFix/>
          </a:blip>
          <a:srcRect/>
          <a:stretch/>
        </p:blipFill>
        <p:spPr>
          <a:xfrm>
            <a:off x="622706" y="3047022"/>
            <a:ext cx="126187" cy="126187"/>
          </a:xfrm>
          <a:prstGeom prst="rect">
            <a:avLst/>
          </a:prstGeom>
          <a:noFill/>
          <a:ln>
            <a:noFill/>
          </a:ln>
        </p:spPr>
      </p:pic>
      <p:sp>
        <p:nvSpPr>
          <p:cNvPr id="1298" name="Google Shape;1298;p34"/>
          <p:cNvSpPr txBox="1"/>
          <p:nvPr/>
        </p:nvSpPr>
        <p:spPr>
          <a:xfrm>
            <a:off x="932688" y="2697480"/>
            <a:ext cx="6382512"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400"/>
              <a:buFont typeface="Calibri"/>
              <a:buNone/>
            </a:pPr>
            <a:r>
              <a:rPr lang="en-US" sz="1800" b="0" i="0" u="none" strike="noStrike" cap="none">
                <a:solidFill>
                  <a:srgbClr val="1B1E3C"/>
                </a:solidFill>
                <a:latin typeface="Calibri"/>
                <a:ea typeface="Calibri"/>
                <a:cs typeface="Calibri"/>
                <a:sym typeface="Calibri"/>
              </a:rPr>
              <a:t>Use software that is audited — ask for a copy of the last report or VPAT.</a:t>
            </a:r>
            <a:endParaRPr sz="1800" b="0" i="0" u="none" strike="noStrike" cap="none">
              <a:solidFill>
                <a:schemeClr val="dk1"/>
              </a:solidFill>
              <a:latin typeface="Calibri"/>
              <a:ea typeface="Calibri"/>
              <a:cs typeface="Calibri"/>
              <a:sym typeface="Calibri"/>
            </a:endParaRPr>
          </a:p>
        </p:txBody>
      </p:sp>
      <p:sp>
        <p:nvSpPr>
          <p:cNvPr id="1299" name="Google Shape;1299;p34"/>
          <p:cNvSpPr/>
          <p:nvPr/>
        </p:nvSpPr>
        <p:spPr>
          <a:xfrm>
            <a:off x="548640" y="3887356"/>
            <a:ext cx="274200" cy="274200"/>
          </a:xfrm>
          <a:prstGeom prst="ellipse">
            <a:avLst/>
          </a:prstGeom>
          <a:solidFill>
            <a:srgbClr val="EEF1F8"/>
          </a:solidFill>
          <a:ln w="12700"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00" name="Google Shape;1300;p34" descr="preencoded.png"/>
          <p:cNvPicPr preferRelativeResize="0"/>
          <p:nvPr/>
        </p:nvPicPr>
        <p:blipFill rotWithShape="1">
          <a:blip r:embed="rId3">
            <a:alphaModFix/>
          </a:blip>
          <a:srcRect/>
          <a:stretch/>
        </p:blipFill>
        <p:spPr>
          <a:xfrm>
            <a:off x="622706" y="3961422"/>
            <a:ext cx="126187" cy="126187"/>
          </a:xfrm>
          <a:prstGeom prst="rect">
            <a:avLst/>
          </a:prstGeom>
          <a:noFill/>
          <a:ln>
            <a:noFill/>
          </a:ln>
        </p:spPr>
      </p:pic>
      <p:sp>
        <p:nvSpPr>
          <p:cNvPr id="1301" name="Google Shape;1301;p34"/>
          <p:cNvSpPr txBox="1"/>
          <p:nvPr/>
        </p:nvSpPr>
        <p:spPr>
          <a:xfrm>
            <a:off x="932688" y="3611880"/>
            <a:ext cx="6382512"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E3C"/>
              </a:buClr>
              <a:buSzPts val="1400"/>
              <a:buFont typeface="Calibri"/>
              <a:buNone/>
            </a:pPr>
            <a:r>
              <a:rPr lang="en-US" sz="1800" b="0" i="0" u="none" strike="noStrike" cap="none">
                <a:solidFill>
                  <a:srgbClr val="1B1E3C"/>
                </a:solidFill>
                <a:latin typeface="Calibri"/>
                <a:ea typeface="Calibri"/>
                <a:cs typeface="Calibri"/>
                <a:sym typeface="Calibri"/>
              </a:rPr>
              <a:t>Especially if manual testing was performed, you can include it in your plan.</a:t>
            </a:r>
            <a:endParaRPr sz="1800" b="0" i="0" u="none" strike="noStrike" cap="none">
              <a:solidFill>
                <a:schemeClr val="dk1"/>
              </a:solidFill>
              <a:latin typeface="Calibri"/>
              <a:ea typeface="Calibri"/>
              <a:cs typeface="Calibri"/>
              <a:sym typeface="Calibri"/>
            </a:endParaRPr>
          </a:p>
        </p:txBody>
      </p:sp>
      <p:sp>
        <p:nvSpPr>
          <p:cNvPr id="1302" name="Google Shape;1302;p34"/>
          <p:cNvSpPr/>
          <p:nvPr/>
        </p:nvSpPr>
        <p:spPr>
          <a:xfrm>
            <a:off x="7772400" y="1737360"/>
            <a:ext cx="3886200" cy="4023360"/>
          </a:xfrm>
          <a:prstGeom prst="roundRect">
            <a:avLst>
              <a:gd name="adj" fmla="val 2824"/>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34"/>
          <p:cNvSpPr/>
          <p:nvPr/>
        </p:nvSpPr>
        <p:spPr>
          <a:xfrm>
            <a:off x="8046720" y="2011680"/>
            <a:ext cx="731520" cy="73152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04" name="Google Shape;1304;p34" descr="preencoded.png"/>
          <p:cNvPicPr preferRelativeResize="0"/>
          <p:nvPr/>
        </p:nvPicPr>
        <p:blipFill rotWithShape="1">
          <a:blip r:embed="rId4">
            <a:alphaModFix/>
          </a:blip>
          <a:srcRect/>
          <a:stretch/>
        </p:blipFill>
        <p:spPr>
          <a:xfrm>
            <a:off x="8244230" y="2209190"/>
            <a:ext cx="336499" cy="336499"/>
          </a:xfrm>
          <a:prstGeom prst="rect">
            <a:avLst/>
          </a:prstGeom>
          <a:noFill/>
          <a:ln>
            <a:noFill/>
          </a:ln>
        </p:spPr>
      </p:pic>
      <p:sp>
        <p:nvSpPr>
          <p:cNvPr id="1305" name="Google Shape;1305;p34"/>
          <p:cNvSpPr txBox="1"/>
          <p:nvPr/>
        </p:nvSpPr>
        <p:spPr>
          <a:xfrm>
            <a:off x="8046720" y="2880360"/>
            <a:ext cx="338328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600"/>
              <a:buFont typeface="Calibri"/>
              <a:buNone/>
            </a:pPr>
            <a:r>
              <a:rPr lang="en-US" sz="2100" b="1" i="0" u="none" strike="noStrike" cap="none">
                <a:solidFill>
                  <a:srgbClr val="292D6F"/>
                </a:solidFill>
                <a:latin typeface="Calibri"/>
                <a:ea typeface="Calibri"/>
                <a:cs typeface="Calibri"/>
                <a:sym typeface="Calibri"/>
              </a:rPr>
              <a:t>Ask your vendors</a:t>
            </a:r>
            <a:endParaRPr sz="2100" b="0" i="0" u="none" strike="noStrike" cap="none">
              <a:solidFill>
                <a:schemeClr val="dk1"/>
              </a:solidFill>
              <a:latin typeface="Calibri"/>
              <a:ea typeface="Calibri"/>
              <a:cs typeface="Calibri"/>
              <a:sym typeface="Calibri"/>
            </a:endParaRPr>
          </a:p>
        </p:txBody>
      </p:sp>
      <p:sp>
        <p:nvSpPr>
          <p:cNvPr id="1306" name="Google Shape;1306;p34"/>
          <p:cNvSpPr txBox="1"/>
          <p:nvPr/>
        </p:nvSpPr>
        <p:spPr>
          <a:xfrm>
            <a:off x="8046720" y="3337560"/>
            <a:ext cx="3383280" cy="1371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300"/>
              <a:buFont typeface="Calibri"/>
              <a:buNone/>
            </a:pPr>
            <a:r>
              <a:rPr lang="en-US" sz="1800" b="0" i="1" u="none" strike="noStrike" cap="none">
                <a:solidFill>
                  <a:srgbClr val="1B1E3C"/>
                </a:solidFill>
                <a:latin typeface="Calibri"/>
                <a:ea typeface="Calibri"/>
                <a:cs typeface="Calibri"/>
                <a:sym typeface="Calibri"/>
              </a:rPr>
              <a:t>"When was your product last audited, and can you share the report or VPAT?"</a:t>
            </a:r>
            <a:endParaRPr sz="1800" b="0" i="0" u="none" strike="noStrike" cap="none">
              <a:solidFill>
                <a:schemeClr val="dk1"/>
              </a:solidFill>
              <a:latin typeface="Calibri"/>
              <a:ea typeface="Calibri"/>
              <a:cs typeface="Calibri"/>
              <a:sym typeface="Calibri"/>
            </a:endParaRPr>
          </a:p>
        </p:txBody>
      </p:sp>
      <p:pic>
        <p:nvPicPr>
          <p:cNvPr id="1307" name="Google Shape;1307;p34"/>
          <p:cNvPicPr preferRelativeResize="0"/>
          <p:nvPr/>
        </p:nvPicPr>
        <p:blipFill>
          <a:blip r:embed="rId5">
            <a:alphaModFix/>
          </a:blip>
          <a:stretch>
            <a:fillRect/>
          </a:stretch>
        </p:blipFill>
        <p:spPr>
          <a:xfrm>
            <a:off x="9881685" y="438900"/>
            <a:ext cx="1949964" cy="3657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12"/>
        <p:cNvGrpSpPr/>
        <p:nvPr/>
      </p:nvGrpSpPr>
      <p:grpSpPr>
        <a:xfrm>
          <a:off x="0" y="0"/>
          <a:ext cx="0" cy="0"/>
          <a:chOff x="0" y="0"/>
          <a:chExt cx="0" cy="0"/>
        </a:xfrm>
      </p:grpSpPr>
      <p:sp>
        <p:nvSpPr>
          <p:cNvPr id="1313" name="Google Shape;1313;p35"/>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3000"/>
              <a:buFont typeface="Calibri"/>
              <a:buNone/>
            </a:pPr>
            <a:r>
              <a:rPr lang="en-US" sz="3000" b="1" i="0" u="none" strike="noStrike" cap="none">
                <a:solidFill>
                  <a:srgbClr val="292D6F"/>
                </a:solidFill>
                <a:latin typeface="Calibri"/>
                <a:ea typeface="Calibri"/>
                <a:cs typeface="Calibri"/>
                <a:sym typeface="Calibri"/>
              </a:rPr>
              <a:t>Accessibility is a journey — not a one-time project</a:t>
            </a:r>
            <a:endParaRPr sz="3000" b="0" i="0" u="none" strike="noStrike" cap="none">
              <a:solidFill>
                <a:schemeClr val="dk1"/>
              </a:solidFill>
              <a:latin typeface="Calibri"/>
              <a:ea typeface="Calibri"/>
              <a:cs typeface="Calibri"/>
              <a:sym typeface="Calibri"/>
            </a:endParaRPr>
          </a:p>
        </p:txBody>
      </p:sp>
      <p:sp>
        <p:nvSpPr>
          <p:cNvPr id="1314" name="Google Shape;1314;p35"/>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400"/>
              <a:buFont typeface="Calibri"/>
              <a:buNone/>
            </a:pPr>
            <a:r>
              <a:rPr lang="en-US" sz="1800" b="0" i="0" u="none" strike="noStrike" cap="none">
                <a:solidFill>
                  <a:srgbClr val="5C627F"/>
                </a:solidFill>
                <a:latin typeface="Calibri"/>
                <a:ea typeface="Calibri"/>
                <a:cs typeface="Calibri"/>
                <a:sym typeface="Calibri"/>
              </a:rPr>
              <a:t>Three habits that keep you compliant after the deadline</a:t>
            </a:r>
            <a:endParaRPr sz="1800" b="0" i="0" u="none" strike="noStrike" cap="none">
              <a:solidFill>
                <a:schemeClr val="dk1"/>
              </a:solidFill>
              <a:latin typeface="Calibri"/>
              <a:ea typeface="Calibri"/>
              <a:cs typeface="Calibri"/>
              <a:sym typeface="Calibri"/>
            </a:endParaRPr>
          </a:p>
        </p:txBody>
      </p:sp>
      <p:sp>
        <p:nvSpPr>
          <p:cNvPr id="1315" name="Google Shape;1315;p35"/>
          <p:cNvSpPr/>
          <p:nvPr/>
        </p:nvSpPr>
        <p:spPr>
          <a:xfrm>
            <a:off x="548640" y="1828800"/>
            <a:ext cx="3520440" cy="3291840"/>
          </a:xfrm>
          <a:prstGeom prst="roundRect">
            <a:avLst>
              <a:gd name="adj" fmla="val 3333"/>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35"/>
          <p:cNvSpPr/>
          <p:nvPr/>
        </p:nvSpPr>
        <p:spPr>
          <a:xfrm>
            <a:off x="1760220" y="2194560"/>
            <a:ext cx="1097280" cy="109728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17" name="Google Shape;1317;p35" descr="preencoded.png"/>
          <p:cNvPicPr preferRelativeResize="0"/>
          <p:nvPr/>
        </p:nvPicPr>
        <p:blipFill rotWithShape="1">
          <a:blip r:embed="rId3">
            <a:alphaModFix/>
          </a:blip>
          <a:srcRect/>
          <a:stretch/>
        </p:blipFill>
        <p:spPr>
          <a:xfrm>
            <a:off x="2056486" y="2490826"/>
            <a:ext cx="504749" cy="504749"/>
          </a:xfrm>
          <a:prstGeom prst="rect">
            <a:avLst/>
          </a:prstGeom>
          <a:noFill/>
          <a:ln>
            <a:noFill/>
          </a:ln>
        </p:spPr>
      </p:pic>
      <p:sp>
        <p:nvSpPr>
          <p:cNvPr id="1318" name="Google Shape;1318;p35"/>
          <p:cNvSpPr txBox="1"/>
          <p:nvPr/>
        </p:nvSpPr>
        <p:spPr>
          <a:xfrm>
            <a:off x="822960" y="3520440"/>
            <a:ext cx="2971800" cy="13716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292D6F"/>
              </a:buClr>
              <a:buSzPts val="1600"/>
              <a:buFont typeface="Calibri"/>
              <a:buNone/>
            </a:pPr>
            <a:r>
              <a:rPr lang="en-US" sz="2000" b="1" i="0" u="none" strike="noStrike" cap="none">
                <a:solidFill>
                  <a:srgbClr val="292D6F"/>
                </a:solidFill>
                <a:latin typeface="Calibri"/>
                <a:ea typeface="Calibri"/>
                <a:cs typeface="Calibri"/>
                <a:sym typeface="Calibri"/>
              </a:rPr>
              <a:t>Ongoing publishing = ongoing compliance</a:t>
            </a:r>
            <a:endParaRPr sz="2000" b="0" i="0" u="none" strike="noStrike" cap="none">
              <a:solidFill>
                <a:schemeClr val="dk1"/>
              </a:solidFill>
              <a:latin typeface="Calibri"/>
              <a:ea typeface="Calibri"/>
              <a:cs typeface="Calibri"/>
              <a:sym typeface="Calibri"/>
            </a:endParaRPr>
          </a:p>
        </p:txBody>
      </p:sp>
      <p:sp>
        <p:nvSpPr>
          <p:cNvPr id="1319" name="Google Shape;1319;p35"/>
          <p:cNvSpPr/>
          <p:nvPr/>
        </p:nvSpPr>
        <p:spPr>
          <a:xfrm>
            <a:off x="4334256" y="1828800"/>
            <a:ext cx="3520440" cy="3291840"/>
          </a:xfrm>
          <a:prstGeom prst="roundRect">
            <a:avLst>
              <a:gd name="adj" fmla="val 3333"/>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35"/>
          <p:cNvSpPr/>
          <p:nvPr/>
        </p:nvSpPr>
        <p:spPr>
          <a:xfrm>
            <a:off x="5545836" y="2194560"/>
            <a:ext cx="1097280" cy="109728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21" name="Google Shape;1321;p35" descr="preencoded.png"/>
          <p:cNvPicPr preferRelativeResize="0"/>
          <p:nvPr/>
        </p:nvPicPr>
        <p:blipFill rotWithShape="1">
          <a:blip r:embed="rId4">
            <a:alphaModFix/>
          </a:blip>
          <a:srcRect/>
          <a:stretch/>
        </p:blipFill>
        <p:spPr>
          <a:xfrm>
            <a:off x="5842102" y="2490826"/>
            <a:ext cx="504749" cy="504749"/>
          </a:xfrm>
          <a:prstGeom prst="rect">
            <a:avLst/>
          </a:prstGeom>
          <a:noFill/>
          <a:ln>
            <a:noFill/>
          </a:ln>
        </p:spPr>
      </p:pic>
      <p:sp>
        <p:nvSpPr>
          <p:cNvPr id="1322" name="Google Shape;1322;p35"/>
          <p:cNvSpPr txBox="1"/>
          <p:nvPr/>
        </p:nvSpPr>
        <p:spPr>
          <a:xfrm>
            <a:off x="4608576" y="3520440"/>
            <a:ext cx="2971800" cy="13716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292D6F"/>
              </a:buClr>
              <a:buSzPts val="1600"/>
              <a:buFont typeface="Calibri"/>
              <a:buNone/>
            </a:pPr>
            <a:r>
              <a:rPr lang="en-US" sz="2000" b="1" i="0" u="none" strike="noStrike" cap="none">
                <a:solidFill>
                  <a:srgbClr val="292D6F"/>
                </a:solidFill>
                <a:latin typeface="Calibri"/>
                <a:ea typeface="Calibri"/>
                <a:cs typeface="Calibri"/>
                <a:sym typeface="Calibri"/>
              </a:rPr>
              <a:t>Build accessibility into workflows and training</a:t>
            </a:r>
            <a:endParaRPr sz="2000" b="0" i="0" u="none" strike="noStrike" cap="none">
              <a:solidFill>
                <a:schemeClr val="dk1"/>
              </a:solidFill>
              <a:latin typeface="Calibri"/>
              <a:ea typeface="Calibri"/>
              <a:cs typeface="Calibri"/>
              <a:sym typeface="Calibri"/>
            </a:endParaRPr>
          </a:p>
        </p:txBody>
      </p:sp>
      <p:sp>
        <p:nvSpPr>
          <p:cNvPr id="1323" name="Google Shape;1323;p35"/>
          <p:cNvSpPr/>
          <p:nvPr/>
        </p:nvSpPr>
        <p:spPr>
          <a:xfrm>
            <a:off x="8119872" y="1828800"/>
            <a:ext cx="3520440" cy="3291840"/>
          </a:xfrm>
          <a:prstGeom prst="roundRect">
            <a:avLst>
              <a:gd name="adj" fmla="val 3333"/>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35"/>
          <p:cNvSpPr/>
          <p:nvPr/>
        </p:nvSpPr>
        <p:spPr>
          <a:xfrm>
            <a:off x="9331452" y="2194560"/>
            <a:ext cx="1097280" cy="109728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25" name="Google Shape;1325;p35" descr="preencoded.png"/>
          <p:cNvPicPr preferRelativeResize="0"/>
          <p:nvPr/>
        </p:nvPicPr>
        <p:blipFill rotWithShape="1">
          <a:blip r:embed="rId5">
            <a:alphaModFix/>
          </a:blip>
          <a:srcRect/>
          <a:stretch/>
        </p:blipFill>
        <p:spPr>
          <a:xfrm>
            <a:off x="9627718" y="2490826"/>
            <a:ext cx="504749" cy="504749"/>
          </a:xfrm>
          <a:prstGeom prst="rect">
            <a:avLst/>
          </a:prstGeom>
          <a:noFill/>
          <a:ln>
            <a:noFill/>
          </a:ln>
        </p:spPr>
      </p:pic>
      <p:sp>
        <p:nvSpPr>
          <p:cNvPr id="1326" name="Google Shape;1326;p35"/>
          <p:cNvSpPr txBox="1"/>
          <p:nvPr/>
        </p:nvSpPr>
        <p:spPr>
          <a:xfrm>
            <a:off x="8394192" y="3520440"/>
            <a:ext cx="2971800" cy="13716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292D6F"/>
              </a:buClr>
              <a:buSzPts val="1600"/>
              <a:buFont typeface="Calibri"/>
              <a:buNone/>
            </a:pPr>
            <a:r>
              <a:rPr lang="en-US" sz="2000" b="1" i="0" u="none" strike="noStrike" cap="none">
                <a:solidFill>
                  <a:srgbClr val="292D6F"/>
                </a:solidFill>
                <a:latin typeface="Calibri"/>
                <a:ea typeface="Calibri"/>
                <a:cs typeface="Calibri"/>
                <a:sym typeface="Calibri"/>
              </a:rPr>
              <a:t>Partner when needed for scale and expertise</a:t>
            </a:r>
            <a:endParaRPr sz="2000" b="0" i="0" u="none" strike="noStrike" cap="none">
              <a:solidFill>
                <a:schemeClr val="dk1"/>
              </a:solidFill>
              <a:latin typeface="Calibri"/>
              <a:ea typeface="Calibri"/>
              <a:cs typeface="Calibri"/>
              <a:sym typeface="Calibri"/>
            </a:endParaRPr>
          </a:p>
        </p:txBody>
      </p:sp>
      <p:pic>
        <p:nvPicPr>
          <p:cNvPr id="1327" name="Google Shape;1327;p35"/>
          <p:cNvPicPr preferRelativeResize="0"/>
          <p:nvPr/>
        </p:nvPicPr>
        <p:blipFill>
          <a:blip r:embed="rId6">
            <a:alphaModFix/>
          </a:blip>
          <a:stretch>
            <a:fillRect/>
          </a:stretch>
        </p:blipFill>
        <p:spPr>
          <a:xfrm>
            <a:off x="9881685" y="438900"/>
            <a:ext cx="1949964" cy="3657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32"/>
        <p:cNvGrpSpPr/>
        <p:nvPr/>
      </p:nvGrpSpPr>
      <p:grpSpPr>
        <a:xfrm>
          <a:off x="0" y="0"/>
          <a:ext cx="0" cy="0"/>
          <a:chOff x="0" y="0"/>
          <a:chExt cx="0" cy="0"/>
        </a:xfrm>
      </p:grpSpPr>
      <p:sp>
        <p:nvSpPr>
          <p:cNvPr id="1333" name="Google Shape;1333;p36"/>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3000"/>
              <a:buFont typeface="Calibri"/>
              <a:buNone/>
            </a:pPr>
            <a:r>
              <a:rPr lang="en-US" sz="3000" b="1" i="0" u="none" strike="noStrike" cap="none">
                <a:solidFill>
                  <a:srgbClr val="292D6F"/>
                </a:solidFill>
                <a:latin typeface="Calibri"/>
                <a:ea typeface="Calibri"/>
                <a:cs typeface="Calibri"/>
                <a:sym typeface="Calibri"/>
              </a:rPr>
              <a:t>Things to watch for in the future</a:t>
            </a:r>
            <a:endParaRPr sz="3000" b="0" i="0" u="none" strike="noStrike" cap="none">
              <a:solidFill>
                <a:schemeClr val="dk1"/>
              </a:solidFill>
              <a:latin typeface="Calibri"/>
              <a:ea typeface="Calibri"/>
              <a:cs typeface="Calibri"/>
              <a:sym typeface="Calibri"/>
            </a:endParaRPr>
          </a:p>
        </p:txBody>
      </p:sp>
      <p:sp>
        <p:nvSpPr>
          <p:cNvPr id="1334" name="Google Shape;1334;p36"/>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C627F"/>
              </a:buClr>
              <a:buSzPts val="1400"/>
              <a:buFont typeface="Calibri"/>
              <a:buNone/>
            </a:pPr>
            <a:r>
              <a:rPr lang="en-US" sz="1900" b="0" i="0" u="none" strike="noStrike" cap="none">
                <a:solidFill>
                  <a:srgbClr val="5C627F"/>
                </a:solidFill>
                <a:latin typeface="Calibri"/>
                <a:ea typeface="Calibri"/>
                <a:cs typeface="Calibri"/>
                <a:sym typeface="Calibri"/>
              </a:rPr>
              <a:t>Open questions the whole sector is working through</a:t>
            </a:r>
            <a:endParaRPr sz="1900" b="0" i="0" u="none" strike="noStrike" cap="none">
              <a:solidFill>
                <a:schemeClr val="dk1"/>
              </a:solidFill>
              <a:latin typeface="Calibri"/>
              <a:ea typeface="Calibri"/>
              <a:cs typeface="Calibri"/>
              <a:sym typeface="Calibri"/>
            </a:endParaRPr>
          </a:p>
        </p:txBody>
      </p:sp>
      <p:sp>
        <p:nvSpPr>
          <p:cNvPr id="1335" name="Google Shape;1335;p36"/>
          <p:cNvSpPr/>
          <p:nvPr/>
        </p:nvSpPr>
        <p:spPr>
          <a:xfrm>
            <a:off x="548640" y="1783080"/>
            <a:ext cx="3520440" cy="3383280"/>
          </a:xfrm>
          <a:prstGeom prst="roundRect">
            <a:avLst>
              <a:gd name="adj" fmla="val 3243"/>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36"/>
          <p:cNvSpPr/>
          <p:nvPr/>
        </p:nvSpPr>
        <p:spPr>
          <a:xfrm>
            <a:off x="822960" y="2057400"/>
            <a:ext cx="640080" cy="64008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37" name="Google Shape;1337;p36" descr="preencoded.png"/>
          <p:cNvPicPr preferRelativeResize="0"/>
          <p:nvPr/>
        </p:nvPicPr>
        <p:blipFill rotWithShape="1">
          <a:blip r:embed="rId3">
            <a:alphaModFix/>
          </a:blip>
          <a:srcRect/>
          <a:stretch/>
        </p:blipFill>
        <p:spPr>
          <a:xfrm>
            <a:off x="995782" y="2230222"/>
            <a:ext cx="294437" cy="294437"/>
          </a:xfrm>
          <a:prstGeom prst="rect">
            <a:avLst/>
          </a:prstGeom>
          <a:noFill/>
          <a:ln>
            <a:noFill/>
          </a:ln>
        </p:spPr>
      </p:pic>
      <p:sp>
        <p:nvSpPr>
          <p:cNvPr id="1338" name="Google Shape;1338;p36"/>
          <p:cNvSpPr txBox="1"/>
          <p:nvPr/>
        </p:nvSpPr>
        <p:spPr>
          <a:xfrm>
            <a:off x="1645920" y="2057400"/>
            <a:ext cx="224028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800"/>
              <a:buFont typeface="Calibri"/>
              <a:buNone/>
            </a:pPr>
            <a:r>
              <a:rPr lang="en-US" sz="2300" b="1" i="0" u="none" strike="noStrike" cap="none">
                <a:solidFill>
                  <a:srgbClr val="292D6F"/>
                </a:solidFill>
                <a:latin typeface="Calibri"/>
                <a:ea typeface="Calibri"/>
                <a:cs typeface="Calibri"/>
                <a:sym typeface="Calibri"/>
              </a:rPr>
              <a:t>Technologies</a:t>
            </a:r>
            <a:endParaRPr sz="2300" b="0" i="0" u="none" strike="noStrike" cap="none">
              <a:solidFill>
                <a:schemeClr val="dk1"/>
              </a:solidFill>
              <a:latin typeface="Calibri"/>
              <a:ea typeface="Calibri"/>
              <a:cs typeface="Calibri"/>
              <a:sym typeface="Calibri"/>
            </a:endParaRPr>
          </a:p>
        </p:txBody>
      </p:sp>
      <p:sp>
        <p:nvSpPr>
          <p:cNvPr id="1339" name="Google Shape;1339;p36"/>
          <p:cNvSpPr txBox="1"/>
          <p:nvPr/>
        </p:nvSpPr>
        <p:spPr>
          <a:xfrm>
            <a:off x="822960" y="2880360"/>
            <a:ext cx="2971800" cy="21031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300"/>
              <a:buFont typeface="Calibri"/>
              <a:buNone/>
            </a:pPr>
            <a:r>
              <a:rPr lang="en-US" sz="1800" b="0" i="0" u="none" strike="noStrike" cap="none">
                <a:solidFill>
                  <a:srgbClr val="1B1E3C"/>
                </a:solidFill>
                <a:latin typeface="Calibri"/>
                <a:ea typeface="Calibri"/>
                <a:cs typeface="Calibri"/>
                <a:sym typeface="Calibri"/>
              </a:rPr>
              <a:t>How will new technologies make remediation and accessibility easier?</a:t>
            </a:r>
            <a:endParaRPr sz="1800" b="0" i="0" u="none" strike="noStrike" cap="none">
              <a:solidFill>
                <a:schemeClr val="dk1"/>
              </a:solidFill>
              <a:latin typeface="Calibri"/>
              <a:ea typeface="Calibri"/>
              <a:cs typeface="Calibri"/>
              <a:sym typeface="Calibri"/>
            </a:endParaRPr>
          </a:p>
        </p:txBody>
      </p:sp>
      <p:sp>
        <p:nvSpPr>
          <p:cNvPr id="1340" name="Google Shape;1340;p36"/>
          <p:cNvSpPr/>
          <p:nvPr/>
        </p:nvSpPr>
        <p:spPr>
          <a:xfrm>
            <a:off x="4334256" y="1783080"/>
            <a:ext cx="3520440" cy="3383280"/>
          </a:xfrm>
          <a:prstGeom prst="roundRect">
            <a:avLst>
              <a:gd name="adj" fmla="val 3243"/>
            </a:avLst>
          </a:prstGeom>
          <a:solidFill>
            <a:srgbClr val="EEF1F8"/>
          </a:solidFill>
          <a:ln w="9525" cap="flat" cmpd="sng">
            <a:solidFill>
              <a:srgbClr val="EEF1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36"/>
          <p:cNvSpPr/>
          <p:nvPr/>
        </p:nvSpPr>
        <p:spPr>
          <a:xfrm>
            <a:off x="4608576" y="2057400"/>
            <a:ext cx="640080" cy="640080"/>
          </a:xfrm>
          <a:prstGeom prst="ellipse">
            <a:avLst/>
          </a:prstGeom>
          <a:solidFill>
            <a:srgbClr val="292D6F"/>
          </a:solidFill>
          <a:ln w="12700"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42" name="Google Shape;1342;p36" descr="preencoded.png"/>
          <p:cNvPicPr preferRelativeResize="0"/>
          <p:nvPr/>
        </p:nvPicPr>
        <p:blipFill rotWithShape="1">
          <a:blip r:embed="rId4">
            <a:alphaModFix/>
          </a:blip>
          <a:srcRect/>
          <a:stretch/>
        </p:blipFill>
        <p:spPr>
          <a:xfrm>
            <a:off x="4781398" y="2230222"/>
            <a:ext cx="294437" cy="294437"/>
          </a:xfrm>
          <a:prstGeom prst="rect">
            <a:avLst/>
          </a:prstGeom>
          <a:noFill/>
          <a:ln>
            <a:noFill/>
          </a:ln>
        </p:spPr>
      </p:pic>
      <p:sp>
        <p:nvSpPr>
          <p:cNvPr id="1343" name="Google Shape;1343;p36"/>
          <p:cNvSpPr txBox="1"/>
          <p:nvPr/>
        </p:nvSpPr>
        <p:spPr>
          <a:xfrm>
            <a:off x="5431536" y="2057400"/>
            <a:ext cx="224028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92D6F"/>
              </a:buClr>
              <a:buSzPts val="1800"/>
              <a:buFont typeface="Calibri"/>
              <a:buNone/>
            </a:pPr>
            <a:r>
              <a:rPr lang="en-US" sz="2300" b="1" i="0" u="none" strike="noStrike" cap="none">
                <a:solidFill>
                  <a:srgbClr val="292D6F"/>
                </a:solidFill>
                <a:latin typeface="Calibri"/>
                <a:ea typeface="Calibri"/>
                <a:cs typeface="Calibri"/>
                <a:sym typeface="Calibri"/>
              </a:rPr>
              <a:t>Liability</a:t>
            </a:r>
            <a:endParaRPr sz="2300" b="0" i="0" u="none" strike="noStrike" cap="none">
              <a:solidFill>
                <a:schemeClr val="dk1"/>
              </a:solidFill>
              <a:latin typeface="Calibri"/>
              <a:ea typeface="Calibri"/>
              <a:cs typeface="Calibri"/>
              <a:sym typeface="Calibri"/>
            </a:endParaRPr>
          </a:p>
        </p:txBody>
      </p:sp>
      <p:sp>
        <p:nvSpPr>
          <p:cNvPr id="1344" name="Google Shape;1344;p36"/>
          <p:cNvSpPr txBox="1"/>
          <p:nvPr/>
        </p:nvSpPr>
        <p:spPr>
          <a:xfrm>
            <a:off x="4608576" y="2880360"/>
            <a:ext cx="2971800" cy="21031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300"/>
              <a:buFont typeface="Calibri"/>
              <a:buNone/>
            </a:pPr>
            <a:r>
              <a:rPr lang="en-US" sz="1800" b="0" i="0" u="none" strike="noStrike" cap="none">
                <a:solidFill>
                  <a:srgbClr val="1B1E3C"/>
                </a:solidFill>
                <a:latin typeface="Calibri"/>
                <a:ea typeface="Calibri"/>
                <a:cs typeface="Calibri"/>
                <a:sym typeface="Calibri"/>
              </a:rPr>
              <a:t>Who will be responsible for liability — the website vendors or the districts?</a:t>
            </a:r>
            <a:endParaRPr sz="1800" b="0" i="0" u="none" strike="noStrike" cap="none">
              <a:solidFill>
                <a:schemeClr val="dk1"/>
              </a:solidFill>
              <a:latin typeface="Calibri"/>
              <a:ea typeface="Calibri"/>
              <a:cs typeface="Calibri"/>
              <a:sym typeface="Calibri"/>
            </a:endParaRPr>
          </a:p>
        </p:txBody>
      </p:sp>
      <p:sp>
        <p:nvSpPr>
          <p:cNvPr id="1345" name="Google Shape;1345;p36"/>
          <p:cNvSpPr/>
          <p:nvPr/>
        </p:nvSpPr>
        <p:spPr>
          <a:xfrm>
            <a:off x="8119872" y="1783080"/>
            <a:ext cx="3520440" cy="3383280"/>
          </a:xfrm>
          <a:prstGeom prst="roundRect">
            <a:avLst>
              <a:gd name="adj" fmla="val 3243"/>
            </a:avLst>
          </a:prstGeom>
          <a:solidFill>
            <a:srgbClr val="292D6F"/>
          </a:solidFill>
          <a:ln w="9525" cap="flat" cmpd="sng">
            <a:solidFill>
              <a:srgbClr val="292D6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36"/>
          <p:cNvSpPr/>
          <p:nvPr/>
        </p:nvSpPr>
        <p:spPr>
          <a:xfrm>
            <a:off x="8394192" y="2057400"/>
            <a:ext cx="640080" cy="64008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47" name="Google Shape;1347;p36" descr="preencoded.png"/>
          <p:cNvPicPr preferRelativeResize="0"/>
          <p:nvPr/>
        </p:nvPicPr>
        <p:blipFill rotWithShape="1">
          <a:blip r:embed="rId5">
            <a:alphaModFix/>
          </a:blip>
          <a:srcRect/>
          <a:stretch/>
        </p:blipFill>
        <p:spPr>
          <a:xfrm>
            <a:off x="8567014" y="2230222"/>
            <a:ext cx="294437" cy="294437"/>
          </a:xfrm>
          <a:prstGeom prst="rect">
            <a:avLst/>
          </a:prstGeom>
          <a:noFill/>
          <a:ln>
            <a:noFill/>
          </a:ln>
        </p:spPr>
      </p:pic>
      <p:sp>
        <p:nvSpPr>
          <p:cNvPr id="1348" name="Google Shape;1348;p36"/>
          <p:cNvSpPr txBox="1"/>
          <p:nvPr/>
        </p:nvSpPr>
        <p:spPr>
          <a:xfrm>
            <a:off x="9217152" y="2057400"/>
            <a:ext cx="224028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800"/>
              <a:buFont typeface="Calibri"/>
              <a:buNone/>
            </a:pPr>
            <a:r>
              <a:rPr lang="en-US" sz="2300" b="1" i="0" u="none" strike="noStrike" cap="none">
                <a:solidFill>
                  <a:srgbClr val="FFFFFF"/>
                </a:solidFill>
                <a:latin typeface="Calibri"/>
                <a:ea typeface="Calibri"/>
                <a:cs typeface="Calibri"/>
                <a:sym typeface="Calibri"/>
              </a:rPr>
              <a:t>Transparency</a:t>
            </a:r>
            <a:endParaRPr sz="2300" b="0" i="0" u="none" strike="noStrike" cap="none">
              <a:solidFill>
                <a:schemeClr val="dk1"/>
              </a:solidFill>
              <a:latin typeface="Calibri"/>
              <a:ea typeface="Calibri"/>
              <a:cs typeface="Calibri"/>
              <a:sym typeface="Calibri"/>
            </a:endParaRPr>
          </a:p>
        </p:txBody>
      </p:sp>
      <p:sp>
        <p:nvSpPr>
          <p:cNvPr id="1349" name="Google Shape;1349;p36"/>
          <p:cNvSpPr txBox="1"/>
          <p:nvPr/>
        </p:nvSpPr>
        <p:spPr>
          <a:xfrm>
            <a:off x="8394192" y="2880360"/>
            <a:ext cx="2971800" cy="21031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300"/>
              <a:buFont typeface="Calibri"/>
              <a:buNone/>
            </a:pPr>
            <a:r>
              <a:rPr lang="en-US" sz="1800" b="0" i="0" u="none" strike="noStrike" cap="none">
                <a:solidFill>
                  <a:srgbClr val="C9D3F2"/>
                </a:solidFill>
                <a:latin typeface="Calibri"/>
                <a:ea typeface="Calibri"/>
                <a:cs typeface="Calibri"/>
                <a:sym typeface="Calibri"/>
              </a:rPr>
              <a:t>Will districts stop communicating online out of fear?</a:t>
            </a:r>
            <a:endParaRPr sz="1800" b="0" i="0" u="none" strike="noStrike" cap="none">
              <a:solidFill>
                <a:schemeClr val="dk1"/>
              </a:solidFill>
              <a:latin typeface="Calibri"/>
              <a:ea typeface="Calibri"/>
              <a:cs typeface="Calibri"/>
              <a:sym typeface="Calibri"/>
            </a:endParaRPr>
          </a:p>
        </p:txBody>
      </p:sp>
      <p:sp>
        <p:nvSpPr>
          <p:cNvPr id="1350" name="Google Shape;1350;p36"/>
          <p:cNvSpPr/>
          <p:nvPr/>
        </p:nvSpPr>
        <p:spPr>
          <a:xfrm>
            <a:off x="548650" y="5349259"/>
            <a:ext cx="11109900" cy="900900"/>
          </a:xfrm>
          <a:prstGeom prst="roundRect">
            <a:avLst>
              <a:gd name="adj" fmla="val 21818"/>
            </a:avLst>
          </a:prstGeom>
          <a:solidFill>
            <a:srgbClr val="FCEBEC"/>
          </a:solidFill>
          <a:ln w="9525" cap="flat" cmpd="sng">
            <a:solidFill>
              <a:srgbClr val="FCEBE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36"/>
          <p:cNvSpPr txBox="1"/>
          <p:nvPr/>
        </p:nvSpPr>
        <p:spPr>
          <a:xfrm>
            <a:off x="822950" y="5349258"/>
            <a:ext cx="10515600" cy="900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D1B22"/>
              </a:buClr>
              <a:buSzPts val="1300"/>
              <a:buFont typeface="Calibri"/>
              <a:buNone/>
            </a:pPr>
            <a:r>
              <a:rPr lang="en-US" sz="2300" b="1" i="0" u="none" strike="noStrike" cap="none">
                <a:solidFill>
                  <a:srgbClr val="DD1B22"/>
                </a:solidFill>
                <a:latin typeface="Calibri"/>
                <a:ea typeface="Calibri"/>
                <a:cs typeface="Calibri"/>
                <a:sym typeface="Calibri"/>
              </a:rPr>
              <a:t>Our answer on transparency: No! </a:t>
            </a:r>
            <a:r>
              <a:rPr lang="en-US" sz="2300" b="0" i="0" u="none" strike="noStrike" cap="none">
                <a:solidFill>
                  <a:srgbClr val="1B1E3C"/>
                </a:solidFill>
                <a:latin typeface="Calibri"/>
                <a:ea typeface="Calibri"/>
                <a:cs typeface="Calibri"/>
                <a:sym typeface="Calibri"/>
              </a:rPr>
              <a:t>We must keep telling our story.</a:t>
            </a:r>
            <a:endParaRPr sz="2300" b="0" i="0" u="none" strike="noStrike" cap="none">
              <a:solidFill>
                <a:schemeClr val="dk1"/>
              </a:solidFill>
              <a:latin typeface="Calibri"/>
              <a:ea typeface="Calibri"/>
              <a:cs typeface="Calibri"/>
              <a:sym typeface="Calibri"/>
            </a:endParaRPr>
          </a:p>
        </p:txBody>
      </p:sp>
      <p:pic>
        <p:nvPicPr>
          <p:cNvPr id="1352" name="Google Shape;1352;p36"/>
          <p:cNvPicPr preferRelativeResize="0"/>
          <p:nvPr/>
        </p:nvPicPr>
        <p:blipFill>
          <a:blip r:embed="rId6">
            <a:alphaModFix/>
          </a:blip>
          <a:stretch>
            <a:fillRect/>
          </a:stretch>
        </p:blipFill>
        <p:spPr>
          <a:xfrm>
            <a:off x="9881685" y="438900"/>
            <a:ext cx="1949964" cy="3657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1357"/>
        <p:cNvGrpSpPr/>
        <p:nvPr/>
      </p:nvGrpSpPr>
      <p:grpSpPr>
        <a:xfrm>
          <a:off x="0" y="0"/>
          <a:ext cx="0" cy="0"/>
          <a:chOff x="0" y="0"/>
          <a:chExt cx="0" cy="0"/>
        </a:xfrm>
      </p:grpSpPr>
      <p:pic>
        <p:nvPicPr>
          <p:cNvPr id="1358" name="Google Shape;1358;p37" descr="/tmp/claude-0/-home-claude/0eb6c878-c4ca-5944-9399-a7d616d972c5/scratchpad/v2/media/s39_589bbeec.jpg"/>
          <p:cNvPicPr preferRelativeResize="0"/>
          <p:nvPr/>
        </p:nvPicPr>
        <p:blipFill rotWithShape="1">
          <a:blip r:embed="rId3">
            <a:alphaModFix/>
          </a:blip>
          <a:srcRect l="6580" r="6580"/>
          <a:stretch/>
        </p:blipFill>
        <p:spPr>
          <a:xfrm>
            <a:off x="6675120" y="457200"/>
            <a:ext cx="5029200" cy="5943600"/>
          </a:xfrm>
          <a:prstGeom prst="rect">
            <a:avLst/>
          </a:prstGeom>
          <a:noFill/>
          <a:ln>
            <a:noFill/>
          </a:ln>
        </p:spPr>
      </p:pic>
      <p:sp>
        <p:nvSpPr>
          <p:cNvPr id="1359" name="Google Shape;1359;p37"/>
          <p:cNvSpPr txBox="1"/>
          <p:nvPr/>
        </p:nvSpPr>
        <p:spPr>
          <a:xfrm>
            <a:off x="731520" y="914400"/>
            <a:ext cx="54864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1200"/>
              <a:buFont typeface="Calibri"/>
              <a:buNone/>
            </a:pPr>
            <a:r>
              <a:rPr lang="en-US" sz="1200" b="1" i="0" u="none" strike="noStrike" cap="none">
                <a:solidFill>
                  <a:srgbClr val="C9D3F2"/>
                </a:solidFill>
                <a:latin typeface="Calibri"/>
                <a:ea typeface="Calibri"/>
                <a:cs typeface="Calibri"/>
                <a:sym typeface="Calibri"/>
              </a:rPr>
              <a:t>PART 3</a:t>
            </a:r>
            <a:endParaRPr sz="1200" b="0" i="0" u="none" strike="noStrike" cap="none">
              <a:solidFill>
                <a:schemeClr val="dk1"/>
              </a:solidFill>
              <a:latin typeface="Calibri"/>
              <a:ea typeface="Calibri"/>
              <a:cs typeface="Calibri"/>
              <a:sym typeface="Calibri"/>
            </a:endParaRPr>
          </a:p>
        </p:txBody>
      </p:sp>
      <p:sp>
        <p:nvSpPr>
          <p:cNvPr id="1360" name="Google Shape;1360;p37"/>
          <p:cNvSpPr txBox="1"/>
          <p:nvPr/>
        </p:nvSpPr>
        <p:spPr>
          <a:xfrm>
            <a:off x="731520" y="1280160"/>
            <a:ext cx="1828800" cy="1463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D1B22"/>
              </a:buClr>
              <a:buSzPts val="9600"/>
              <a:buFont typeface="Calibri"/>
              <a:buNone/>
            </a:pPr>
            <a:r>
              <a:rPr lang="en-US" sz="9600" b="1" i="0" u="none" strike="noStrike" cap="none">
                <a:solidFill>
                  <a:srgbClr val="DD1B22"/>
                </a:solidFill>
                <a:latin typeface="Calibri"/>
                <a:ea typeface="Calibri"/>
                <a:cs typeface="Calibri"/>
                <a:sym typeface="Calibri"/>
              </a:rPr>
              <a:t>5</a:t>
            </a:r>
            <a:endParaRPr sz="9600" b="0" i="0" u="none" strike="noStrike" cap="none">
              <a:solidFill>
                <a:schemeClr val="dk1"/>
              </a:solidFill>
              <a:latin typeface="Calibri"/>
              <a:ea typeface="Calibri"/>
              <a:cs typeface="Calibri"/>
              <a:sym typeface="Calibri"/>
            </a:endParaRPr>
          </a:p>
        </p:txBody>
      </p:sp>
      <p:sp>
        <p:nvSpPr>
          <p:cNvPr id="1361" name="Google Shape;1361;p37"/>
          <p:cNvSpPr txBox="1"/>
          <p:nvPr/>
        </p:nvSpPr>
        <p:spPr>
          <a:xfrm>
            <a:off x="1547118" y="1280160"/>
            <a:ext cx="4206300" cy="1463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4000"/>
              <a:buFont typeface="Calibri"/>
              <a:buNone/>
            </a:pPr>
            <a:r>
              <a:rPr lang="en-US" sz="4000" b="1" i="0" u="none" strike="noStrike" cap="none">
                <a:solidFill>
                  <a:srgbClr val="FFFFFF"/>
                </a:solidFill>
                <a:latin typeface="Calibri"/>
                <a:ea typeface="Calibri"/>
                <a:cs typeface="Calibri"/>
                <a:sym typeface="Calibri"/>
              </a:rPr>
              <a:t>Cybersecurity practices</a:t>
            </a:r>
            <a:endParaRPr sz="4000" b="0" i="0" u="none" strike="noStrike" cap="none">
              <a:solidFill>
                <a:schemeClr val="dk1"/>
              </a:solidFill>
              <a:latin typeface="Calibri"/>
              <a:ea typeface="Calibri"/>
              <a:cs typeface="Calibri"/>
              <a:sym typeface="Calibri"/>
            </a:endParaRPr>
          </a:p>
        </p:txBody>
      </p:sp>
      <p:sp>
        <p:nvSpPr>
          <p:cNvPr id="1362" name="Google Shape;1362;p37"/>
          <p:cNvSpPr txBox="1"/>
          <p:nvPr/>
        </p:nvSpPr>
        <p:spPr>
          <a:xfrm>
            <a:off x="731520" y="2926080"/>
            <a:ext cx="5669280"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800"/>
              <a:buFont typeface="Calibri"/>
              <a:buNone/>
            </a:pPr>
            <a:r>
              <a:rPr lang="en-US" sz="1800" b="0" i="0" u="none" strike="noStrike" cap="none">
                <a:solidFill>
                  <a:srgbClr val="C9D3F2"/>
                </a:solidFill>
                <a:latin typeface="Calibri"/>
                <a:ea typeface="Calibri"/>
                <a:cs typeface="Calibri"/>
                <a:sym typeface="Calibri"/>
              </a:rPr>
              <a:t>Keeping special districts safe in the age of AI tools.</a:t>
            </a:r>
            <a:endParaRPr sz="1800" b="0" i="0" u="none" strike="noStrike" cap="none">
              <a:solidFill>
                <a:schemeClr val="dk1"/>
              </a:solidFill>
              <a:latin typeface="Calibri"/>
              <a:ea typeface="Calibri"/>
              <a:cs typeface="Calibri"/>
              <a:sym typeface="Calibri"/>
            </a:endParaRPr>
          </a:p>
        </p:txBody>
      </p:sp>
      <p:sp>
        <p:nvSpPr>
          <p:cNvPr id="1363" name="Google Shape;1363;p37"/>
          <p:cNvSpPr txBox="1"/>
          <p:nvPr/>
        </p:nvSpPr>
        <p:spPr>
          <a:xfrm>
            <a:off x="731520" y="3931920"/>
            <a:ext cx="54864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Presented by Mac Clemmens</a:t>
            </a:r>
            <a:endParaRPr sz="1300" b="0" i="0" u="none" strike="noStrike" cap="none">
              <a:solidFill>
                <a:schemeClr val="dk1"/>
              </a:solidFill>
              <a:latin typeface="Calibri"/>
              <a:ea typeface="Calibri"/>
              <a:cs typeface="Calibri"/>
              <a:sym typeface="Calibri"/>
            </a:endParaRPr>
          </a:p>
        </p:txBody>
      </p:sp>
      <p:sp>
        <p:nvSpPr>
          <p:cNvPr id="1364" name="Google Shape;1364;p37"/>
          <p:cNvSpPr/>
          <p:nvPr/>
        </p:nvSpPr>
        <p:spPr>
          <a:xfrm>
            <a:off x="731520" y="4892040"/>
            <a:ext cx="5669280" cy="1051560"/>
          </a:xfrm>
          <a:prstGeom prst="roundRect">
            <a:avLst>
              <a:gd name="adj" fmla="val 10435"/>
            </a:avLst>
          </a:prstGeom>
          <a:solidFill>
            <a:srgbClr val="1F2358"/>
          </a:solidFill>
          <a:ln w="9525"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65" name="Google Shape;1365;p37" descr="/tmp/claude-0/-home-claude/0eb6c878-c4ca-5944-9399-a7d616d972c5/scratchpad/v2/media/s42_90b7bd5d.png"/>
          <p:cNvPicPr preferRelativeResize="0"/>
          <p:nvPr/>
        </p:nvPicPr>
        <p:blipFill rotWithShape="1">
          <a:blip r:embed="rId4">
            <a:alphaModFix/>
          </a:blip>
          <a:srcRect/>
          <a:stretch/>
        </p:blipFill>
        <p:spPr>
          <a:xfrm>
            <a:off x="960120" y="5230368"/>
            <a:ext cx="2377440" cy="440408"/>
          </a:xfrm>
          <a:prstGeom prst="rect">
            <a:avLst/>
          </a:prstGeom>
          <a:noFill/>
          <a:ln>
            <a:noFill/>
          </a:ln>
        </p:spPr>
      </p:pic>
      <p:pic>
        <p:nvPicPr>
          <p:cNvPr id="1366" name="Google Shape;1366;p37" descr="/tmp/claude-0/-home-claude/0eb6c878-c4ca-5944-9399-a7d616d972c5/scratchpad/v2/assets/streamline_dark.png"/>
          <p:cNvPicPr preferRelativeResize="0"/>
          <p:nvPr/>
        </p:nvPicPr>
        <p:blipFill rotWithShape="1">
          <a:blip r:embed="rId5">
            <a:alphaModFix/>
          </a:blip>
          <a:srcRect/>
          <a:stretch/>
        </p:blipFill>
        <p:spPr>
          <a:xfrm>
            <a:off x="4023360" y="5074920"/>
            <a:ext cx="2103120" cy="82100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1371"/>
        <p:cNvGrpSpPr/>
        <p:nvPr/>
      </p:nvGrpSpPr>
      <p:grpSpPr>
        <a:xfrm>
          <a:off x="0" y="0"/>
          <a:ext cx="0" cy="0"/>
          <a:chOff x="0" y="0"/>
          <a:chExt cx="0" cy="0"/>
        </a:xfrm>
      </p:grpSpPr>
      <p:pic>
        <p:nvPicPr>
          <p:cNvPr id="1372" name="Google Shape;1372;p38" descr="/tmp/claude-0/-home-claude/0eb6c878-c4ca-5944-9399-a7d616d972c5/scratchpad/v2/media/s40_c5916067.jpg"/>
          <p:cNvPicPr preferRelativeResize="0"/>
          <p:nvPr/>
        </p:nvPicPr>
        <p:blipFill rotWithShape="1">
          <a:blip r:embed="rId3">
            <a:alphaModFix/>
          </a:blip>
          <a:srcRect/>
          <a:stretch/>
        </p:blipFill>
        <p:spPr>
          <a:xfrm>
            <a:off x="5943600" y="0"/>
            <a:ext cx="6217920" cy="5897880"/>
          </a:xfrm>
          <a:prstGeom prst="rect">
            <a:avLst/>
          </a:prstGeom>
          <a:noFill/>
          <a:ln>
            <a:noFill/>
          </a:ln>
        </p:spPr>
      </p:pic>
      <p:sp>
        <p:nvSpPr>
          <p:cNvPr id="1373" name="Google Shape;1373;p38"/>
          <p:cNvSpPr/>
          <p:nvPr/>
        </p:nvSpPr>
        <p:spPr>
          <a:xfrm>
            <a:off x="548640" y="502920"/>
            <a:ext cx="822960" cy="82296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38"/>
          <p:cNvSpPr txBox="1"/>
          <p:nvPr/>
        </p:nvSpPr>
        <p:spPr>
          <a:xfrm>
            <a:off x="548640" y="502920"/>
            <a:ext cx="822960" cy="8229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3000"/>
              <a:buFont typeface="Calibri"/>
              <a:buNone/>
            </a:pPr>
            <a:r>
              <a:rPr lang="en-US" sz="3000" b="1" i="0" u="none" strike="noStrike" cap="none">
                <a:solidFill>
                  <a:srgbClr val="FFFFFF"/>
                </a:solidFill>
                <a:latin typeface="Calibri"/>
                <a:ea typeface="Calibri"/>
                <a:cs typeface="Calibri"/>
                <a:sym typeface="Calibri"/>
              </a:rPr>
              <a:t>1</a:t>
            </a:r>
            <a:endParaRPr sz="3000" b="0" i="0" u="none" strike="noStrike" cap="none">
              <a:solidFill>
                <a:schemeClr val="dk1"/>
              </a:solidFill>
              <a:latin typeface="Calibri"/>
              <a:ea typeface="Calibri"/>
              <a:cs typeface="Calibri"/>
              <a:sym typeface="Calibri"/>
            </a:endParaRPr>
          </a:p>
        </p:txBody>
      </p:sp>
      <p:sp>
        <p:nvSpPr>
          <p:cNvPr id="1375" name="Google Shape;1375;p38"/>
          <p:cNvSpPr txBox="1"/>
          <p:nvPr/>
        </p:nvSpPr>
        <p:spPr>
          <a:xfrm>
            <a:off x="1554480" y="411480"/>
            <a:ext cx="4754880" cy="10058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800"/>
              <a:buFont typeface="Calibri"/>
              <a:buNone/>
            </a:pPr>
            <a:r>
              <a:rPr lang="en-US" sz="2800" b="1" i="0" u="none" strike="noStrike" cap="none">
                <a:solidFill>
                  <a:srgbClr val="FFFFFF"/>
                </a:solidFill>
                <a:latin typeface="Calibri"/>
                <a:ea typeface="Calibri"/>
                <a:cs typeface="Calibri"/>
                <a:sym typeface="Calibri"/>
              </a:rPr>
              <a:t>Enable Multi-factor Authentication (MFA)</a:t>
            </a:r>
            <a:endParaRPr sz="2800" b="0" i="0" u="none" strike="noStrike" cap="none">
              <a:solidFill>
                <a:schemeClr val="dk1"/>
              </a:solidFill>
              <a:latin typeface="Calibri"/>
              <a:ea typeface="Calibri"/>
              <a:cs typeface="Calibri"/>
              <a:sym typeface="Calibri"/>
            </a:endParaRPr>
          </a:p>
        </p:txBody>
      </p:sp>
      <p:sp>
        <p:nvSpPr>
          <p:cNvPr id="1376" name="Google Shape;1376;p38"/>
          <p:cNvSpPr txBox="1"/>
          <p:nvPr/>
        </p:nvSpPr>
        <p:spPr>
          <a:xfrm>
            <a:off x="548640" y="1645920"/>
            <a:ext cx="5120640"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500"/>
              <a:buFont typeface="Calibri"/>
              <a:buNone/>
            </a:pPr>
            <a:r>
              <a:rPr lang="en-US" sz="1800" b="0" i="0" u="none" strike="noStrike" cap="none">
                <a:solidFill>
                  <a:srgbClr val="C9D3F2"/>
                </a:solidFill>
                <a:latin typeface="Calibri"/>
                <a:ea typeface="Calibri"/>
                <a:cs typeface="Calibri"/>
                <a:sym typeface="Calibri"/>
              </a:rPr>
              <a:t>Keeping your email safe will keep your organization safe. It's free to enable!</a:t>
            </a:r>
            <a:endParaRPr sz="1800" b="0" i="0" u="none" strike="noStrike" cap="none">
              <a:solidFill>
                <a:schemeClr val="dk1"/>
              </a:solidFill>
              <a:latin typeface="Calibri"/>
              <a:ea typeface="Calibri"/>
              <a:cs typeface="Calibri"/>
              <a:sym typeface="Calibri"/>
            </a:endParaRPr>
          </a:p>
        </p:txBody>
      </p:sp>
      <p:cxnSp>
        <p:nvCxnSpPr>
          <p:cNvPr id="1377" name="Google Shape;1377;p38"/>
          <p:cNvCxnSpPr/>
          <p:nvPr/>
        </p:nvCxnSpPr>
        <p:spPr>
          <a:xfrm>
            <a:off x="548640" y="5989320"/>
            <a:ext cx="11094415" cy="0"/>
          </a:xfrm>
          <a:prstGeom prst="straightConnector1">
            <a:avLst/>
          </a:prstGeom>
          <a:noFill/>
          <a:ln w="9525" cap="flat" cmpd="sng">
            <a:solidFill>
              <a:srgbClr val="3D428A"/>
            </a:solidFill>
            <a:prstDash val="solid"/>
            <a:round/>
            <a:headEnd type="none" w="sm" len="sm"/>
            <a:tailEnd type="none" w="sm" len="sm"/>
          </a:ln>
        </p:spPr>
      </p:cxnSp>
      <p:sp>
        <p:nvSpPr>
          <p:cNvPr id="1378" name="Google Shape;1378;p38"/>
          <p:cNvSpPr/>
          <p:nvPr/>
        </p:nvSpPr>
        <p:spPr>
          <a:xfrm>
            <a:off x="548640" y="6144768"/>
            <a:ext cx="384048" cy="384048"/>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38"/>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380" name="Google Shape;1380;p38"/>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950"/>
              <a:buFont typeface="Calibri"/>
              <a:buNone/>
            </a:pPr>
            <a:r>
              <a:rPr lang="en-US" sz="950" b="1" i="0" u="none" strike="noStrike" cap="none">
                <a:solidFill>
                  <a:srgbClr val="FFFFFF"/>
                </a:solidFill>
                <a:latin typeface="Calibri"/>
                <a:ea typeface="Calibri"/>
                <a:cs typeface="Calibri"/>
                <a:sym typeface="Calibri"/>
              </a:rPr>
              <a:t>ENABLE MFA</a:t>
            </a:r>
            <a:endParaRPr sz="950" b="0" i="0" u="none" strike="noStrike" cap="none">
              <a:solidFill>
                <a:schemeClr val="dk1"/>
              </a:solidFill>
              <a:latin typeface="Calibri"/>
              <a:ea typeface="Calibri"/>
              <a:cs typeface="Calibri"/>
              <a:sym typeface="Calibri"/>
            </a:endParaRPr>
          </a:p>
        </p:txBody>
      </p:sp>
      <p:sp>
        <p:nvSpPr>
          <p:cNvPr id="1381" name="Google Shape;1381;p38"/>
          <p:cNvSpPr/>
          <p:nvPr/>
        </p:nvSpPr>
        <p:spPr>
          <a:xfrm>
            <a:off x="269748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38"/>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383" name="Google Shape;1383;p38"/>
          <p:cNvSpPr/>
          <p:nvPr/>
        </p:nvSpPr>
        <p:spPr>
          <a:xfrm>
            <a:off x="269748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38"/>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GET A .GOV</a:t>
            </a:r>
            <a:endParaRPr sz="950" b="0" i="0" u="none" strike="noStrike" cap="none">
              <a:solidFill>
                <a:schemeClr val="dk1"/>
              </a:solidFill>
              <a:latin typeface="Calibri"/>
              <a:ea typeface="Calibri"/>
              <a:cs typeface="Calibri"/>
              <a:sym typeface="Calibri"/>
            </a:endParaRPr>
          </a:p>
        </p:txBody>
      </p:sp>
      <p:sp>
        <p:nvSpPr>
          <p:cNvPr id="1385" name="Google Shape;1385;p38"/>
          <p:cNvSpPr/>
          <p:nvPr/>
        </p:nvSpPr>
        <p:spPr>
          <a:xfrm>
            <a:off x="484632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38"/>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387" name="Google Shape;1387;p38"/>
          <p:cNvSpPr/>
          <p:nvPr/>
        </p:nvSpPr>
        <p:spPr>
          <a:xfrm>
            <a:off x="484632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38"/>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DMARC</a:t>
            </a:r>
            <a:endParaRPr sz="950" b="0" i="0" u="none" strike="noStrike" cap="none">
              <a:solidFill>
                <a:schemeClr val="dk1"/>
              </a:solidFill>
              <a:latin typeface="Calibri"/>
              <a:ea typeface="Calibri"/>
              <a:cs typeface="Calibri"/>
              <a:sym typeface="Calibri"/>
            </a:endParaRPr>
          </a:p>
        </p:txBody>
      </p:sp>
      <p:sp>
        <p:nvSpPr>
          <p:cNvPr id="1389" name="Google Shape;1389;p38"/>
          <p:cNvSpPr/>
          <p:nvPr/>
        </p:nvSpPr>
        <p:spPr>
          <a:xfrm>
            <a:off x="699516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38"/>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391" name="Google Shape;1391;p38"/>
          <p:cNvSpPr/>
          <p:nvPr/>
        </p:nvSpPr>
        <p:spPr>
          <a:xfrm>
            <a:off x="699516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38"/>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BE PHISHING-READY</a:t>
            </a:r>
            <a:endParaRPr sz="950" b="0" i="0" u="none" strike="noStrike" cap="none">
              <a:solidFill>
                <a:schemeClr val="dk1"/>
              </a:solidFill>
              <a:latin typeface="Calibri"/>
              <a:ea typeface="Calibri"/>
              <a:cs typeface="Calibri"/>
              <a:sym typeface="Calibri"/>
            </a:endParaRPr>
          </a:p>
        </p:txBody>
      </p:sp>
      <p:sp>
        <p:nvSpPr>
          <p:cNvPr id="1393" name="Google Shape;1393;p38"/>
          <p:cNvSpPr/>
          <p:nvPr/>
        </p:nvSpPr>
        <p:spPr>
          <a:xfrm>
            <a:off x="914400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38"/>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395" name="Google Shape;1395;p38"/>
          <p:cNvSpPr/>
          <p:nvPr/>
        </p:nvSpPr>
        <p:spPr>
          <a:xfrm>
            <a:off x="914400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38"/>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CALL TO CONFIRM</a:t>
            </a:r>
            <a:endParaRPr sz="950" b="0" i="0" u="none" strike="noStrike" cap="none">
              <a:solidFill>
                <a:schemeClr val="dk1"/>
              </a:solidFill>
              <a:latin typeface="Calibri"/>
              <a:ea typeface="Calibri"/>
              <a:cs typeface="Calibri"/>
              <a:sym typeface="Calibri"/>
            </a:endParaRPr>
          </a:p>
        </p:txBody>
      </p:sp>
      <p:sp>
        <p:nvSpPr>
          <p:cNvPr id="1397" name="Google Shape;1397;p38"/>
          <p:cNvSpPr/>
          <p:nvPr/>
        </p:nvSpPr>
        <p:spPr>
          <a:xfrm>
            <a:off x="548640" y="2834640"/>
            <a:ext cx="5120640" cy="2194560"/>
          </a:xfrm>
          <a:prstGeom prst="roundRect">
            <a:avLst>
              <a:gd name="adj" fmla="val 5000"/>
            </a:avLst>
          </a:prstGeom>
          <a:solidFill>
            <a:srgbClr val="1F2358"/>
          </a:solidFill>
          <a:ln w="9525"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38"/>
          <p:cNvSpPr/>
          <p:nvPr/>
        </p:nvSpPr>
        <p:spPr>
          <a:xfrm>
            <a:off x="822960" y="3108960"/>
            <a:ext cx="548640" cy="54864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99" name="Google Shape;1399;p38" descr="preencoded.png"/>
          <p:cNvPicPr preferRelativeResize="0"/>
          <p:nvPr/>
        </p:nvPicPr>
        <p:blipFill rotWithShape="1">
          <a:blip r:embed="rId4">
            <a:alphaModFix/>
          </a:blip>
          <a:srcRect/>
          <a:stretch/>
        </p:blipFill>
        <p:spPr>
          <a:xfrm>
            <a:off x="971093" y="3257093"/>
            <a:ext cx="252374" cy="252374"/>
          </a:xfrm>
          <a:prstGeom prst="rect">
            <a:avLst/>
          </a:prstGeom>
          <a:noFill/>
          <a:ln>
            <a:noFill/>
          </a:ln>
        </p:spPr>
      </p:pic>
      <p:sp>
        <p:nvSpPr>
          <p:cNvPr id="1400" name="Google Shape;1400;p38"/>
          <p:cNvSpPr txBox="1"/>
          <p:nvPr/>
        </p:nvSpPr>
        <p:spPr>
          <a:xfrm>
            <a:off x="1554480" y="3108960"/>
            <a:ext cx="393192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500"/>
              <a:buFont typeface="Calibri"/>
              <a:buNone/>
            </a:pPr>
            <a:r>
              <a:rPr lang="en-US" sz="1800" b="1" i="0" u="none" strike="noStrike" cap="none">
                <a:solidFill>
                  <a:srgbClr val="FFFFFF"/>
                </a:solidFill>
                <a:latin typeface="Calibri"/>
                <a:ea typeface="Calibri"/>
                <a:cs typeface="Calibri"/>
                <a:sym typeface="Calibri"/>
              </a:rPr>
              <a:t>Turn it on everywhere you can</a:t>
            </a:r>
            <a:endParaRPr sz="1800" b="0" i="0" u="none" strike="noStrike" cap="none">
              <a:solidFill>
                <a:schemeClr val="dk1"/>
              </a:solidFill>
              <a:latin typeface="Calibri"/>
              <a:ea typeface="Calibri"/>
              <a:cs typeface="Calibri"/>
              <a:sym typeface="Calibri"/>
            </a:endParaRPr>
          </a:p>
        </p:txBody>
      </p:sp>
      <p:sp>
        <p:nvSpPr>
          <p:cNvPr id="1401" name="Google Shape;1401;p38"/>
          <p:cNvSpPr txBox="1"/>
          <p:nvPr/>
        </p:nvSpPr>
        <p:spPr>
          <a:xfrm>
            <a:off x="822960" y="3749040"/>
            <a:ext cx="4480560" cy="11887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200"/>
              <a:buFont typeface="Calibri"/>
              <a:buNone/>
            </a:pPr>
            <a:r>
              <a:rPr lang="en-US" sz="1500" b="0" i="0" u="none" strike="noStrike" cap="none">
                <a:solidFill>
                  <a:srgbClr val="C9D3F2"/>
                </a:solidFill>
                <a:latin typeface="Calibri"/>
                <a:ea typeface="Calibri"/>
                <a:cs typeface="Calibri"/>
                <a:sym typeface="Calibri"/>
              </a:rPr>
              <a:t>Mainly Microsoft 365 for most districts — but anywhere you have the opportunity. Quick poll: how many of you have MFA set up on M365 today?</a:t>
            </a:r>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1406"/>
        <p:cNvGrpSpPr/>
        <p:nvPr/>
      </p:nvGrpSpPr>
      <p:grpSpPr>
        <a:xfrm>
          <a:off x="0" y="0"/>
          <a:ext cx="0" cy="0"/>
          <a:chOff x="0" y="0"/>
          <a:chExt cx="0" cy="0"/>
        </a:xfrm>
      </p:grpSpPr>
      <p:sp>
        <p:nvSpPr>
          <p:cNvPr id="1407" name="Google Shape;1407;p39"/>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3000"/>
              <a:buFont typeface="Calibri"/>
              <a:buNone/>
            </a:pPr>
            <a:r>
              <a:rPr lang="en-US" sz="3000" b="1" i="0" u="none" strike="noStrike" cap="none">
                <a:solidFill>
                  <a:srgbClr val="FFFFFF"/>
                </a:solidFill>
                <a:latin typeface="Calibri"/>
                <a:ea typeface="Calibri"/>
                <a:cs typeface="Calibri"/>
                <a:sym typeface="Calibri"/>
              </a:rPr>
              <a:t>What MFA looks like in practice</a:t>
            </a:r>
            <a:endParaRPr sz="3000" b="0" i="0" u="none" strike="noStrike" cap="none">
              <a:solidFill>
                <a:schemeClr val="dk1"/>
              </a:solidFill>
              <a:latin typeface="Calibri"/>
              <a:ea typeface="Calibri"/>
              <a:cs typeface="Calibri"/>
              <a:sym typeface="Calibri"/>
            </a:endParaRPr>
          </a:p>
        </p:txBody>
      </p:sp>
      <p:sp>
        <p:nvSpPr>
          <p:cNvPr id="1408" name="Google Shape;1408;p39"/>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400"/>
              <a:buFont typeface="Calibri"/>
              <a:buNone/>
            </a:pPr>
            <a:r>
              <a:rPr lang="en-US" sz="1700" b="0" i="0" u="none" strike="noStrike" cap="none">
                <a:solidFill>
                  <a:srgbClr val="C9D3F2"/>
                </a:solidFill>
                <a:latin typeface="Calibri"/>
                <a:ea typeface="Calibri"/>
                <a:cs typeface="Calibri"/>
                <a:sym typeface="Calibri"/>
              </a:rPr>
              <a:t>Three screens, a few seconds — and a stolen password alone is no longer enough</a:t>
            </a:r>
            <a:endParaRPr sz="1700" b="0" i="0" u="none" strike="noStrike" cap="none">
              <a:solidFill>
                <a:schemeClr val="dk1"/>
              </a:solidFill>
              <a:latin typeface="Calibri"/>
              <a:ea typeface="Calibri"/>
              <a:cs typeface="Calibri"/>
              <a:sym typeface="Calibri"/>
            </a:endParaRPr>
          </a:p>
        </p:txBody>
      </p:sp>
      <p:pic>
        <p:nvPicPr>
          <p:cNvPr id="1409" name="Google Shape;1409;p39" descr="/tmp/claude-0/-home-claude/0eb6c878-c4ca-5944-9399-a7d616d972c5/scratchpad/v2/assets/streamline_dark.png"/>
          <p:cNvPicPr preferRelativeResize="0"/>
          <p:nvPr/>
        </p:nvPicPr>
        <p:blipFill rotWithShape="1">
          <a:blip r:embed="rId3">
            <a:alphaModFix/>
          </a:blip>
          <a:srcRect/>
          <a:stretch/>
        </p:blipFill>
        <p:spPr>
          <a:xfrm>
            <a:off x="10104120" y="457200"/>
            <a:ext cx="1691640" cy="660373"/>
          </a:xfrm>
          <a:prstGeom prst="rect">
            <a:avLst/>
          </a:prstGeom>
          <a:noFill/>
          <a:ln>
            <a:noFill/>
          </a:ln>
        </p:spPr>
      </p:pic>
      <p:cxnSp>
        <p:nvCxnSpPr>
          <p:cNvPr id="1410" name="Google Shape;1410;p39"/>
          <p:cNvCxnSpPr/>
          <p:nvPr/>
        </p:nvCxnSpPr>
        <p:spPr>
          <a:xfrm>
            <a:off x="548640" y="5989320"/>
            <a:ext cx="11094415" cy="0"/>
          </a:xfrm>
          <a:prstGeom prst="straightConnector1">
            <a:avLst/>
          </a:prstGeom>
          <a:noFill/>
          <a:ln w="9525" cap="flat" cmpd="sng">
            <a:solidFill>
              <a:srgbClr val="3D428A"/>
            </a:solidFill>
            <a:prstDash val="solid"/>
            <a:round/>
            <a:headEnd type="none" w="sm" len="sm"/>
            <a:tailEnd type="none" w="sm" len="sm"/>
          </a:ln>
        </p:spPr>
      </p:cxnSp>
      <p:sp>
        <p:nvSpPr>
          <p:cNvPr id="1411" name="Google Shape;1411;p39"/>
          <p:cNvSpPr/>
          <p:nvPr/>
        </p:nvSpPr>
        <p:spPr>
          <a:xfrm>
            <a:off x="548640" y="6144768"/>
            <a:ext cx="384048" cy="384048"/>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39"/>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413" name="Google Shape;1413;p39"/>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950"/>
              <a:buFont typeface="Calibri"/>
              <a:buNone/>
            </a:pPr>
            <a:r>
              <a:rPr lang="en-US" sz="950" b="1" i="0" u="none" strike="noStrike" cap="none">
                <a:solidFill>
                  <a:srgbClr val="FFFFFF"/>
                </a:solidFill>
                <a:latin typeface="Calibri"/>
                <a:ea typeface="Calibri"/>
                <a:cs typeface="Calibri"/>
                <a:sym typeface="Calibri"/>
              </a:rPr>
              <a:t>ENABLE MFA</a:t>
            </a:r>
            <a:endParaRPr sz="950" b="0" i="0" u="none" strike="noStrike" cap="none">
              <a:solidFill>
                <a:schemeClr val="dk1"/>
              </a:solidFill>
              <a:latin typeface="Calibri"/>
              <a:ea typeface="Calibri"/>
              <a:cs typeface="Calibri"/>
              <a:sym typeface="Calibri"/>
            </a:endParaRPr>
          </a:p>
        </p:txBody>
      </p:sp>
      <p:sp>
        <p:nvSpPr>
          <p:cNvPr id="1414" name="Google Shape;1414;p39"/>
          <p:cNvSpPr/>
          <p:nvPr/>
        </p:nvSpPr>
        <p:spPr>
          <a:xfrm>
            <a:off x="269748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39"/>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416" name="Google Shape;1416;p39"/>
          <p:cNvSpPr/>
          <p:nvPr/>
        </p:nvSpPr>
        <p:spPr>
          <a:xfrm>
            <a:off x="269748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39"/>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GET A .GOV</a:t>
            </a:r>
            <a:endParaRPr sz="950" b="0" i="0" u="none" strike="noStrike" cap="none">
              <a:solidFill>
                <a:schemeClr val="dk1"/>
              </a:solidFill>
              <a:latin typeface="Calibri"/>
              <a:ea typeface="Calibri"/>
              <a:cs typeface="Calibri"/>
              <a:sym typeface="Calibri"/>
            </a:endParaRPr>
          </a:p>
        </p:txBody>
      </p:sp>
      <p:sp>
        <p:nvSpPr>
          <p:cNvPr id="1418" name="Google Shape;1418;p39"/>
          <p:cNvSpPr/>
          <p:nvPr/>
        </p:nvSpPr>
        <p:spPr>
          <a:xfrm>
            <a:off x="484632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39"/>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420" name="Google Shape;1420;p39"/>
          <p:cNvSpPr/>
          <p:nvPr/>
        </p:nvSpPr>
        <p:spPr>
          <a:xfrm>
            <a:off x="484632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39"/>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DMARC</a:t>
            </a:r>
            <a:endParaRPr sz="950" b="0" i="0" u="none" strike="noStrike" cap="none">
              <a:solidFill>
                <a:schemeClr val="dk1"/>
              </a:solidFill>
              <a:latin typeface="Calibri"/>
              <a:ea typeface="Calibri"/>
              <a:cs typeface="Calibri"/>
              <a:sym typeface="Calibri"/>
            </a:endParaRPr>
          </a:p>
        </p:txBody>
      </p:sp>
      <p:sp>
        <p:nvSpPr>
          <p:cNvPr id="1422" name="Google Shape;1422;p39"/>
          <p:cNvSpPr/>
          <p:nvPr/>
        </p:nvSpPr>
        <p:spPr>
          <a:xfrm>
            <a:off x="699516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39"/>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424" name="Google Shape;1424;p39"/>
          <p:cNvSpPr/>
          <p:nvPr/>
        </p:nvSpPr>
        <p:spPr>
          <a:xfrm>
            <a:off x="699516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39"/>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BE PHISHING-READY</a:t>
            </a:r>
            <a:endParaRPr sz="950" b="0" i="0" u="none" strike="noStrike" cap="none">
              <a:solidFill>
                <a:schemeClr val="dk1"/>
              </a:solidFill>
              <a:latin typeface="Calibri"/>
              <a:ea typeface="Calibri"/>
              <a:cs typeface="Calibri"/>
              <a:sym typeface="Calibri"/>
            </a:endParaRPr>
          </a:p>
        </p:txBody>
      </p:sp>
      <p:sp>
        <p:nvSpPr>
          <p:cNvPr id="1426" name="Google Shape;1426;p39"/>
          <p:cNvSpPr/>
          <p:nvPr/>
        </p:nvSpPr>
        <p:spPr>
          <a:xfrm>
            <a:off x="914400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39"/>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428" name="Google Shape;1428;p39"/>
          <p:cNvSpPr/>
          <p:nvPr/>
        </p:nvSpPr>
        <p:spPr>
          <a:xfrm>
            <a:off x="914400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39"/>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CALL TO CONFIRM</a:t>
            </a:r>
            <a:endParaRPr sz="950" b="0" i="0" u="none" strike="noStrike" cap="none">
              <a:solidFill>
                <a:schemeClr val="dk1"/>
              </a:solidFill>
              <a:latin typeface="Calibri"/>
              <a:ea typeface="Calibri"/>
              <a:cs typeface="Calibri"/>
              <a:sym typeface="Calibri"/>
            </a:endParaRPr>
          </a:p>
        </p:txBody>
      </p:sp>
      <p:sp>
        <p:nvSpPr>
          <p:cNvPr id="1430" name="Google Shape;1430;p39"/>
          <p:cNvSpPr/>
          <p:nvPr/>
        </p:nvSpPr>
        <p:spPr>
          <a:xfrm>
            <a:off x="548640" y="1691640"/>
            <a:ext cx="3520440" cy="3566160"/>
          </a:xfrm>
          <a:prstGeom prst="roundRect">
            <a:avLst>
              <a:gd name="adj" fmla="val 3117"/>
            </a:avLst>
          </a:prstGeom>
          <a:solidFill>
            <a:srgbClr val="1F2358"/>
          </a:solidFill>
          <a:ln w="9525"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31" name="Google Shape;1431;p39" descr="/tmp/claude-0/-home-claude/0eb6c878-c4ca-5944-9399-a7d616d972c5/scratchpad/v2/media/s41_523de779.png"/>
          <p:cNvPicPr preferRelativeResize="0"/>
          <p:nvPr/>
        </p:nvPicPr>
        <p:blipFill rotWithShape="1">
          <a:blip r:embed="rId4">
            <a:alphaModFix/>
          </a:blip>
          <a:srcRect/>
          <a:stretch/>
        </p:blipFill>
        <p:spPr>
          <a:xfrm>
            <a:off x="731520" y="1874520"/>
            <a:ext cx="3154680" cy="2377440"/>
          </a:xfrm>
          <a:prstGeom prst="rect">
            <a:avLst/>
          </a:prstGeom>
          <a:noFill/>
          <a:ln>
            <a:noFill/>
          </a:ln>
        </p:spPr>
      </p:pic>
      <p:sp>
        <p:nvSpPr>
          <p:cNvPr id="1432" name="Google Shape;1432;p39"/>
          <p:cNvSpPr txBox="1"/>
          <p:nvPr/>
        </p:nvSpPr>
        <p:spPr>
          <a:xfrm>
            <a:off x="731520" y="4389120"/>
            <a:ext cx="3154680" cy="11887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1200"/>
              <a:buFont typeface="Calibri"/>
              <a:buNone/>
            </a:pPr>
            <a:r>
              <a:rPr lang="en-US" sz="1500" b="0" i="0" u="none" strike="noStrike" cap="none">
                <a:solidFill>
                  <a:srgbClr val="FFFFFF"/>
                </a:solidFill>
                <a:latin typeface="Calibri"/>
                <a:ea typeface="Calibri"/>
                <a:cs typeface="Calibri"/>
                <a:sym typeface="Calibri"/>
              </a:rPr>
              <a:t>1 · Enter your email (mac@getstreamline.com)</a:t>
            </a:r>
            <a:endParaRPr sz="1500" b="0" i="0" u="none" strike="noStrike" cap="none">
              <a:solidFill>
                <a:schemeClr val="dk1"/>
              </a:solidFill>
              <a:latin typeface="Calibri"/>
              <a:ea typeface="Calibri"/>
              <a:cs typeface="Calibri"/>
              <a:sym typeface="Calibri"/>
            </a:endParaRPr>
          </a:p>
        </p:txBody>
      </p:sp>
      <p:sp>
        <p:nvSpPr>
          <p:cNvPr id="1433" name="Google Shape;1433;p39"/>
          <p:cNvSpPr/>
          <p:nvPr/>
        </p:nvSpPr>
        <p:spPr>
          <a:xfrm>
            <a:off x="4334256" y="1691640"/>
            <a:ext cx="3520440" cy="3566160"/>
          </a:xfrm>
          <a:prstGeom prst="roundRect">
            <a:avLst>
              <a:gd name="adj" fmla="val 3117"/>
            </a:avLst>
          </a:prstGeom>
          <a:solidFill>
            <a:srgbClr val="1F2358"/>
          </a:solidFill>
          <a:ln w="9525"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34" name="Google Shape;1434;p39" descr="/tmp/claude-0/-home-claude/0eb6c878-c4ca-5944-9399-a7d616d972c5/scratchpad/v2/media/s42_00377d4f.png"/>
          <p:cNvPicPr preferRelativeResize="0"/>
          <p:nvPr/>
        </p:nvPicPr>
        <p:blipFill rotWithShape="1">
          <a:blip r:embed="rId5">
            <a:alphaModFix/>
          </a:blip>
          <a:srcRect/>
          <a:stretch/>
        </p:blipFill>
        <p:spPr>
          <a:xfrm>
            <a:off x="4517136" y="1874520"/>
            <a:ext cx="3154680" cy="2377440"/>
          </a:xfrm>
          <a:prstGeom prst="rect">
            <a:avLst/>
          </a:prstGeom>
          <a:noFill/>
          <a:ln>
            <a:noFill/>
          </a:ln>
        </p:spPr>
      </p:pic>
      <p:sp>
        <p:nvSpPr>
          <p:cNvPr id="1435" name="Google Shape;1435;p39"/>
          <p:cNvSpPr txBox="1"/>
          <p:nvPr/>
        </p:nvSpPr>
        <p:spPr>
          <a:xfrm>
            <a:off x="4517136" y="4389120"/>
            <a:ext cx="3154680" cy="11887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1200"/>
              <a:buFont typeface="Calibri"/>
              <a:buNone/>
            </a:pPr>
            <a:r>
              <a:rPr lang="en-US" sz="1500" b="0" i="0" u="none" strike="noStrike" cap="none">
                <a:solidFill>
                  <a:srgbClr val="FFFFFF"/>
                </a:solidFill>
                <a:latin typeface="Calibri"/>
                <a:ea typeface="Calibri"/>
                <a:cs typeface="Calibri"/>
                <a:sym typeface="Calibri"/>
              </a:rPr>
              <a:t>2 · Enter your password — note our logo, not the basic Microsoft one</a:t>
            </a:r>
            <a:endParaRPr sz="1500" b="0" i="0" u="none" strike="noStrike" cap="none">
              <a:solidFill>
                <a:schemeClr val="dk1"/>
              </a:solidFill>
              <a:latin typeface="Calibri"/>
              <a:ea typeface="Calibri"/>
              <a:cs typeface="Calibri"/>
              <a:sym typeface="Calibri"/>
            </a:endParaRPr>
          </a:p>
        </p:txBody>
      </p:sp>
      <p:sp>
        <p:nvSpPr>
          <p:cNvPr id="1436" name="Google Shape;1436;p39"/>
          <p:cNvSpPr/>
          <p:nvPr/>
        </p:nvSpPr>
        <p:spPr>
          <a:xfrm>
            <a:off x="8119872" y="1691640"/>
            <a:ext cx="3520440" cy="3566160"/>
          </a:xfrm>
          <a:prstGeom prst="roundRect">
            <a:avLst>
              <a:gd name="adj" fmla="val 3117"/>
            </a:avLst>
          </a:prstGeom>
          <a:solidFill>
            <a:srgbClr val="1F2358"/>
          </a:solidFill>
          <a:ln w="9525"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37" name="Google Shape;1437;p39" descr="/tmp/claude-0/-home-claude/0eb6c878-c4ca-5944-9399-a7d616d972c5/scratchpad/v2/media/s43_8b5783ab.png"/>
          <p:cNvPicPr preferRelativeResize="0"/>
          <p:nvPr/>
        </p:nvPicPr>
        <p:blipFill rotWithShape="1">
          <a:blip r:embed="rId6">
            <a:alphaModFix/>
          </a:blip>
          <a:srcRect/>
          <a:stretch/>
        </p:blipFill>
        <p:spPr>
          <a:xfrm>
            <a:off x="8302752" y="1874520"/>
            <a:ext cx="3154680" cy="2377440"/>
          </a:xfrm>
          <a:prstGeom prst="rect">
            <a:avLst/>
          </a:prstGeom>
          <a:noFill/>
          <a:ln>
            <a:noFill/>
          </a:ln>
        </p:spPr>
      </p:pic>
      <p:sp>
        <p:nvSpPr>
          <p:cNvPr id="1438" name="Google Shape;1438;p39"/>
          <p:cNvSpPr txBox="1"/>
          <p:nvPr/>
        </p:nvSpPr>
        <p:spPr>
          <a:xfrm>
            <a:off x="8302752" y="4389120"/>
            <a:ext cx="3154680" cy="11887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1200"/>
              <a:buFont typeface="Calibri"/>
              <a:buNone/>
            </a:pPr>
            <a:r>
              <a:rPr lang="en-US" sz="1500" b="0" i="0" u="none" strike="noStrike" cap="none">
                <a:solidFill>
                  <a:srgbClr val="FFFFFF"/>
                </a:solidFill>
                <a:latin typeface="Calibri"/>
                <a:ea typeface="Calibri"/>
                <a:cs typeface="Calibri"/>
                <a:sym typeface="Calibri"/>
              </a:rPr>
              <a:t>3 · Enter the code from your authenticator app</a:t>
            </a:r>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1443"/>
        <p:cNvGrpSpPr/>
        <p:nvPr/>
      </p:nvGrpSpPr>
      <p:grpSpPr>
        <a:xfrm>
          <a:off x="0" y="0"/>
          <a:ext cx="0" cy="0"/>
          <a:chOff x="0" y="0"/>
          <a:chExt cx="0" cy="0"/>
        </a:xfrm>
      </p:grpSpPr>
      <p:pic>
        <p:nvPicPr>
          <p:cNvPr id="1444" name="Google Shape;1444;p40" descr="/tmp/claude-0/-home-claude/0eb6c878-c4ca-5944-9399-a7d616d972c5/scratchpad/v2/media/s44_c63b0b52.jpg"/>
          <p:cNvPicPr preferRelativeResize="0"/>
          <p:nvPr/>
        </p:nvPicPr>
        <p:blipFill rotWithShape="1">
          <a:blip r:embed="rId3">
            <a:alphaModFix/>
          </a:blip>
          <a:srcRect/>
          <a:stretch/>
        </p:blipFill>
        <p:spPr>
          <a:xfrm>
            <a:off x="5943600" y="0"/>
            <a:ext cx="6217920" cy="5897880"/>
          </a:xfrm>
          <a:prstGeom prst="rect">
            <a:avLst/>
          </a:prstGeom>
          <a:noFill/>
          <a:ln>
            <a:noFill/>
          </a:ln>
        </p:spPr>
      </p:pic>
      <p:sp>
        <p:nvSpPr>
          <p:cNvPr id="1445" name="Google Shape;1445;p40"/>
          <p:cNvSpPr/>
          <p:nvPr/>
        </p:nvSpPr>
        <p:spPr>
          <a:xfrm>
            <a:off x="548640" y="502920"/>
            <a:ext cx="822960" cy="82296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40"/>
          <p:cNvSpPr txBox="1"/>
          <p:nvPr/>
        </p:nvSpPr>
        <p:spPr>
          <a:xfrm>
            <a:off x="548640" y="502920"/>
            <a:ext cx="822960" cy="8229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3000"/>
              <a:buFont typeface="Calibri"/>
              <a:buNone/>
            </a:pPr>
            <a:r>
              <a:rPr lang="en-US" sz="3000" b="1" i="0" u="none" strike="noStrike" cap="none">
                <a:solidFill>
                  <a:srgbClr val="FFFFFF"/>
                </a:solidFill>
                <a:latin typeface="Calibri"/>
                <a:ea typeface="Calibri"/>
                <a:cs typeface="Calibri"/>
                <a:sym typeface="Calibri"/>
              </a:rPr>
              <a:t>2</a:t>
            </a:r>
            <a:endParaRPr sz="3000" b="0" i="0" u="none" strike="noStrike" cap="none">
              <a:solidFill>
                <a:schemeClr val="dk1"/>
              </a:solidFill>
              <a:latin typeface="Calibri"/>
              <a:ea typeface="Calibri"/>
              <a:cs typeface="Calibri"/>
              <a:sym typeface="Calibri"/>
            </a:endParaRPr>
          </a:p>
        </p:txBody>
      </p:sp>
      <p:sp>
        <p:nvSpPr>
          <p:cNvPr id="1447" name="Google Shape;1447;p40"/>
          <p:cNvSpPr txBox="1"/>
          <p:nvPr/>
        </p:nvSpPr>
        <p:spPr>
          <a:xfrm>
            <a:off x="1554480" y="411480"/>
            <a:ext cx="4754880" cy="10058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800"/>
              <a:buFont typeface="Calibri"/>
              <a:buNone/>
            </a:pPr>
            <a:r>
              <a:rPr lang="en-US" sz="2800" b="1" i="0" u="none" strike="noStrike" cap="none">
                <a:solidFill>
                  <a:srgbClr val="FFFFFF"/>
                </a:solidFill>
                <a:latin typeface="Calibri"/>
                <a:ea typeface="Calibri"/>
                <a:cs typeface="Calibri"/>
                <a:sym typeface="Calibri"/>
              </a:rPr>
              <a:t>Get a .gov domain</a:t>
            </a:r>
            <a:endParaRPr sz="2800" b="0" i="0" u="none" strike="noStrike" cap="none">
              <a:solidFill>
                <a:schemeClr val="dk1"/>
              </a:solidFill>
              <a:latin typeface="Calibri"/>
              <a:ea typeface="Calibri"/>
              <a:cs typeface="Calibri"/>
              <a:sym typeface="Calibri"/>
            </a:endParaRPr>
          </a:p>
        </p:txBody>
      </p:sp>
      <p:sp>
        <p:nvSpPr>
          <p:cNvPr id="1448" name="Google Shape;1448;p40"/>
          <p:cNvSpPr txBox="1"/>
          <p:nvPr/>
        </p:nvSpPr>
        <p:spPr>
          <a:xfrm>
            <a:off x="548640" y="1645920"/>
            <a:ext cx="5120640"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500"/>
              <a:buFont typeface="Calibri"/>
              <a:buNone/>
            </a:pPr>
            <a:r>
              <a:rPr lang="en-US" sz="1900" b="0" i="0" u="none" strike="noStrike" cap="none">
                <a:solidFill>
                  <a:srgbClr val="C9D3F2"/>
                </a:solidFill>
                <a:latin typeface="Calibri"/>
                <a:ea typeface="Calibri"/>
                <a:cs typeface="Calibri"/>
                <a:sym typeface="Calibri"/>
              </a:rPr>
              <a:t>What is it? A domain reserved for U.S. government organizations — including special districts.</a:t>
            </a:r>
            <a:endParaRPr sz="1900" b="0" i="0" u="none" strike="noStrike" cap="none">
              <a:solidFill>
                <a:schemeClr val="dk1"/>
              </a:solidFill>
              <a:latin typeface="Calibri"/>
              <a:ea typeface="Calibri"/>
              <a:cs typeface="Calibri"/>
              <a:sym typeface="Calibri"/>
            </a:endParaRPr>
          </a:p>
        </p:txBody>
      </p:sp>
      <p:cxnSp>
        <p:nvCxnSpPr>
          <p:cNvPr id="1449" name="Google Shape;1449;p40"/>
          <p:cNvCxnSpPr/>
          <p:nvPr/>
        </p:nvCxnSpPr>
        <p:spPr>
          <a:xfrm>
            <a:off x="548640" y="5989320"/>
            <a:ext cx="11094415" cy="0"/>
          </a:xfrm>
          <a:prstGeom prst="straightConnector1">
            <a:avLst/>
          </a:prstGeom>
          <a:noFill/>
          <a:ln w="9525" cap="flat" cmpd="sng">
            <a:solidFill>
              <a:srgbClr val="3D428A"/>
            </a:solidFill>
            <a:prstDash val="solid"/>
            <a:round/>
            <a:headEnd type="none" w="sm" len="sm"/>
            <a:tailEnd type="none" w="sm" len="sm"/>
          </a:ln>
        </p:spPr>
      </p:cxnSp>
      <p:sp>
        <p:nvSpPr>
          <p:cNvPr id="1450" name="Google Shape;1450;p40"/>
          <p:cNvSpPr/>
          <p:nvPr/>
        </p:nvSpPr>
        <p:spPr>
          <a:xfrm>
            <a:off x="54864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40"/>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452" name="Google Shape;1452;p40"/>
          <p:cNvSpPr/>
          <p:nvPr/>
        </p:nvSpPr>
        <p:spPr>
          <a:xfrm>
            <a:off x="54864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40"/>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MFA</a:t>
            </a:r>
            <a:endParaRPr sz="950" b="0" i="0" u="none" strike="noStrike" cap="none">
              <a:solidFill>
                <a:schemeClr val="dk1"/>
              </a:solidFill>
              <a:latin typeface="Calibri"/>
              <a:ea typeface="Calibri"/>
              <a:cs typeface="Calibri"/>
              <a:sym typeface="Calibri"/>
            </a:endParaRPr>
          </a:p>
        </p:txBody>
      </p:sp>
      <p:sp>
        <p:nvSpPr>
          <p:cNvPr id="1454" name="Google Shape;1454;p40"/>
          <p:cNvSpPr/>
          <p:nvPr/>
        </p:nvSpPr>
        <p:spPr>
          <a:xfrm>
            <a:off x="2697480" y="6144768"/>
            <a:ext cx="384048" cy="384048"/>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40"/>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456" name="Google Shape;1456;p40"/>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950"/>
              <a:buFont typeface="Calibri"/>
              <a:buNone/>
            </a:pPr>
            <a:r>
              <a:rPr lang="en-US" sz="950" b="1" i="0" u="none" strike="noStrike" cap="none">
                <a:solidFill>
                  <a:srgbClr val="FFFFFF"/>
                </a:solidFill>
                <a:latin typeface="Calibri"/>
                <a:ea typeface="Calibri"/>
                <a:cs typeface="Calibri"/>
                <a:sym typeface="Calibri"/>
              </a:rPr>
              <a:t>GET A .GOV</a:t>
            </a:r>
            <a:endParaRPr sz="950" b="0" i="0" u="none" strike="noStrike" cap="none">
              <a:solidFill>
                <a:schemeClr val="dk1"/>
              </a:solidFill>
              <a:latin typeface="Calibri"/>
              <a:ea typeface="Calibri"/>
              <a:cs typeface="Calibri"/>
              <a:sym typeface="Calibri"/>
            </a:endParaRPr>
          </a:p>
        </p:txBody>
      </p:sp>
      <p:sp>
        <p:nvSpPr>
          <p:cNvPr id="1457" name="Google Shape;1457;p40"/>
          <p:cNvSpPr/>
          <p:nvPr/>
        </p:nvSpPr>
        <p:spPr>
          <a:xfrm>
            <a:off x="484632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40"/>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459" name="Google Shape;1459;p40"/>
          <p:cNvSpPr/>
          <p:nvPr/>
        </p:nvSpPr>
        <p:spPr>
          <a:xfrm>
            <a:off x="484632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40"/>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DMARC</a:t>
            </a:r>
            <a:endParaRPr sz="950" b="0" i="0" u="none" strike="noStrike" cap="none">
              <a:solidFill>
                <a:schemeClr val="dk1"/>
              </a:solidFill>
              <a:latin typeface="Calibri"/>
              <a:ea typeface="Calibri"/>
              <a:cs typeface="Calibri"/>
              <a:sym typeface="Calibri"/>
            </a:endParaRPr>
          </a:p>
        </p:txBody>
      </p:sp>
      <p:sp>
        <p:nvSpPr>
          <p:cNvPr id="1461" name="Google Shape;1461;p40"/>
          <p:cNvSpPr/>
          <p:nvPr/>
        </p:nvSpPr>
        <p:spPr>
          <a:xfrm>
            <a:off x="699516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40"/>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463" name="Google Shape;1463;p40"/>
          <p:cNvSpPr/>
          <p:nvPr/>
        </p:nvSpPr>
        <p:spPr>
          <a:xfrm>
            <a:off x="699516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0"/>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BE PHISHING-READY</a:t>
            </a:r>
            <a:endParaRPr sz="950" b="0" i="0" u="none" strike="noStrike" cap="none">
              <a:solidFill>
                <a:schemeClr val="dk1"/>
              </a:solidFill>
              <a:latin typeface="Calibri"/>
              <a:ea typeface="Calibri"/>
              <a:cs typeface="Calibri"/>
              <a:sym typeface="Calibri"/>
            </a:endParaRPr>
          </a:p>
        </p:txBody>
      </p:sp>
      <p:sp>
        <p:nvSpPr>
          <p:cNvPr id="1465" name="Google Shape;1465;p40"/>
          <p:cNvSpPr/>
          <p:nvPr/>
        </p:nvSpPr>
        <p:spPr>
          <a:xfrm>
            <a:off x="914400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0"/>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467" name="Google Shape;1467;p40"/>
          <p:cNvSpPr/>
          <p:nvPr/>
        </p:nvSpPr>
        <p:spPr>
          <a:xfrm>
            <a:off x="914400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0"/>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CALL TO CONFIRM</a:t>
            </a:r>
            <a:endParaRPr sz="950" b="0" i="0" u="none" strike="noStrike" cap="none">
              <a:solidFill>
                <a:schemeClr val="dk1"/>
              </a:solidFill>
              <a:latin typeface="Calibri"/>
              <a:ea typeface="Calibri"/>
              <a:cs typeface="Calibri"/>
              <a:sym typeface="Calibri"/>
            </a:endParaRPr>
          </a:p>
        </p:txBody>
      </p:sp>
      <p:sp>
        <p:nvSpPr>
          <p:cNvPr id="1469" name="Google Shape;1469;p40"/>
          <p:cNvSpPr/>
          <p:nvPr/>
        </p:nvSpPr>
        <p:spPr>
          <a:xfrm>
            <a:off x="548640" y="2907792"/>
            <a:ext cx="274320" cy="27432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70" name="Google Shape;1470;p40" descr="preencoded.png"/>
          <p:cNvPicPr preferRelativeResize="0"/>
          <p:nvPr/>
        </p:nvPicPr>
        <p:blipFill rotWithShape="1">
          <a:blip r:embed="rId4">
            <a:alphaModFix/>
          </a:blip>
          <a:srcRect/>
          <a:stretch/>
        </p:blipFill>
        <p:spPr>
          <a:xfrm>
            <a:off x="622706" y="2981858"/>
            <a:ext cx="126187" cy="126187"/>
          </a:xfrm>
          <a:prstGeom prst="rect">
            <a:avLst/>
          </a:prstGeom>
          <a:noFill/>
          <a:ln>
            <a:noFill/>
          </a:ln>
        </p:spPr>
      </p:pic>
      <p:sp>
        <p:nvSpPr>
          <p:cNvPr id="1471" name="Google Shape;1471;p40"/>
          <p:cNvSpPr txBox="1"/>
          <p:nvPr/>
        </p:nvSpPr>
        <p:spPr>
          <a:xfrm>
            <a:off x="932688" y="2764571"/>
            <a:ext cx="4736700" cy="594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400"/>
              <a:buFont typeface="Calibri"/>
              <a:buNone/>
            </a:pPr>
            <a:r>
              <a:rPr lang="en-US" sz="1800" b="0" i="0" u="none" strike="noStrike" cap="none">
                <a:solidFill>
                  <a:srgbClr val="FFFFFF"/>
                </a:solidFill>
                <a:latin typeface="Calibri"/>
                <a:ea typeface="Calibri"/>
                <a:cs typeface="Calibri"/>
                <a:sym typeface="Calibri"/>
              </a:rPr>
              <a:t>Free at get.gov</a:t>
            </a:r>
            <a:endParaRPr sz="1800" b="0" i="0" u="none" strike="noStrike" cap="none">
              <a:solidFill>
                <a:schemeClr val="dk1"/>
              </a:solidFill>
              <a:latin typeface="Calibri"/>
              <a:ea typeface="Calibri"/>
              <a:cs typeface="Calibri"/>
              <a:sym typeface="Calibri"/>
            </a:endParaRPr>
          </a:p>
        </p:txBody>
      </p:sp>
      <p:sp>
        <p:nvSpPr>
          <p:cNvPr id="1472" name="Google Shape;1472;p40"/>
          <p:cNvSpPr/>
          <p:nvPr/>
        </p:nvSpPr>
        <p:spPr>
          <a:xfrm>
            <a:off x="548640" y="3547872"/>
            <a:ext cx="274320" cy="27432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73" name="Google Shape;1473;p40" descr="preencoded.png"/>
          <p:cNvPicPr preferRelativeResize="0"/>
          <p:nvPr/>
        </p:nvPicPr>
        <p:blipFill rotWithShape="1">
          <a:blip r:embed="rId4">
            <a:alphaModFix/>
          </a:blip>
          <a:srcRect/>
          <a:stretch/>
        </p:blipFill>
        <p:spPr>
          <a:xfrm>
            <a:off x="622706" y="3621938"/>
            <a:ext cx="126187" cy="126187"/>
          </a:xfrm>
          <a:prstGeom prst="rect">
            <a:avLst/>
          </a:prstGeom>
          <a:noFill/>
          <a:ln>
            <a:noFill/>
          </a:ln>
        </p:spPr>
      </p:pic>
      <p:sp>
        <p:nvSpPr>
          <p:cNvPr id="1474" name="Google Shape;1474;p40"/>
          <p:cNvSpPr txBox="1"/>
          <p:nvPr/>
        </p:nvSpPr>
        <p:spPr>
          <a:xfrm>
            <a:off x="932688" y="3404651"/>
            <a:ext cx="4736700" cy="594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400"/>
              <a:buFont typeface="Calibri"/>
              <a:buNone/>
            </a:pPr>
            <a:r>
              <a:rPr lang="en-US" sz="1800" b="0" i="0" u="none" strike="noStrike" cap="none">
                <a:solidFill>
                  <a:srgbClr val="FFFFFF"/>
                </a:solidFill>
                <a:latin typeface="Calibri"/>
                <a:ea typeface="Calibri"/>
                <a:cs typeface="Calibri"/>
                <a:sym typeface="Calibri"/>
              </a:rPr>
              <a:t>Helps protect against spam and spoofing</a:t>
            </a:r>
            <a:endParaRPr sz="1800" b="0" i="0" u="none" strike="noStrike" cap="none">
              <a:solidFill>
                <a:schemeClr val="dk1"/>
              </a:solidFill>
              <a:latin typeface="Calibri"/>
              <a:ea typeface="Calibri"/>
              <a:cs typeface="Calibri"/>
              <a:sym typeface="Calibri"/>
            </a:endParaRPr>
          </a:p>
        </p:txBody>
      </p:sp>
      <p:sp>
        <p:nvSpPr>
          <p:cNvPr id="1475" name="Google Shape;1475;p40"/>
          <p:cNvSpPr/>
          <p:nvPr/>
        </p:nvSpPr>
        <p:spPr>
          <a:xfrm>
            <a:off x="548640" y="4187952"/>
            <a:ext cx="274320" cy="27432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76" name="Google Shape;1476;p40" descr="preencoded.png"/>
          <p:cNvPicPr preferRelativeResize="0"/>
          <p:nvPr/>
        </p:nvPicPr>
        <p:blipFill rotWithShape="1">
          <a:blip r:embed="rId4">
            <a:alphaModFix/>
          </a:blip>
          <a:srcRect/>
          <a:stretch/>
        </p:blipFill>
        <p:spPr>
          <a:xfrm>
            <a:off x="622706" y="4262018"/>
            <a:ext cx="126187" cy="126187"/>
          </a:xfrm>
          <a:prstGeom prst="rect">
            <a:avLst/>
          </a:prstGeom>
          <a:noFill/>
          <a:ln>
            <a:noFill/>
          </a:ln>
        </p:spPr>
      </p:pic>
      <p:sp>
        <p:nvSpPr>
          <p:cNvPr id="1477" name="Google Shape;1477;p40"/>
          <p:cNvSpPr txBox="1"/>
          <p:nvPr/>
        </p:nvSpPr>
        <p:spPr>
          <a:xfrm>
            <a:off x="932688" y="4044731"/>
            <a:ext cx="4736700" cy="594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400"/>
              <a:buFont typeface="Calibri"/>
              <a:buNone/>
            </a:pPr>
            <a:r>
              <a:rPr lang="en-US" sz="1800" b="0" i="0" u="none" strike="noStrike" cap="none">
                <a:solidFill>
                  <a:srgbClr val="FFFFFF"/>
                </a:solidFill>
                <a:latin typeface="Calibri"/>
                <a:ea typeface="Calibri"/>
                <a:cs typeface="Calibri"/>
                <a:sym typeface="Calibri"/>
              </a:rPr>
              <a:t>Rank higher in search results</a:t>
            </a:r>
            <a:endParaRPr sz="1800" b="0" i="0" u="none" strike="noStrike" cap="none">
              <a:solidFill>
                <a:schemeClr val="dk1"/>
              </a:solidFill>
              <a:latin typeface="Calibri"/>
              <a:ea typeface="Calibri"/>
              <a:cs typeface="Calibri"/>
              <a:sym typeface="Calibri"/>
            </a:endParaRPr>
          </a:p>
        </p:txBody>
      </p:sp>
      <p:sp>
        <p:nvSpPr>
          <p:cNvPr id="1478" name="Google Shape;1478;p40"/>
          <p:cNvSpPr/>
          <p:nvPr/>
        </p:nvSpPr>
        <p:spPr>
          <a:xfrm>
            <a:off x="548640" y="4937760"/>
            <a:ext cx="2377440" cy="502920"/>
          </a:xfrm>
          <a:prstGeom prst="roundRect">
            <a:avLst>
              <a:gd name="adj" fmla="val 49091"/>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0">
            <a:hlinkClick r:id="rId5"/>
          </p:cNvPr>
          <p:cNvSpPr txBox="1"/>
          <p:nvPr/>
        </p:nvSpPr>
        <p:spPr>
          <a:xfrm>
            <a:off x="548640" y="4937760"/>
            <a:ext cx="2377440" cy="5029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250"/>
              <a:buFont typeface="Calibri"/>
              <a:buNone/>
            </a:pPr>
            <a:r>
              <a:rPr lang="en-US" sz="1250" b="1" i="0" u="sng" strike="noStrike" cap="none">
                <a:solidFill>
                  <a:schemeClr val="lt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Get the .gov guide →</a:t>
            </a:r>
            <a:endParaRPr sz="1250" b="0" i="0" u="none" strike="noStrike" cap="none">
              <a:solidFill>
                <a:schemeClr val="lt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1484"/>
        <p:cNvGrpSpPr/>
        <p:nvPr/>
      </p:nvGrpSpPr>
      <p:grpSpPr>
        <a:xfrm>
          <a:off x="0" y="0"/>
          <a:ext cx="0" cy="0"/>
          <a:chOff x="0" y="0"/>
          <a:chExt cx="0" cy="0"/>
        </a:xfrm>
      </p:grpSpPr>
      <p:sp>
        <p:nvSpPr>
          <p:cNvPr id="1485" name="Google Shape;1485;p41"/>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3000"/>
              <a:buFont typeface="Calibri"/>
              <a:buNone/>
            </a:pPr>
            <a:r>
              <a:rPr lang="en-US" sz="3000" b="1" i="0" u="none" strike="noStrike" cap="none">
                <a:solidFill>
                  <a:srgbClr val="FFFFFF"/>
                </a:solidFill>
                <a:latin typeface="Calibri"/>
                <a:ea typeface="Calibri"/>
                <a:cs typeface="Calibri"/>
                <a:sym typeface="Calibri"/>
              </a:rPr>
              <a:t>Real site or scam site?</a:t>
            </a:r>
            <a:endParaRPr sz="3000" b="0" i="0" u="none" strike="noStrike" cap="none">
              <a:solidFill>
                <a:schemeClr val="dk1"/>
              </a:solidFill>
              <a:latin typeface="Calibri"/>
              <a:ea typeface="Calibri"/>
              <a:cs typeface="Calibri"/>
              <a:sym typeface="Calibri"/>
            </a:endParaRPr>
          </a:p>
        </p:txBody>
      </p:sp>
      <p:sp>
        <p:nvSpPr>
          <p:cNvPr id="1486" name="Google Shape;1486;p41"/>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400"/>
              <a:buFont typeface="Calibri"/>
              <a:buNone/>
            </a:pPr>
            <a:r>
              <a:rPr lang="en-US" sz="1900" b="0" i="0" u="none" strike="noStrike" cap="none">
                <a:solidFill>
                  <a:srgbClr val="C9D3F2"/>
                </a:solidFill>
                <a:latin typeface="Calibri"/>
                <a:ea typeface="Calibri"/>
                <a:cs typeface="Calibri"/>
                <a:sym typeface="Calibri"/>
              </a:rPr>
              <a:t>Two results for the same district — a .gov domain makes the real one obvious</a:t>
            </a:r>
            <a:endParaRPr sz="1900" b="0" i="0" u="none" strike="noStrike" cap="none">
              <a:solidFill>
                <a:schemeClr val="dk1"/>
              </a:solidFill>
              <a:latin typeface="Calibri"/>
              <a:ea typeface="Calibri"/>
              <a:cs typeface="Calibri"/>
              <a:sym typeface="Calibri"/>
            </a:endParaRPr>
          </a:p>
        </p:txBody>
      </p:sp>
      <p:pic>
        <p:nvPicPr>
          <p:cNvPr id="1487" name="Google Shape;1487;p41" descr="/tmp/claude-0/-home-claude/0eb6c878-c4ca-5944-9399-a7d616d972c5/scratchpad/v2/assets/streamline_dark.png"/>
          <p:cNvPicPr preferRelativeResize="0"/>
          <p:nvPr/>
        </p:nvPicPr>
        <p:blipFill rotWithShape="1">
          <a:blip r:embed="rId3">
            <a:alphaModFix/>
          </a:blip>
          <a:srcRect/>
          <a:stretch/>
        </p:blipFill>
        <p:spPr>
          <a:xfrm>
            <a:off x="10104120" y="457200"/>
            <a:ext cx="1691640" cy="660373"/>
          </a:xfrm>
          <a:prstGeom prst="rect">
            <a:avLst/>
          </a:prstGeom>
          <a:noFill/>
          <a:ln>
            <a:noFill/>
          </a:ln>
        </p:spPr>
      </p:pic>
      <p:cxnSp>
        <p:nvCxnSpPr>
          <p:cNvPr id="1488" name="Google Shape;1488;p41"/>
          <p:cNvCxnSpPr/>
          <p:nvPr/>
        </p:nvCxnSpPr>
        <p:spPr>
          <a:xfrm>
            <a:off x="548640" y="5989320"/>
            <a:ext cx="11094415" cy="0"/>
          </a:xfrm>
          <a:prstGeom prst="straightConnector1">
            <a:avLst/>
          </a:prstGeom>
          <a:noFill/>
          <a:ln w="9525" cap="flat" cmpd="sng">
            <a:solidFill>
              <a:srgbClr val="3D428A"/>
            </a:solidFill>
            <a:prstDash val="solid"/>
            <a:round/>
            <a:headEnd type="none" w="sm" len="sm"/>
            <a:tailEnd type="none" w="sm" len="sm"/>
          </a:ln>
        </p:spPr>
      </p:cxnSp>
      <p:sp>
        <p:nvSpPr>
          <p:cNvPr id="1489" name="Google Shape;1489;p41"/>
          <p:cNvSpPr/>
          <p:nvPr/>
        </p:nvSpPr>
        <p:spPr>
          <a:xfrm>
            <a:off x="54864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1"/>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491" name="Google Shape;1491;p41"/>
          <p:cNvSpPr/>
          <p:nvPr/>
        </p:nvSpPr>
        <p:spPr>
          <a:xfrm>
            <a:off x="54864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41"/>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MFA</a:t>
            </a:r>
            <a:endParaRPr sz="950" b="0" i="0" u="none" strike="noStrike" cap="none">
              <a:solidFill>
                <a:schemeClr val="dk1"/>
              </a:solidFill>
              <a:latin typeface="Calibri"/>
              <a:ea typeface="Calibri"/>
              <a:cs typeface="Calibri"/>
              <a:sym typeface="Calibri"/>
            </a:endParaRPr>
          </a:p>
        </p:txBody>
      </p:sp>
      <p:sp>
        <p:nvSpPr>
          <p:cNvPr id="1493" name="Google Shape;1493;p41"/>
          <p:cNvSpPr/>
          <p:nvPr/>
        </p:nvSpPr>
        <p:spPr>
          <a:xfrm>
            <a:off x="2697480" y="6144768"/>
            <a:ext cx="384048" cy="384048"/>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1"/>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495" name="Google Shape;1495;p41"/>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950"/>
              <a:buFont typeface="Calibri"/>
              <a:buNone/>
            </a:pPr>
            <a:r>
              <a:rPr lang="en-US" sz="950" b="1" i="0" u="none" strike="noStrike" cap="none">
                <a:solidFill>
                  <a:srgbClr val="FFFFFF"/>
                </a:solidFill>
                <a:latin typeface="Calibri"/>
                <a:ea typeface="Calibri"/>
                <a:cs typeface="Calibri"/>
                <a:sym typeface="Calibri"/>
              </a:rPr>
              <a:t>GET A .GOV</a:t>
            </a:r>
            <a:endParaRPr sz="950" b="0" i="0" u="none" strike="noStrike" cap="none">
              <a:solidFill>
                <a:schemeClr val="dk1"/>
              </a:solidFill>
              <a:latin typeface="Calibri"/>
              <a:ea typeface="Calibri"/>
              <a:cs typeface="Calibri"/>
              <a:sym typeface="Calibri"/>
            </a:endParaRPr>
          </a:p>
        </p:txBody>
      </p:sp>
      <p:sp>
        <p:nvSpPr>
          <p:cNvPr id="1496" name="Google Shape;1496;p41"/>
          <p:cNvSpPr/>
          <p:nvPr/>
        </p:nvSpPr>
        <p:spPr>
          <a:xfrm>
            <a:off x="484632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41"/>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498" name="Google Shape;1498;p41"/>
          <p:cNvSpPr/>
          <p:nvPr/>
        </p:nvSpPr>
        <p:spPr>
          <a:xfrm>
            <a:off x="484632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41"/>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DMARC</a:t>
            </a:r>
            <a:endParaRPr sz="950" b="0" i="0" u="none" strike="noStrike" cap="none">
              <a:solidFill>
                <a:schemeClr val="dk1"/>
              </a:solidFill>
              <a:latin typeface="Calibri"/>
              <a:ea typeface="Calibri"/>
              <a:cs typeface="Calibri"/>
              <a:sym typeface="Calibri"/>
            </a:endParaRPr>
          </a:p>
        </p:txBody>
      </p:sp>
      <p:sp>
        <p:nvSpPr>
          <p:cNvPr id="1500" name="Google Shape;1500;p41"/>
          <p:cNvSpPr/>
          <p:nvPr/>
        </p:nvSpPr>
        <p:spPr>
          <a:xfrm>
            <a:off x="699516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41"/>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502" name="Google Shape;1502;p41"/>
          <p:cNvSpPr/>
          <p:nvPr/>
        </p:nvSpPr>
        <p:spPr>
          <a:xfrm>
            <a:off x="699516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41"/>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BE PHISHING-READY</a:t>
            </a:r>
            <a:endParaRPr sz="950" b="0" i="0" u="none" strike="noStrike" cap="none">
              <a:solidFill>
                <a:schemeClr val="dk1"/>
              </a:solidFill>
              <a:latin typeface="Calibri"/>
              <a:ea typeface="Calibri"/>
              <a:cs typeface="Calibri"/>
              <a:sym typeface="Calibri"/>
            </a:endParaRPr>
          </a:p>
        </p:txBody>
      </p:sp>
      <p:sp>
        <p:nvSpPr>
          <p:cNvPr id="1504" name="Google Shape;1504;p41"/>
          <p:cNvSpPr/>
          <p:nvPr/>
        </p:nvSpPr>
        <p:spPr>
          <a:xfrm>
            <a:off x="914400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41"/>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506" name="Google Shape;1506;p41"/>
          <p:cNvSpPr/>
          <p:nvPr/>
        </p:nvSpPr>
        <p:spPr>
          <a:xfrm>
            <a:off x="914400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41"/>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CALL TO CONFIRM</a:t>
            </a:r>
            <a:endParaRPr sz="950" b="0" i="0" u="none" strike="noStrike" cap="none">
              <a:solidFill>
                <a:schemeClr val="dk1"/>
              </a:solidFill>
              <a:latin typeface="Calibri"/>
              <a:ea typeface="Calibri"/>
              <a:cs typeface="Calibri"/>
              <a:sym typeface="Calibri"/>
            </a:endParaRPr>
          </a:p>
        </p:txBody>
      </p:sp>
      <p:sp>
        <p:nvSpPr>
          <p:cNvPr id="1508" name="Google Shape;1508;p41"/>
          <p:cNvSpPr/>
          <p:nvPr/>
        </p:nvSpPr>
        <p:spPr>
          <a:xfrm>
            <a:off x="475488" y="1618488"/>
            <a:ext cx="5998464" cy="3876725"/>
          </a:xfrm>
          <a:prstGeom prst="roundRect">
            <a:avLst>
              <a:gd name="adj" fmla="val 2830"/>
            </a:avLst>
          </a:prstGeom>
          <a:solidFill>
            <a:srgbClr val="1F2358"/>
          </a:solidFill>
          <a:ln w="9525" cap="flat" cmpd="sng">
            <a:solidFill>
              <a:srgbClr val="1F2358"/>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09" name="Google Shape;1509;p41" descr="/tmp/claude-0/-home-claude/0eb6c878-c4ca-5944-9399-a7d616d972c5/scratchpad/v2/media/s45_76fcb509.png"/>
          <p:cNvPicPr preferRelativeResize="0"/>
          <p:nvPr/>
        </p:nvPicPr>
        <p:blipFill rotWithShape="1">
          <a:blip r:embed="rId4">
            <a:alphaModFix/>
          </a:blip>
          <a:srcRect/>
          <a:stretch/>
        </p:blipFill>
        <p:spPr>
          <a:xfrm>
            <a:off x="548640" y="1691640"/>
            <a:ext cx="5852160" cy="3730421"/>
          </a:xfrm>
          <a:prstGeom prst="rect">
            <a:avLst/>
          </a:prstGeom>
          <a:noFill/>
          <a:ln>
            <a:noFill/>
          </a:ln>
        </p:spPr>
      </p:pic>
      <p:sp>
        <p:nvSpPr>
          <p:cNvPr id="1510" name="Google Shape;1510;p41"/>
          <p:cNvSpPr/>
          <p:nvPr/>
        </p:nvSpPr>
        <p:spPr>
          <a:xfrm>
            <a:off x="6858000" y="1691640"/>
            <a:ext cx="4800600" cy="1828800"/>
          </a:xfrm>
          <a:prstGeom prst="roundRect">
            <a:avLst>
              <a:gd name="adj" fmla="val 6000"/>
            </a:avLst>
          </a:prstGeom>
          <a:solidFill>
            <a:srgbClr val="1F2358"/>
          </a:solidFill>
          <a:ln w="9525"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41"/>
          <p:cNvSpPr/>
          <p:nvPr/>
        </p:nvSpPr>
        <p:spPr>
          <a:xfrm>
            <a:off x="7132320" y="1965960"/>
            <a:ext cx="502920" cy="502920"/>
          </a:xfrm>
          <a:prstGeom prst="ellipse">
            <a:avLst/>
          </a:prstGeom>
          <a:solidFill>
            <a:srgbClr val="2E8B57"/>
          </a:solidFill>
          <a:ln w="12700" cap="flat" cmpd="sng">
            <a:solidFill>
              <a:srgbClr val="2E8B5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12" name="Google Shape;1512;p41" descr="preencoded.png"/>
          <p:cNvPicPr preferRelativeResize="0"/>
          <p:nvPr/>
        </p:nvPicPr>
        <p:blipFill rotWithShape="1">
          <a:blip r:embed="rId5">
            <a:alphaModFix/>
          </a:blip>
          <a:srcRect/>
          <a:stretch/>
        </p:blipFill>
        <p:spPr>
          <a:xfrm>
            <a:off x="7268108" y="2101748"/>
            <a:ext cx="231343" cy="231343"/>
          </a:xfrm>
          <a:prstGeom prst="rect">
            <a:avLst/>
          </a:prstGeom>
          <a:noFill/>
          <a:ln>
            <a:noFill/>
          </a:ln>
        </p:spPr>
      </p:pic>
      <p:sp>
        <p:nvSpPr>
          <p:cNvPr id="1513" name="Google Shape;1513;p41"/>
          <p:cNvSpPr txBox="1"/>
          <p:nvPr/>
        </p:nvSpPr>
        <p:spPr>
          <a:xfrm>
            <a:off x="7772400" y="1828800"/>
            <a:ext cx="3657600" cy="1554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250"/>
              <a:buFont typeface="Calibri"/>
              <a:buNone/>
            </a:pPr>
            <a:r>
              <a:rPr lang="en-US" sz="1750" b="1" i="0" u="none" strike="noStrike" cap="none">
                <a:solidFill>
                  <a:srgbClr val="FFFFFF"/>
                </a:solidFill>
                <a:latin typeface="Calibri"/>
                <a:ea typeface="Calibri"/>
                <a:cs typeface="Calibri"/>
                <a:sym typeface="Calibri"/>
              </a:rPr>
              <a:t>Top result — real site</a:t>
            </a:r>
            <a:endParaRPr sz="175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C9D3F2"/>
              </a:buClr>
              <a:buSzPts val="1250"/>
              <a:buFont typeface="Calibri"/>
              <a:buNone/>
            </a:pPr>
            <a:r>
              <a:rPr lang="en-US" sz="1750" b="0" i="0" u="none" strike="noStrike" cap="none">
                <a:solidFill>
                  <a:srgbClr val="C9D3F2"/>
                </a:solidFill>
                <a:latin typeface="Calibri"/>
                <a:ea typeface="Calibri"/>
                <a:cs typeface="Calibri"/>
                <a:sym typeface="Calibri"/>
              </a:rPr>
              <a:t>The district's own domain, with its real contact and payment pages.</a:t>
            </a:r>
            <a:endParaRPr sz="1750" b="0" i="0" u="none" strike="noStrike" cap="none">
              <a:solidFill>
                <a:schemeClr val="dk1"/>
              </a:solidFill>
              <a:latin typeface="Calibri"/>
              <a:ea typeface="Calibri"/>
              <a:cs typeface="Calibri"/>
              <a:sym typeface="Calibri"/>
            </a:endParaRPr>
          </a:p>
        </p:txBody>
      </p:sp>
      <p:sp>
        <p:nvSpPr>
          <p:cNvPr id="1514" name="Google Shape;1514;p41"/>
          <p:cNvSpPr/>
          <p:nvPr/>
        </p:nvSpPr>
        <p:spPr>
          <a:xfrm>
            <a:off x="6858000" y="3749040"/>
            <a:ext cx="4800600" cy="2011680"/>
          </a:xfrm>
          <a:prstGeom prst="roundRect">
            <a:avLst>
              <a:gd name="adj" fmla="val 5455"/>
            </a:avLst>
          </a:prstGeom>
          <a:solidFill>
            <a:srgbClr val="4A1F2E"/>
          </a:solidFill>
          <a:ln w="9525" cap="flat" cmpd="sng">
            <a:solidFill>
              <a:srgbClr val="4A1F2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1"/>
          <p:cNvSpPr/>
          <p:nvPr/>
        </p:nvSpPr>
        <p:spPr>
          <a:xfrm>
            <a:off x="7132320" y="4023360"/>
            <a:ext cx="502920" cy="50292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16" name="Google Shape;1516;p41" descr="preencoded.png"/>
          <p:cNvPicPr preferRelativeResize="0"/>
          <p:nvPr/>
        </p:nvPicPr>
        <p:blipFill rotWithShape="1">
          <a:blip r:embed="rId6">
            <a:alphaModFix/>
          </a:blip>
          <a:srcRect/>
          <a:stretch/>
        </p:blipFill>
        <p:spPr>
          <a:xfrm>
            <a:off x="7268108" y="4159148"/>
            <a:ext cx="231343" cy="231343"/>
          </a:xfrm>
          <a:prstGeom prst="rect">
            <a:avLst/>
          </a:prstGeom>
          <a:noFill/>
          <a:ln>
            <a:noFill/>
          </a:ln>
        </p:spPr>
      </p:pic>
      <p:sp>
        <p:nvSpPr>
          <p:cNvPr id="1517" name="Google Shape;1517;p41"/>
          <p:cNvSpPr txBox="1"/>
          <p:nvPr/>
        </p:nvSpPr>
        <p:spPr>
          <a:xfrm>
            <a:off x="7772400" y="3886200"/>
            <a:ext cx="3657600" cy="17373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250"/>
              <a:buFont typeface="Calibri"/>
              <a:buNone/>
            </a:pPr>
            <a:r>
              <a:rPr lang="en-US" sz="1750" b="1" i="0" u="none" strike="noStrike" cap="none">
                <a:solidFill>
                  <a:srgbClr val="FFFFFF"/>
                </a:solidFill>
                <a:latin typeface="Calibri"/>
                <a:ea typeface="Calibri"/>
                <a:cs typeface="Calibri"/>
                <a:sym typeface="Calibri"/>
              </a:rPr>
              <a:t>Lower result — scam site</a:t>
            </a:r>
            <a:endParaRPr sz="175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C9D3F2"/>
              </a:buClr>
              <a:buSzPts val="1250"/>
              <a:buFont typeface="Calibri"/>
              <a:buNone/>
            </a:pPr>
            <a:r>
              <a:rPr lang="en-US" sz="1750" b="0" i="0" u="none" strike="noStrike" cap="none">
                <a:solidFill>
                  <a:srgbClr val="C9D3F2"/>
                </a:solidFill>
                <a:latin typeface="Calibri"/>
                <a:ea typeface="Calibri"/>
                <a:cs typeface="Calibri"/>
                <a:sym typeface="Calibri"/>
              </a:rPr>
              <a:t>A look-alike "Pay Your Bill Online" page. With a .gov domain, residents can tell them apart at a glance.</a:t>
            </a:r>
            <a:endParaRPr sz="1750" b="0" i="0" u="none" strike="noStrike" cap="none">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1522"/>
        <p:cNvGrpSpPr/>
        <p:nvPr/>
      </p:nvGrpSpPr>
      <p:grpSpPr>
        <a:xfrm>
          <a:off x="0" y="0"/>
          <a:ext cx="0" cy="0"/>
          <a:chOff x="0" y="0"/>
          <a:chExt cx="0" cy="0"/>
        </a:xfrm>
      </p:grpSpPr>
      <p:pic>
        <p:nvPicPr>
          <p:cNvPr id="1523" name="Google Shape;1523;p42" descr="/tmp/claude-0/-home-claude/0eb6c878-c4ca-5944-9399-a7d616d972c5/scratchpad/v2/media/s46_cbfa8238.jpg"/>
          <p:cNvPicPr preferRelativeResize="0"/>
          <p:nvPr/>
        </p:nvPicPr>
        <p:blipFill rotWithShape="1">
          <a:blip r:embed="rId3">
            <a:alphaModFix/>
          </a:blip>
          <a:srcRect/>
          <a:stretch/>
        </p:blipFill>
        <p:spPr>
          <a:xfrm>
            <a:off x="5943600" y="0"/>
            <a:ext cx="6217920" cy="5897880"/>
          </a:xfrm>
          <a:prstGeom prst="rect">
            <a:avLst/>
          </a:prstGeom>
          <a:noFill/>
          <a:ln>
            <a:noFill/>
          </a:ln>
        </p:spPr>
      </p:pic>
      <p:sp>
        <p:nvSpPr>
          <p:cNvPr id="1524" name="Google Shape;1524;p42"/>
          <p:cNvSpPr/>
          <p:nvPr/>
        </p:nvSpPr>
        <p:spPr>
          <a:xfrm>
            <a:off x="548640" y="502920"/>
            <a:ext cx="822960" cy="82296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2"/>
          <p:cNvSpPr txBox="1"/>
          <p:nvPr/>
        </p:nvSpPr>
        <p:spPr>
          <a:xfrm>
            <a:off x="548640" y="502920"/>
            <a:ext cx="822960" cy="8229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3000"/>
              <a:buFont typeface="Calibri"/>
              <a:buNone/>
            </a:pPr>
            <a:r>
              <a:rPr lang="en-US" sz="3000" b="1" i="0" u="none" strike="noStrike" cap="none">
                <a:solidFill>
                  <a:srgbClr val="FFFFFF"/>
                </a:solidFill>
                <a:latin typeface="Calibri"/>
                <a:ea typeface="Calibri"/>
                <a:cs typeface="Calibri"/>
                <a:sym typeface="Calibri"/>
              </a:rPr>
              <a:t>3</a:t>
            </a:r>
            <a:endParaRPr sz="3000" b="0" i="0" u="none" strike="noStrike" cap="none">
              <a:solidFill>
                <a:schemeClr val="dk1"/>
              </a:solidFill>
              <a:latin typeface="Calibri"/>
              <a:ea typeface="Calibri"/>
              <a:cs typeface="Calibri"/>
              <a:sym typeface="Calibri"/>
            </a:endParaRPr>
          </a:p>
        </p:txBody>
      </p:sp>
      <p:sp>
        <p:nvSpPr>
          <p:cNvPr id="1526" name="Google Shape;1526;p42"/>
          <p:cNvSpPr txBox="1"/>
          <p:nvPr/>
        </p:nvSpPr>
        <p:spPr>
          <a:xfrm>
            <a:off x="1554480" y="411480"/>
            <a:ext cx="4754880" cy="10058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800"/>
              <a:buFont typeface="Calibri"/>
              <a:buNone/>
            </a:pPr>
            <a:r>
              <a:rPr lang="en-US" sz="2800" b="1" i="0" u="none" strike="noStrike" cap="none">
                <a:solidFill>
                  <a:srgbClr val="FFFFFF"/>
                </a:solidFill>
                <a:latin typeface="Calibri"/>
                <a:ea typeface="Calibri"/>
                <a:cs typeface="Calibri"/>
                <a:sym typeface="Calibri"/>
              </a:rPr>
              <a:t>Make sure DMARC is enabled</a:t>
            </a:r>
            <a:endParaRPr sz="2800" b="0" i="0" u="none" strike="noStrike" cap="none">
              <a:solidFill>
                <a:schemeClr val="dk1"/>
              </a:solidFill>
              <a:latin typeface="Calibri"/>
              <a:ea typeface="Calibri"/>
              <a:cs typeface="Calibri"/>
              <a:sym typeface="Calibri"/>
            </a:endParaRPr>
          </a:p>
        </p:txBody>
      </p:sp>
      <p:sp>
        <p:nvSpPr>
          <p:cNvPr id="1527" name="Google Shape;1527;p42"/>
          <p:cNvSpPr txBox="1"/>
          <p:nvPr/>
        </p:nvSpPr>
        <p:spPr>
          <a:xfrm>
            <a:off x="548640" y="1645920"/>
            <a:ext cx="5120640"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500"/>
              <a:buFont typeface="Calibri"/>
              <a:buNone/>
            </a:pPr>
            <a:r>
              <a:rPr lang="en-US" sz="2000" b="0" i="0" u="none" strike="noStrike" cap="none">
                <a:solidFill>
                  <a:srgbClr val="C9D3F2"/>
                </a:solidFill>
                <a:latin typeface="Calibri"/>
                <a:ea typeface="Calibri"/>
                <a:cs typeface="Calibri"/>
                <a:sym typeface="Calibri"/>
              </a:rPr>
              <a:t>…to keep others from sending mail as you.</a:t>
            </a:r>
            <a:endParaRPr sz="2000" b="0" i="0" u="none" strike="noStrike" cap="none">
              <a:solidFill>
                <a:schemeClr val="dk1"/>
              </a:solidFill>
              <a:latin typeface="Calibri"/>
              <a:ea typeface="Calibri"/>
              <a:cs typeface="Calibri"/>
              <a:sym typeface="Calibri"/>
            </a:endParaRPr>
          </a:p>
        </p:txBody>
      </p:sp>
      <p:cxnSp>
        <p:nvCxnSpPr>
          <p:cNvPr id="1528" name="Google Shape;1528;p42"/>
          <p:cNvCxnSpPr/>
          <p:nvPr/>
        </p:nvCxnSpPr>
        <p:spPr>
          <a:xfrm>
            <a:off x="548640" y="5989320"/>
            <a:ext cx="11094415" cy="0"/>
          </a:xfrm>
          <a:prstGeom prst="straightConnector1">
            <a:avLst/>
          </a:prstGeom>
          <a:noFill/>
          <a:ln w="9525" cap="flat" cmpd="sng">
            <a:solidFill>
              <a:srgbClr val="3D428A"/>
            </a:solidFill>
            <a:prstDash val="solid"/>
            <a:round/>
            <a:headEnd type="none" w="sm" len="sm"/>
            <a:tailEnd type="none" w="sm" len="sm"/>
          </a:ln>
        </p:spPr>
      </p:cxnSp>
      <p:sp>
        <p:nvSpPr>
          <p:cNvPr id="1529" name="Google Shape;1529;p42"/>
          <p:cNvSpPr/>
          <p:nvPr/>
        </p:nvSpPr>
        <p:spPr>
          <a:xfrm>
            <a:off x="54864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2"/>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531" name="Google Shape;1531;p42"/>
          <p:cNvSpPr/>
          <p:nvPr/>
        </p:nvSpPr>
        <p:spPr>
          <a:xfrm>
            <a:off x="54864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2"/>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MFA</a:t>
            </a:r>
            <a:endParaRPr sz="950" b="0" i="0" u="none" strike="noStrike" cap="none">
              <a:solidFill>
                <a:schemeClr val="dk1"/>
              </a:solidFill>
              <a:latin typeface="Calibri"/>
              <a:ea typeface="Calibri"/>
              <a:cs typeface="Calibri"/>
              <a:sym typeface="Calibri"/>
            </a:endParaRPr>
          </a:p>
        </p:txBody>
      </p:sp>
      <p:sp>
        <p:nvSpPr>
          <p:cNvPr id="1533" name="Google Shape;1533;p42"/>
          <p:cNvSpPr/>
          <p:nvPr/>
        </p:nvSpPr>
        <p:spPr>
          <a:xfrm>
            <a:off x="269748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2"/>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535" name="Google Shape;1535;p42"/>
          <p:cNvSpPr/>
          <p:nvPr/>
        </p:nvSpPr>
        <p:spPr>
          <a:xfrm>
            <a:off x="269748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2"/>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GET A .GOV</a:t>
            </a:r>
            <a:endParaRPr sz="950" b="0" i="0" u="none" strike="noStrike" cap="none">
              <a:solidFill>
                <a:schemeClr val="dk1"/>
              </a:solidFill>
              <a:latin typeface="Calibri"/>
              <a:ea typeface="Calibri"/>
              <a:cs typeface="Calibri"/>
              <a:sym typeface="Calibri"/>
            </a:endParaRPr>
          </a:p>
        </p:txBody>
      </p:sp>
      <p:sp>
        <p:nvSpPr>
          <p:cNvPr id="1537" name="Google Shape;1537;p42"/>
          <p:cNvSpPr/>
          <p:nvPr/>
        </p:nvSpPr>
        <p:spPr>
          <a:xfrm>
            <a:off x="4846320" y="6144768"/>
            <a:ext cx="384048" cy="384048"/>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2"/>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539" name="Google Shape;1539;p42"/>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950"/>
              <a:buFont typeface="Calibri"/>
              <a:buNone/>
            </a:pPr>
            <a:r>
              <a:rPr lang="en-US" sz="950" b="1" i="0" u="none" strike="noStrike" cap="none">
                <a:solidFill>
                  <a:srgbClr val="FFFFFF"/>
                </a:solidFill>
                <a:latin typeface="Calibri"/>
                <a:ea typeface="Calibri"/>
                <a:cs typeface="Calibri"/>
                <a:sym typeface="Calibri"/>
              </a:rPr>
              <a:t>ENABLE DMARC</a:t>
            </a:r>
            <a:endParaRPr sz="950" b="0" i="0" u="none" strike="noStrike" cap="none">
              <a:solidFill>
                <a:schemeClr val="dk1"/>
              </a:solidFill>
              <a:latin typeface="Calibri"/>
              <a:ea typeface="Calibri"/>
              <a:cs typeface="Calibri"/>
              <a:sym typeface="Calibri"/>
            </a:endParaRPr>
          </a:p>
        </p:txBody>
      </p:sp>
      <p:sp>
        <p:nvSpPr>
          <p:cNvPr id="1540" name="Google Shape;1540;p42"/>
          <p:cNvSpPr/>
          <p:nvPr/>
        </p:nvSpPr>
        <p:spPr>
          <a:xfrm>
            <a:off x="699516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2"/>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542" name="Google Shape;1542;p42"/>
          <p:cNvSpPr/>
          <p:nvPr/>
        </p:nvSpPr>
        <p:spPr>
          <a:xfrm>
            <a:off x="699516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2"/>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BE PHISHING-READY</a:t>
            </a:r>
            <a:endParaRPr sz="950" b="0" i="0" u="none" strike="noStrike" cap="none">
              <a:solidFill>
                <a:schemeClr val="dk1"/>
              </a:solidFill>
              <a:latin typeface="Calibri"/>
              <a:ea typeface="Calibri"/>
              <a:cs typeface="Calibri"/>
              <a:sym typeface="Calibri"/>
            </a:endParaRPr>
          </a:p>
        </p:txBody>
      </p:sp>
      <p:sp>
        <p:nvSpPr>
          <p:cNvPr id="1544" name="Google Shape;1544;p42"/>
          <p:cNvSpPr/>
          <p:nvPr/>
        </p:nvSpPr>
        <p:spPr>
          <a:xfrm>
            <a:off x="914400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2"/>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546" name="Google Shape;1546;p42"/>
          <p:cNvSpPr/>
          <p:nvPr/>
        </p:nvSpPr>
        <p:spPr>
          <a:xfrm>
            <a:off x="914400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2"/>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CALL TO CONFIRM</a:t>
            </a:r>
            <a:endParaRPr sz="950" b="0" i="0" u="none" strike="noStrike" cap="none">
              <a:solidFill>
                <a:schemeClr val="dk1"/>
              </a:solidFill>
              <a:latin typeface="Calibri"/>
              <a:ea typeface="Calibri"/>
              <a:cs typeface="Calibri"/>
              <a:sym typeface="Calibri"/>
            </a:endParaRPr>
          </a:p>
        </p:txBody>
      </p:sp>
      <p:sp>
        <p:nvSpPr>
          <p:cNvPr id="1548" name="Google Shape;1548;p42"/>
          <p:cNvSpPr/>
          <p:nvPr/>
        </p:nvSpPr>
        <p:spPr>
          <a:xfrm>
            <a:off x="548640" y="2834640"/>
            <a:ext cx="5120640" cy="2651760"/>
          </a:xfrm>
          <a:prstGeom prst="roundRect">
            <a:avLst>
              <a:gd name="adj" fmla="val 4138"/>
            </a:avLst>
          </a:prstGeom>
          <a:solidFill>
            <a:srgbClr val="1F2358"/>
          </a:solidFill>
          <a:ln w="9525"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2"/>
          <p:cNvSpPr txBox="1"/>
          <p:nvPr/>
        </p:nvSpPr>
        <p:spPr>
          <a:xfrm>
            <a:off x="822960" y="3017520"/>
            <a:ext cx="457200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D1B22"/>
              </a:buClr>
              <a:buSzPts val="2400"/>
              <a:buFont typeface="Calibri"/>
              <a:buNone/>
            </a:pPr>
            <a:r>
              <a:rPr lang="en-US" sz="2400" b="1" i="0" u="none" strike="noStrike" cap="none">
                <a:solidFill>
                  <a:srgbClr val="DD1B22"/>
                </a:solidFill>
                <a:latin typeface="Calibri"/>
                <a:ea typeface="Calibri"/>
                <a:cs typeface="Calibri"/>
                <a:sym typeface="Calibri"/>
              </a:rPr>
              <a:t>D-huh?</a:t>
            </a:r>
            <a:endParaRPr sz="2400" b="0" i="0" u="none" strike="noStrike" cap="none">
              <a:solidFill>
                <a:schemeClr val="dk1"/>
              </a:solidFill>
              <a:latin typeface="Calibri"/>
              <a:ea typeface="Calibri"/>
              <a:cs typeface="Calibri"/>
              <a:sym typeface="Calibri"/>
            </a:endParaRPr>
          </a:p>
        </p:txBody>
      </p:sp>
      <p:sp>
        <p:nvSpPr>
          <p:cNvPr id="1550" name="Google Shape;1550;p42"/>
          <p:cNvSpPr txBox="1"/>
          <p:nvPr/>
        </p:nvSpPr>
        <p:spPr>
          <a:xfrm>
            <a:off x="822960" y="3611880"/>
            <a:ext cx="4572000" cy="10972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200"/>
              <a:buFont typeface="Calibri"/>
              <a:buNone/>
            </a:pPr>
            <a:r>
              <a:rPr lang="en-US" sz="1700" b="0" i="0" u="none" strike="noStrike" cap="none">
                <a:solidFill>
                  <a:srgbClr val="C9D3F2"/>
                </a:solidFill>
                <a:latin typeface="Calibri"/>
                <a:ea typeface="Calibri"/>
                <a:cs typeface="Calibri"/>
                <a:sym typeface="Calibri"/>
              </a:rPr>
              <a:t>Domain-based Message Authentication, Reporting, and Conformance. It tells receiving mail servers what to do with messages that claim to come from your domain but fail authentication.</a:t>
            </a:r>
            <a:endParaRPr sz="1700" b="0" i="0" u="none" strike="noStrike" cap="none">
              <a:solidFill>
                <a:schemeClr val="dk1"/>
              </a:solidFill>
              <a:latin typeface="Calibri"/>
              <a:ea typeface="Calibri"/>
              <a:cs typeface="Calibri"/>
              <a:sym typeface="Calibri"/>
            </a:endParaRPr>
          </a:p>
        </p:txBody>
      </p:sp>
      <p:sp>
        <p:nvSpPr>
          <p:cNvPr id="1551" name="Google Shape;1551;p42"/>
          <p:cNvSpPr txBox="1"/>
          <p:nvPr/>
        </p:nvSpPr>
        <p:spPr>
          <a:xfrm>
            <a:off x="822960" y="4800600"/>
            <a:ext cx="45720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300"/>
              <a:buFont typeface="Calibri"/>
              <a:buNone/>
            </a:pPr>
            <a:r>
              <a:rPr lang="en-US" sz="1800" b="1" i="0" u="none" strike="noStrike" cap="none">
                <a:solidFill>
                  <a:srgbClr val="FFFFFF"/>
                </a:solidFill>
                <a:latin typeface="Calibri"/>
                <a:ea typeface="Calibri"/>
                <a:cs typeface="Calibri"/>
                <a:sym typeface="Calibri"/>
              </a:rPr>
              <a:t>Free check: </a:t>
            </a:r>
            <a:r>
              <a:rPr lang="en-US" sz="1800" b="0" i="0" u="sng" strike="noStrike" cap="none">
                <a:solidFill>
                  <a:srgbClr val="EEF1F8"/>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MXToolbox.com</a:t>
            </a:r>
            <a:endParaRPr sz="1800" b="0" i="0" u="none" strike="noStrike" cap="none">
              <a:solidFill>
                <a:srgbClr val="EEF1F8"/>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1556"/>
        <p:cNvGrpSpPr/>
        <p:nvPr/>
      </p:nvGrpSpPr>
      <p:grpSpPr>
        <a:xfrm>
          <a:off x="0" y="0"/>
          <a:ext cx="0" cy="0"/>
          <a:chOff x="0" y="0"/>
          <a:chExt cx="0" cy="0"/>
        </a:xfrm>
      </p:grpSpPr>
      <p:pic>
        <p:nvPicPr>
          <p:cNvPr id="1557" name="Google Shape;1557;p43" descr="/tmp/claude-0/-home-claude/0eb6c878-c4ca-5944-9399-a7d616d972c5/scratchpad/v2/media/s47_cb58e89c.jpg"/>
          <p:cNvPicPr preferRelativeResize="0"/>
          <p:nvPr/>
        </p:nvPicPr>
        <p:blipFill rotWithShape="1">
          <a:blip r:embed="rId3">
            <a:alphaModFix/>
          </a:blip>
          <a:srcRect/>
          <a:stretch/>
        </p:blipFill>
        <p:spPr>
          <a:xfrm>
            <a:off x="5943600" y="0"/>
            <a:ext cx="6217920" cy="5897880"/>
          </a:xfrm>
          <a:prstGeom prst="rect">
            <a:avLst/>
          </a:prstGeom>
          <a:noFill/>
          <a:ln>
            <a:noFill/>
          </a:ln>
        </p:spPr>
      </p:pic>
      <p:sp>
        <p:nvSpPr>
          <p:cNvPr id="1558" name="Google Shape;1558;p43"/>
          <p:cNvSpPr/>
          <p:nvPr/>
        </p:nvSpPr>
        <p:spPr>
          <a:xfrm>
            <a:off x="548640" y="502920"/>
            <a:ext cx="822960" cy="82296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3"/>
          <p:cNvSpPr txBox="1"/>
          <p:nvPr/>
        </p:nvSpPr>
        <p:spPr>
          <a:xfrm>
            <a:off x="548640" y="502920"/>
            <a:ext cx="822960" cy="8229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3000"/>
              <a:buFont typeface="Calibri"/>
              <a:buNone/>
            </a:pPr>
            <a:r>
              <a:rPr lang="en-US" sz="3000" b="1" i="0" u="none" strike="noStrike" cap="none">
                <a:solidFill>
                  <a:srgbClr val="FFFFFF"/>
                </a:solidFill>
                <a:latin typeface="Calibri"/>
                <a:ea typeface="Calibri"/>
                <a:cs typeface="Calibri"/>
                <a:sym typeface="Calibri"/>
              </a:rPr>
              <a:t>4</a:t>
            </a:r>
            <a:endParaRPr sz="3000" b="0" i="0" u="none" strike="noStrike" cap="none">
              <a:solidFill>
                <a:schemeClr val="dk1"/>
              </a:solidFill>
              <a:latin typeface="Calibri"/>
              <a:ea typeface="Calibri"/>
              <a:cs typeface="Calibri"/>
              <a:sym typeface="Calibri"/>
            </a:endParaRPr>
          </a:p>
        </p:txBody>
      </p:sp>
      <p:sp>
        <p:nvSpPr>
          <p:cNvPr id="1560" name="Google Shape;1560;p43"/>
          <p:cNvSpPr txBox="1"/>
          <p:nvPr/>
        </p:nvSpPr>
        <p:spPr>
          <a:xfrm>
            <a:off x="1554480" y="411480"/>
            <a:ext cx="4754880" cy="10058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800"/>
              <a:buFont typeface="Calibri"/>
              <a:buNone/>
            </a:pPr>
            <a:r>
              <a:rPr lang="en-US" sz="2800" b="1" i="0" u="none" strike="noStrike" cap="none">
                <a:solidFill>
                  <a:srgbClr val="FFFFFF"/>
                </a:solidFill>
                <a:latin typeface="Calibri"/>
                <a:ea typeface="Calibri"/>
                <a:cs typeface="Calibri"/>
                <a:sym typeface="Calibri"/>
              </a:rPr>
              <a:t>Be ready for phishing</a:t>
            </a:r>
            <a:endParaRPr sz="2800" b="0" i="0" u="none" strike="noStrike" cap="none">
              <a:solidFill>
                <a:schemeClr val="dk1"/>
              </a:solidFill>
              <a:latin typeface="Calibri"/>
              <a:ea typeface="Calibri"/>
              <a:cs typeface="Calibri"/>
              <a:sym typeface="Calibri"/>
            </a:endParaRPr>
          </a:p>
        </p:txBody>
      </p:sp>
      <p:sp>
        <p:nvSpPr>
          <p:cNvPr id="1561" name="Google Shape;1561;p43"/>
          <p:cNvSpPr txBox="1"/>
          <p:nvPr/>
        </p:nvSpPr>
        <p:spPr>
          <a:xfrm>
            <a:off x="548640" y="1645920"/>
            <a:ext cx="5120640"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500"/>
              <a:buFont typeface="Calibri"/>
              <a:buNone/>
            </a:pPr>
            <a:r>
              <a:rPr lang="en-US" sz="2000" b="0" i="0" u="none" strike="noStrike" cap="none">
                <a:solidFill>
                  <a:srgbClr val="C9D3F2"/>
                </a:solidFill>
                <a:latin typeface="Calibri"/>
                <a:ea typeface="Calibri"/>
                <a:cs typeface="Calibri"/>
                <a:sym typeface="Calibri"/>
              </a:rPr>
              <a:t>Be suspicious of those you know… and here's why.</a:t>
            </a:r>
            <a:endParaRPr sz="2000" b="0" i="0" u="none" strike="noStrike" cap="none">
              <a:solidFill>
                <a:schemeClr val="dk1"/>
              </a:solidFill>
              <a:latin typeface="Calibri"/>
              <a:ea typeface="Calibri"/>
              <a:cs typeface="Calibri"/>
              <a:sym typeface="Calibri"/>
            </a:endParaRPr>
          </a:p>
        </p:txBody>
      </p:sp>
      <p:cxnSp>
        <p:nvCxnSpPr>
          <p:cNvPr id="1562" name="Google Shape;1562;p43"/>
          <p:cNvCxnSpPr/>
          <p:nvPr/>
        </p:nvCxnSpPr>
        <p:spPr>
          <a:xfrm>
            <a:off x="548640" y="5989320"/>
            <a:ext cx="11094415" cy="0"/>
          </a:xfrm>
          <a:prstGeom prst="straightConnector1">
            <a:avLst/>
          </a:prstGeom>
          <a:noFill/>
          <a:ln w="9525" cap="flat" cmpd="sng">
            <a:solidFill>
              <a:srgbClr val="3D428A"/>
            </a:solidFill>
            <a:prstDash val="solid"/>
            <a:round/>
            <a:headEnd type="none" w="sm" len="sm"/>
            <a:tailEnd type="none" w="sm" len="sm"/>
          </a:ln>
        </p:spPr>
      </p:cxnSp>
      <p:sp>
        <p:nvSpPr>
          <p:cNvPr id="1563" name="Google Shape;1563;p43"/>
          <p:cNvSpPr/>
          <p:nvPr/>
        </p:nvSpPr>
        <p:spPr>
          <a:xfrm>
            <a:off x="54864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3"/>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565" name="Google Shape;1565;p43"/>
          <p:cNvSpPr/>
          <p:nvPr/>
        </p:nvSpPr>
        <p:spPr>
          <a:xfrm>
            <a:off x="54864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3"/>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MFA</a:t>
            </a:r>
            <a:endParaRPr sz="950" b="0" i="0" u="none" strike="noStrike" cap="none">
              <a:solidFill>
                <a:schemeClr val="dk1"/>
              </a:solidFill>
              <a:latin typeface="Calibri"/>
              <a:ea typeface="Calibri"/>
              <a:cs typeface="Calibri"/>
              <a:sym typeface="Calibri"/>
            </a:endParaRPr>
          </a:p>
        </p:txBody>
      </p:sp>
      <p:sp>
        <p:nvSpPr>
          <p:cNvPr id="1567" name="Google Shape;1567;p43"/>
          <p:cNvSpPr/>
          <p:nvPr/>
        </p:nvSpPr>
        <p:spPr>
          <a:xfrm>
            <a:off x="269748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3"/>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569" name="Google Shape;1569;p43"/>
          <p:cNvSpPr/>
          <p:nvPr/>
        </p:nvSpPr>
        <p:spPr>
          <a:xfrm>
            <a:off x="269748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3"/>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GET A .GOV</a:t>
            </a:r>
            <a:endParaRPr sz="950" b="0" i="0" u="none" strike="noStrike" cap="none">
              <a:solidFill>
                <a:schemeClr val="dk1"/>
              </a:solidFill>
              <a:latin typeface="Calibri"/>
              <a:ea typeface="Calibri"/>
              <a:cs typeface="Calibri"/>
              <a:sym typeface="Calibri"/>
            </a:endParaRPr>
          </a:p>
        </p:txBody>
      </p:sp>
      <p:sp>
        <p:nvSpPr>
          <p:cNvPr id="1571" name="Google Shape;1571;p43"/>
          <p:cNvSpPr/>
          <p:nvPr/>
        </p:nvSpPr>
        <p:spPr>
          <a:xfrm>
            <a:off x="484632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3"/>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573" name="Google Shape;1573;p43"/>
          <p:cNvSpPr/>
          <p:nvPr/>
        </p:nvSpPr>
        <p:spPr>
          <a:xfrm>
            <a:off x="484632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3"/>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DMARC</a:t>
            </a:r>
            <a:endParaRPr sz="950" b="0" i="0" u="none" strike="noStrike" cap="none">
              <a:solidFill>
                <a:schemeClr val="dk1"/>
              </a:solidFill>
              <a:latin typeface="Calibri"/>
              <a:ea typeface="Calibri"/>
              <a:cs typeface="Calibri"/>
              <a:sym typeface="Calibri"/>
            </a:endParaRPr>
          </a:p>
        </p:txBody>
      </p:sp>
      <p:sp>
        <p:nvSpPr>
          <p:cNvPr id="1575" name="Google Shape;1575;p43"/>
          <p:cNvSpPr/>
          <p:nvPr/>
        </p:nvSpPr>
        <p:spPr>
          <a:xfrm>
            <a:off x="6995160" y="6144768"/>
            <a:ext cx="384048" cy="384048"/>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3"/>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577" name="Google Shape;1577;p43"/>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950"/>
              <a:buFont typeface="Calibri"/>
              <a:buNone/>
            </a:pPr>
            <a:r>
              <a:rPr lang="en-US" sz="950" b="1" i="0" u="none" strike="noStrike" cap="none">
                <a:solidFill>
                  <a:srgbClr val="FFFFFF"/>
                </a:solidFill>
                <a:latin typeface="Calibri"/>
                <a:ea typeface="Calibri"/>
                <a:cs typeface="Calibri"/>
                <a:sym typeface="Calibri"/>
              </a:rPr>
              <a:t>BE PHISHING-READY</a:t>
            </a:r>
            <a:endParaRPr sz="950" b="0" i="0" u="none" strike="noStrike" cap="none">
              <a:solidFill>
                <a:schemeClr val="dk1"/>
              </a:solidFill>
              <a:latin typeface="Calibri"/>
              <a:ea typeface="Calibri"/>
              <a:cs typeface="Calibri"/>
              <a:sym typeface="Calibri"/>
            </a:endParaRPr>
          </a:p>
        </p:txBody>
      </p:sp>
      <p:sp>
        <p:nvSpPr>
          <p:cNvPr id="1578" name="Google Shape;1578;p43"/>
          <p:cNvSpPr/>
          <p:nvPr/>
        </p:nvSpPr>
        <p:spPr>
          <a:xfrm>
            <a:off x="914400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3"/>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580" name="Google Shape;1580;p43"/>
          <p:cNvSpPr/>
          <p:nvPr/>
        </p:nvSpPr>
        <p:spPr>
          <a:xfrm>
            <a:off x="914400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3"/>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CALL TO CONFIRM</a:t>
            </a:r>
            <a:endParaRPr sz="950" b="0" i="0" u="none" strike="noStrike" cap="none">
              <a:solidFill>
                <a:schemeClr val="dk1"/>
              </a:solidFill>
              <a:latin typeface="Calibri"/>
              <a:ea typeface="Calibri"/>
              <a:cs typeface="Calibri"/>
              <a:sym typeface="Calibri"/>
            </a:endParaRPr>
          </a:p>
        </p:txBody>
      </p:sp>
      <p:sp>
        <p:nvSpPr>
          <p:cNvPr id="1582" name="Google Shape;1582;p43"/>
          <p:cNvSpPr/>
          <p:nvPr/>
        </p:nvSpPr>
        <p:spPr>
          <a:xfrm>
            <a:off x="548640" y="2834640"/>
            <a:ext cx="5120640" cy="2194560"/>
          </a:xfrm>
          <a:prstGeom prst="roundRect">
            <a:avLst>
              <a:gd name="adj" fmla="val 5000"/>
            </a:avLst>
          </a:prstGeom>
          <a:solidFill>
            <a:srgbClr val="1F2358"/>
          </a:solidFill>
          <a:ln w="9525"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3"/>
          <p:cNvSpPr/>
          <p:nvPr/>
        </p:nvSpPr>
        <p:spPr>
          <a:xfrm>
            <a:off x="822960" y="3108960"/>
            <a:ext cx="548640" cy="54864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84" name="Google Shape;1584;p43" descr="preencoded.png"/>
          <p:cNvPicPr preferRelativeResize="0"/>
          <p:nvPr/>
        </p:nvPicPr>
        <p:blipFill rotWithShape="1">
          <a:blip r:embed="rId4">
            <a:alphaModFix/>
          </a:blip>
          <a:srcRect/>
          <a:stretch/>
        </p:blipFill>
        <p:spPr>
          <a:xfrm>
            <a:off x="971093" y="3257093"/>
            <a:ext cx="252374" cy="252374"/>
          </a:xfrm>
          <a:prstGeom prst="rect">
            <a:avLst/>
          </a:prstGeom>
          <a:noFill/>
          <a:ln>
            <a:noFill/>
          </a:ln>
        </p:spPr>
      </p:pic>
      <p:sp>
        <p:nvSpPr>
          <p:cNvPr id="1585" name="Google Shape;1585;p43"/>
          <p:cNvSpPr txBox="1"/>
          <p:nvPr/>
        </p:nvSpPr>
        <p:spPr>
          <a:xfrm>
            <a:off x="1554480" y="3108960"/>
            <a:ext cx="393192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500"/>
              <a:buFont typeface="Calibri"/>
              <a:buNone/>
            </a:pPr>
            <a:r>
              <a:rPr lang="en-US" sz="2000" b="1" i="0" u="none" strike="noStrike" cap="none">
                <a:solidFill>
                  <a:srgbClr val="FFFFFF"/>
                </a:solidFill>
                <a:latin typeface="Calibri"/>
                <a:ea typeface="Calibri"/>
                <a:cs typeface="Calibri"/>
                <a:sym typeface="Calibri"/>
              </a:rPr>
              <a:t>The most common way in</a:t>
            </a:r>
            <a:endParaRPr sz="2000" b="0" i="0" u="none" strike="noStrike" cap="none">
              <a:solidFill>
                <a:schemeClr val="dk1"/>
              </a:solidFill>
              <a:latin typeface="Calibri"/>
              <a:ea typeface="Calibri"/>
              <a:cs typeface="Calibri"/>
              <a:sym typeface="Calibri"/>
            </a:endParaRPr>
          </a:p>
        </p:txBody>
      </p:sp>
      <p:sp>
        <p:nvSpPr>
          <p:cNvPr id="1586" name="Google Shape;1586;p43"/>
          <p:cNvSpPr txBox="1"/>
          <p:nvPr/>
        </p:nvSpPr>
        <p:spPr>
          <a:xfrm>
            <a:off x="822960" y="3749040"/>
            <a:ext cx="4480560" cy="11887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200"/>
              <a:buFont typeface="Calibri"/>
              <a:buNone/>
            </a:pPr>
            <a:r>
              <a:rPr lang="en-US" sz="1700" b="0" i="0" u="none" strike="noStrike" cap="none">
                <a:solidFill>
                  <a:srgbClr val="C9D3F2"/>
                </a:solidFill>
                <a:latin typeface="Calibri"/>
                <a:ea typeface="Calibri"/>
                <a:cs typeface="Calibri"/>
                <a:sym typeface="Calibri"/>
              </a:rPr>
              <a:t>Most breaches start with one convincing email. The next few slides are real examples — and how AI is making them much harder to spot.</a:t>
            </a:r>
            <a:endParaRPr sz="1700" b="0" i="0" u="none" strike="noStrike" cap="none">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1591"/>
        <p:cNvGrpSpPr/>
        <p:nvPr/>
      </p:nvGrpSpPr>
      <p:grpSpPr>
        <a:xfrm>
          <a:off x="0" y="0"/>
          <a:ext cx="0" cy="0"/>
          <a:chOff x="0" y="0"/>
          <a:chExt cx="0" cy="0"/>
        </a:xfrm>
      </p:grpSpPr>
      <p:sp>
        <p:nvSpPr>
          <p:cNvPr id="1592" name="Google Shape;1592;p44"/>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3000"/>
              <a:buFont typeface="Calibri"/>
              <a:buNone/>
            </a:pPr>
            <a:r>
              <a:rPr lang="en-US" sz="3000" b="1" i="0" u="none" strike="noStrike" cap="none">
                <a:solidFill>
                  <a:srgbClr val="FFFFFF"/>
                </a:solidFill>
                <a:latin typeface="Calibri"/>
                <a:ea typeface="Calibri"/>
                <a:cs typeface="Calibri"/>
                <a:sym typeface="Calibri"/>
              </a:rPr>
              <a:t>Phishing example</a:t>
            </a:r>
            <a:endParaRPr sz="3000" b="0" i="0" u="none" strike="noStrike" cap="none">
              <a:solidFill>
                <a:schemeClr val="dk1"/>
              </a:solidFill>
              <a:latin typeface="Calibri"/>
              <a:ea typeface="Calibri"/>
              <a:cs typeface="Calibri"/>
              <a:sym typeface="Calibri"/>
            </a:endParaRPr>
          </a:p>
        </p:txBody>
      </p:sp>
      <p:sp>
        <p:nvSpPr>
          <p:cNvPr id="1593" name="Google Shape;1593;p44"/>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400"/>
              <a:buFont typeface="Calibri"/>
              <a:buNone/>
            </a:pPr>
            <a:r>
              <a:rPr lang="en-US" sz="1900" b="0" i="0" u="none" strike="noStrike" cap="none">
                <a:solidFill>
                  <a:srgbClr val="C9D3F2"/>
                </a:solidFill>
                <a:latin typeface="Calibri"/>
                <a:ea typeface="Calibri"/>
                <a:cs typeface="Calibri"/>
                <a:sym typeface="Calibri"/>
              </a:rPr>
              <a:t>A classic "unusual sign-in activity" email</a:t>
            </a:r>
            <a:endParaRPr sz="1900" b="0" i="0" u="none" strike="noStrike" cap="none">
              <a:solidFill>
                <a:schemeClr val="dk1"/>
              </a:solidFill>
              <a:latin typeface="Calibri"/>
              <a:ea typeface="Calibri"/>
              <a:cs typeface="Calibri"/>
              <a:sym typeface="Calibri"/>
            </a:endParaRPr>
          </a:p>
        </p:txBody>
      </p:sp>
      <p:pic>
        <p:nvPicPr>
          <p:cNvPr id="1594" name="Google Shape;1594;p44" descr="/tmp/claude-0/-home-claude/0eb6c878-c4ca-5944-9399-a7d616d972c5/scratchpad/v2/assets/streamline_dark.png"/>
          <p:cNvPicPr preferRelativeResize="0"/>
          <p:nvPr/>
        </p:nvPicPr>
        <p:blipFill rotWithShape="1">
          <a:blip r:embed="rId3">
            <a:alphaModFix/>
          </a:blip>
          <a:srcRect/>
          <a:stretch/>
        </p:blipFill>
        <p:spPr>
          <a:xfrm>
            <a:off x="10104120" y="457200"/>
            <a:ext cx="1691640" cy="660373"/>
          </a:xfrm>
          <a:prstGeom prst="rect">
            <a:avLst/>
          </a:prstGeom>
          <a:noFill/>
          <a:ln>
            <a:noFill/>
          </a:ln>
        </p:spPr>
      </p:pic>
      <p:cxnSp>
        <p:nvCxnSpPr>
          <p:cNvPr id="1595" name="Google Shape;1595;p44"/>
          <p:cNvCxnSpPr/>
          <p:nvPr/>
        </p:nvCxnSpPr>
        <p:spPr>
          <a:xfrm>
            <a:off x="548640" y="5989320"/>
            <a:ext cx="11094415" cy="0"/>
          </a:xfrm>
          <a:prstGeom prst="straightConnector1">
            <a:avLst/>
          </a:prstGeom>
          <a:noFill/>
          <a:ln w="9525" cap="flat" cmpd="sng">
            <a:solidFill>
              <a:srgbClr val="3D428A"/>
            </a:solidFill>
            <a:prstDash val="solid"/>
            <a:round/>
            <a:headEnd type="none" w="sm" len="sm"/>
            <a:tailEnd type="none" w="sm" len="sm"/>
          </a:ln>
        </p:spPr>
      </p:cxnSp>
      <p:sp>
        <p:nvSpPr>
          <p:cNvPr id="1596" name="Google Shape;1596;p44"/>
          <p:cNvSpPr/>
          <p:nvPr/>
        </p:nvSpPr>
        <p:spPr>
          <a:xfrm>
            <a:off x="54864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4"/>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598" name="Google Shape;1598;p44"/>
          <p:cNvSpPr/>
          <p:nvPr/>
        </p:nvSpPr>
        <p:spPr>
          <a:xfrm>
            <a:off x="54864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4"/>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MFA</a:t>
            </a:r>
            <a:endParaRPr sz="950" b="0" i="0" u="none" strike="noStrike" cap="none">
              <a:solidFill>
                <a:schemeClr val="dk1"/>
              </a:solidFill>
              <a:latin typeface="Calibri"/>
              <a:ea typeface="Calibri"/>
              <a:cs typeface="Calibri"/>
              <a:sym typeface="Calibri"/>
            </a:endParaRPr>
          </a:p>
        </p:txBody>
      </p:sp>
      <p:sp>
        <p:nvSpPr>
          <p:cNvPr id="1600" name="Google Shape;1600;p44"/>
          <p:cNvSpPr/>
          <p:nvPr/>
        </p:nvSpPr>
        <p:spPr>
          <a:xfrm>
            <a:off x="269748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4"/>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602" name="Google Shape;1602;p44"/>
          <p:cNvSpPr/>
          <p:nvPr/>
        </p:nvSpPr>
        <p:spPr>
          <a:xfrm>
            <a:off x="269748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4"/>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GET A .GOV</a:t>
            </a:r>
            <a:endParaRPr sz="950" b="0" i="0" u="none" strike="noStrike" cap="none">
              <a:solidFill>
                <a:schemeClr val="dk1"/>
              </a:solidFill>
              <a:latin typeface="Calibri"/>
              <a:ea typeface="Calibri"/>
              <a:cs typeface="Calibri"/>
              <a:sym typeface="Calibri"/>
            </a:endParaRPr>
          </a:p>
        </p:txBody>
      </p:sp>
      <p:sp>
        <p:nvSpPr>
          <p:cNvPr id="1604" name="Google Shape;1604;p44"/>
          <p:cNvSpPr/>
          <p:nvPr/>
        </p:nvSpPr>
        <p:spPr>
          <a:xfrm>
            <a:off x="484632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4"/>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606" name="Google Shape;1606;p44"/>
          <p:cNvSpPr/>
          <p:nvPr/>
        </p:nvSpPr>
        <p:spPr>
          <a:xfrm>
            <a:off x="484632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4"/>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DMARC</a:t>
            </a:r>
            <a:endParaRPr sz="950" b="0" i="0" u="none" strike="noStrike" cap="none">
              <a:solidFill>
                <a:schemeClr val="dk1"/>
              </a:solidFill>
              <a:latin typeface="Calibri"/>
              <a:ea typeface="Calibri"/>
              <a:cs typeface="Calibri"/>
              <a:sym typeface="Calibri"/>
            </a:endParaRPr>
          </a:p>
        </p:txBody>
      </p:sp>
      <p:sp>
        <p:nvSpPr>
          <p:cNvPr id="1608" name="Google Shape;1608;p44"/>
          <p:cNvSpPr/>
          <p:nvPr/>
        </p:nvSpPr>
        <p:spPr>
          <a:xfrm>
            <a:off x="6995160" y="6144768"/>
            <a:ext cx="384048" cy="384048"/>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4"/>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610" name="Google Shape;1610;p44"/>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950"/>
              <a:buFont typeface="Calibri"/>
              <a:buNone/>
            </a:pPr>
            <a:r>
              <a:rPr lang="en-US" sz="950" b="1" i="0" u="none" strike="noStrike" cap="none">
                <a:solidFill>
                  <a:srgbClr val="FFFFFF"/>
                </a:solidFill>
                <a:latin typeface="Calibri"/>
                <a:ea typeface="Calibri"/>
                <a:cs typeface="Calibri"/>
                <a:sym typeface="Calibri"/>
              </a:rPr>
              <a:t>BE PHISHING-READY</a:t>
            </a:r>
            <a:endParaRPr sz="950" b="0" i="0" u="none" strike="noStrike" cap="none">
              <a:solidFill>
                <a:schemeClr val="dk1"/>
              </a:solidFill>
              <a:latin typeface="Calibri"/>
              <a:ea typeface="Calibri"/>
              <a:cs typeface="Calibri"/>
              <a:sym typeface="Calibri"/>
            </a:endParaRPr>
          </a:p>
        </p:txBody>
      </p:sp>
      <p:sp>
        <p:nvSpPr>
          <p:cNvPr id="1611" name="Google Shape;1611;p44"/>
          <p:cNvSpPr/>
          <p:nvPr/>
        </p:nvSpPr>
        <p:spPr>
          <a:xfrm>
            <a:off x="914400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4"/>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613" name="Google Shape;1613;p44"/>
          <p:cNvSpPr/>
          <p:nvPr/>
        </p:nvSpPr>
        <p:spPr>
          <a:xfrm>
            <a:off x="914400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4"/>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CALL TO CONFIRM</a:t>
            </a:r>
            <a:endParaRPr sz="950" b="0" i="0" u="none" strike="noStrike" cap="none">
              <a:solidFill>
                <a:schemeClr val="dk1"/>
              </a:solidFill>
              <a:latin typeface="Calibri"/>
              <a:ea typeface="Calibri"/>
              <a:cs typeface="Calibri"/>
              <a:sym typeface="Calibri"/>
            </a:endParaRPr>
          </a:p>
        </p:txBody>
      </p:sp>
      <p:sp>
        <p:nvSpPr>
          <p:cNvPr id="1615" name="Google Shape;1615;p44"/>
          <p:cNvSpPr/>
          <p:nvPr/>
        </p:nvSpPr>
        <p:spPr>
          <a:xfrm>
            <a:off x="475488" y="1618488"/>
            <a:ext cx="7278624" cy="4072429"/>
          </a:xfrm>
          <a:prstGeom prst="roundRect">
            <a:avLst>
              <a:gd name="adj" fmla="val 2694"/>
            </a:avLst>
          </a:prstGeom>
          <a:solidFill>
            <a:srgbClr val="1F2358"/>
          </a:solidFill>
          <a:ln w="9525" cap="flat" cmpd="sng">
            <a:solidFill>
              <a:srgbClr val="1F2358"/>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16" name="Google Shape;1616;p44" descr="/tmp/claude-0/-home-claude/0eb6c878-c4ca-5944-9399-a7d616d972c5/scratchpad/v2/media/s48_24e4db2a.png"/>
          <p:cNvPicPr preferRelativeResize="0"/>
          <p:nvPr/>
        </p:nvPicPr>
        <p:blipFill rotWithShape="1">
          <a:blip r:embed="rId4">
            <a:alphaModFix/>
          </a:blip>
          <a:srcRect/>
          <a:stretch/>
        </p:blipFill>
        <p:spPr>
          <a:xfrm>
            <a:off x="548640" y="1691640"/>
            <a:ext cx="7132320" cy="3926125"/>
          </a:xfrm>
          <a:prstGeom prst="rect">
            <a:avLst/>
          </a:prstGeom>
          <a:noFill/>
          <a:ln>
            <a:noFill/>
          </a:ln>
        </p:spPr>
      </p:pic>
      <p:sp>
        <p:nvSpPr>
          <p:cNvPr id="1617" name="Google Shape;1617;p44"/>
          <p:cNvSpPr/>
          <p:nvPr/>
        </p:nvSpPr>
        <p:spPr>
          <a:xfrm>
            <a:off x="8138160" y="1691640"/>
            <a:ext cx="3520440" cy="4069080"/>
          </a:xfrm>
          <a:prstGeom prst="roundRect">
            <a:avLst>
              <a:gd name="adj" fmla="val 3117"/>
            </a:avLst>
          </a:prstGeom>
          <a:solidFill>
            <a:srgbClr val="1F2358"/>
          </a:solidFill>
          <a:ln w="9525"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4"/>
          <p:cNvSpPr txBox="1"/>
          <p:nvPr/>
        </p:nvSpPr>
        <p:spPr>
          <a:xfrm>
            <a:off x="8412480" y="1874520"/>
            <a:ext cx="301752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1450" b="1" i="0" u="none" strike="noStrike" cap="none">
                <a:solidFill>
                  <a:srgbClr val="C9D3F2"/>
                </a:solidFill>
                <a:latin typeface="Calibri"/>
                <a:ea typeface="Calibri"/>
                <a:cs typeface="Calibri"/>
                <a:sym typeface="Calibri"/>
              </a:rPr>
              <a:t>TELL-TALE SIGNS</a:t>
            </a:r>
            <a:endParaRPr sz="1450" b="0" i="0" u="none" strike="noStrike" cap="none">
              <a:solidFill>
                <a:schemeClr val="dk1"/>
              </a:solidFill>
              <a:latin typeface="Calibri"/>
              <a:ea typeface="Calibri"/>
              <a:cs typeface="Calibri"/>
              <a:sym typeface="Calibri"/>
            </a:endParaRPr>
          </a:p>
        </p:txBody>
      </p:sp>
      <p:sp>
        <p:nvSpPr>
          <p:cNvPr id="1619" name="Google Shape;1619;p44"/>
          <p:cNvSpPr/>
          <p:nvPr/>
        </p:nvSpPr>
        <p:spPr>
          <a:xfrm>
            <a:off x="8412480" y="2359152"/>
            <a:ext cx="274320" cy="27432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20" name="Google Shape;1620;p44" descr="preencoded.png"/>
          <p:cNvPicPr preferRelativeResize="0"/>
          <p:nvPr/>
        </p:nvPicPr>
        <p:blipFill rotWithShape="1">
          <a:blip r:embed="rId5">
            <a:alphaModFix/>
          </a:blip>
          <a:srcRect/>
          <a:stretch/>
        </p:blipFill>
        <p:spPr>
          <a:xfrm>
            <a:off x="8486546" y="2433218"/>
            <a:ext cx="126187" cy="126187"/>
          </a:xfrm>
          <a:prstGeom prst="rect">
            <a:avLst/>
          </a:prstGeom>
          <a:noFill/>
          <a:ln>
            <a:noFill/>
          </a:ln>
        </p:spPr>
      </p:pic>
      <p:sp>
        <p:nvSpPr>
          <p:cNvPr id="1621" name="Google Shape;1621;p44"/>
          <p:cNvSpPr txBox="1"/>
          <p:nvPr/>
        </p:nvSpPr>
        <p:spPr>
          <a:xfrm>
            <a:off x="8796528" y="2286000"/>
            <a:ext cx="263347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200"/>
              <a:buFont typeface="Calibri"/>
              <a:buNone/>
            </a:pPr>
            <a:r>
              <a:rPr lang="en-US" sz="1700" b="0" i="0" u="none" strike="noStrike" cap="none">
                <a:solidFill>
                  <a:srgbClr val="FFFFFF"/>
                </a:solidFill>
                <a:latin typeface="Calibri"/>
                <a:ea typeface="Calibri"/>
                <a:cs typeface="Calibri"/>
                <a:sym typeface="Calibri"/>
              </a:rPr>
              <a:t>Urgency: "review recent activity" now</a:t>
            </a:r>
            <a:endParaRPr sz="1700" b="0" i="0" u="none" strike="noStrike" cap="none">
              <a:solidFill>
                <a:schemeClr val="dk1"/>
              </a:solidFill>
              <a:latin typeface="Calibri"/>
              <a:ea typeface="Calibri"/>
              <a:cs typeface="Calibri"/>
              <a:sym typeface="Calibri"/>
            </a:endParaRPr>
          </a:p>
        </p:txBody>
      </p:sp>
      <p:sp>
        <p:nvSpPr>
          <p:cNvPr id="1622" name="Google Shape;1622;p44"/>
          <p:cNvSpPr/>
          <p:nvPr/>
        </p:nvSpPr>
        <p:spPr>
          <a:xfrm>
            <a:off x="8412480" y="3136392"/>
            <a:ext cx="274320" cy="27432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23" name="Google Shape;1623;p44" descr="preencoded.png"/>
          <p:cNvPicPr preferRelativeResize="0"/>
          <p:nvPr/>
        </p:nvPicPr>
        <p:blipFill rotWithShape="1">
          <a:blip r:embed="rId5">
            <a:alphaModFix/>
          </a:blip>
          <a:srcRect/>
          <a:stretch/>
        </p:blipFill>
        <p:spPr>
          <a:xfrm>
            <a:off x="8486546" y="3210458"/>
            <a:ext cx="126187" cy="126187"/>
          </a:xfrm>
          <a:prstGeom prst="rect">
            <a:avLst/>
          </a:prstGeom>
          <a:noFill/>
          <a:ln>
            <a:noFill/>
          </a:ln>
        </p:spPr>
      </p:pic>
      <p:sp>
        <p:nvSpPr>
          <p:cNvPr id="1624" name="Google Shape;1624;p44"/>
          <p:cNvSpPr txBox="1"/>
          <p:nvPr/>
        </p:nvSpPr>
        <p:spPr>
          <a:xfrm>
            <a:off x="8796528" y="3063240"/>
            <a:ext cx="263347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200"/>
              <a:buFont typeface="Calibri"/>
              <a:buNone/>
            </a:pPr>
            <a:r>
              <a:rPr lang="en-US" sz="1700" b="0" i="0" u="none" strike="noStrike" cap="none">
                <a:solidFill>
                  <a:srgbClr val="FFFFFF"/>
                </a:solidFill>
                <a:latin typeface="Calibri"/>
                <a:ea typeface="Calibri"/>
                <a:cs typeface="Calibri"/>
                <a:sym typeface="Calibri"/>
              </a:rPr>
              <a:t>A big button that goes somewhere else</a:t>
            </a:r>
            <a:endParaRPr sz="1700" b="0" i="0" u="none" strike="noStrike" cap="none">
              <a:solidFill>
                <a:schemeClr val="dk1"/>
              </a:solidFill>
              <a:latin typeface="Calibri"/>
              <a:ea typeface="Calibri"/>
              <a:cs typeface="Calibri"/>
              <a:sym typeface="Calibri"/>
            </a:endParaRPr>
          </a:p>
        </p:txBody>
      </p:sp>
      <p:sp>
        <p:nvSpPr>
          <p:cNvPr id="1625" name="Google Shape;1625;p44"/>
          <p:cNvSpPr/>
          <p:nvPr/>
        </p:nvSpPr>
        <p:spPr>
          <a:xfrm>
            <a:off x="8412480" y="3913632"/>
            <a:ext cx="274320" cy="27432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26" name="Google Shape;1626;p44" descr="preencoded.png"/>
          <p:cNvPicPr preferRelativeResize="0"/>
          <p:nvPr/>
        </p:nvPicPr>
        <p:blipFill rotWithShape="1">
          <a:blip r:embed="rId5">
            <a:alphaModFix/>
          </a:blip>
          <a:srcRect/>
          <a:stretch/>
        </p:blipFill>
        <p:spPr>
          <a:xfrm>
            <a:off x="8486546" y="3987698"/>
            <a:ext cx="126187" cy="126187"/>
          </a:xfrm>
          <a:prstGeom prst="rect">
            <a:avLst/>
          </a:prstGeom>
          <a:noFill/>
          <a:ln>
            <a:noFill/>
          </a:ln>
        </p:spPr>
      </p:pic>
      <p:sp>
        <p:nvSpPr>
          <p:cNvPr id="1627" name="Google Shape;1627;p44"/>
          <p:cNvSpPr txBox="1"/>
          <p:nvPr/>
        </p:nvSpPr>
        <p:spPr>
          <a:xfrm>
            <a:off x="8796528" y="3840480"/>
            <a:ext cx="263347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200"/>
              <a:buFont typeface="Calibri"/>
              <a:buNone/>
            </a:pPr>
            <a:r>
              <a:rPr lang="en-US" sz="1700" b="0" i="0" u="none" strike="noStrike" cap="none">
                <a:solidFill>
                  <a:srgbClr val="FFFFFF"/>
                </a:solidFill>
                <a:latin typeface="Calibri"/>
                <a:ea typeface="Calibri"/>
                <a:cs typeface="Calibri"/>
                <a:sym typeface="Calibri"/>
              </a:rPr>
              <a:t>Odd sender address behind a familiar name</a:t>
            </a:r>
            <a:endParaRPr sz="1700" b="0" i="0" u="none" strike="noStrike" cap="none">
              <a:solidFill>
                <a:schemeClr val="dk1"/>
              </a:solidFill>
              <a:latin typeface="Calibri"/>
              <a:ea typeface="Calibri"/>
              <a:cs typeface="Calibri"/>
              <a:sym typeface="Calibri"/>
            </a:endParaRPr>
          </a:p>
        </p:txBody>
      </p:sp>
      <p:sp>
        <p:nvSpPr>
          <p:cNvPr id="1628" name="Google Shape;1628;p44"/>
          <p:cNvSpPr/>
          <p:nvPr/>
        </p:nvSpPr>
        <p:spPr>
          <a:xfrm>
            <a:off x="8412480" y="4690872"/>
            <a:ext cx="274320" cy="27432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29" name="Google Shape;1629;p44" descr="preencoded.png"/>
          <p:cNvPicPr preferRelativeResize="0"/>
          <p:nvPr/>
        </p:nvPicPr>
        <p:blipFill rotWithShape="1">
          <a:blip r:embed="rId5">
            <a:alphaModFix/>
          </a:blip>
          <a:srcRect/>
          <a:stretch/>
        </p:blipFill>
        <p:spPr>
          <a:xfrm>
            <a:off x="8486546" y="4764938"/>
            <a:ext cx="126187" cy="126187"/>
          </a:xfrm>
          <a:prstGeom prst="rect">
            <a:avLst/>
          </a:prstGeom>
          <a:noFill/>
          <a:ln>
            <a:noFill/>
          </a:ln>
        </p:spPr>
      </p:pic>
      <p:sp>
        <p:nvSpPr>
          <p:cNvPr id="1630" name="Google Shape;1630;p44"/>
          <p:cNvSpPr txBox="1"/>
          <p:nvPr/>
        </p:nvSpPr>
        <p:spPr>
          <a:xfrm>
            <a:off x="8796528" y="4617720"/>
            <a:ext cx="263347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200"/>
              <a:buFont typeface="Calibri"/>
              <a:buNone/>
            </a:pPr>
            <a:r>
              <a:rPr lang="en-US" sz="1700" b="0" i="0" u="none" strike="noStrike" cap="none">
                <a:solidFill>
                  <a:srgbClr val="FFFFFF"/>
                </a:solidFill>
                <a:latin typeface="Calibri"/>
                <a:ea typeface="Calibri"/>
                <a:cs typeface="Calibri"/>
                <a:sym typeface="Calibri"/>
              </a:rPr>
              <a:t>Generic greeting and small errors</a:t>
            </a:r>
            <a:endParaRPr sz="1700" b="0" i="0" u="none" strike="noStrike" cap="none">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1635"/>
        <p:cNvGrpSpPr/>
        <p:nvPr/>
      </p:nvGrpSpPr>
      <p:grpSpPr>
        <a:xfrm>
          <a:off x="0" y="0"/>
          <a:ext cx="0" cy="0"/>
          <a:chOff x="0" y="0"/>
          <a:chExt cx="0" cy="0"/>
        </a:xfrm>
      </p:grpSpPr>
      <p:sp>
        <p:nvSpPr>
          <p:cNvPr id="1636" name="Google Shape;1636;p45"/>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3000"/>
              <a:buFont typeface="Calibri"/>
              <a:buNone/>
            </a:pPr>
            <a:r>
              <a:rPr lang="en-US" sz="3000" b="1" i="0" u="none" strike="noStrike" cap="none">
                <a:solidFill>
                  <a:srgbClr val="FFFFFF"/>
                </a:solidFill>
                <a:latin typeface="Calibri"/>
                <a:ea typeface="Calibri"/>
                <a:cs typeface="Calibri"/>
                <a:sym typeface="Calibri"/>
              </a:rPr>
              <a:t>A more personal one</a:t>
            </a:r>
            <a:endParaRPr sz="3000" b="0" i="0" u="none" strike="noStrike" cap="none">
              <a:solidFill>
                <a:schemeClr val="dk1"/>
              </a:solidFill>
              <a:latin typeface="Calibri"/>
              <a:ea typeface="Calibri"/>
              <a:cs typeface="Calibri"/>
              <a:sym typeface="Calibri"/>
            </a:endParaRPr>
          </a:p>
        </p:txBody>
      </p:sp>
      <p:sp>
        <p:nvSpPr>
          <p:cNvPr id="1637" name="Google Shape;1637;p45"/>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400"/>
              <a:buFont typeface="Calibri"/>
              <a:buNone/>
            </a:pPr>
            <a:r>
              <a:rPr lang="en-US" sz="1400" b="0" i="0" u="none" strike="noStrike" cap="none">
                <a:solidFill>
                  <a:srgbClr val="C9D3F2"/>
                </a:solidFill>
                <a:latin typeface="Calibri"/>
                <a:ea typeface="Calibri"/>
                <a:cs typeface="Calibri"/>
                <a:sym typeface="Calibri"/>
              </a:rPr>
              <a:t>It looks like it's from the CEO — look closer</a:t>
            </a:r>
            <a:endParaRPr sz="1400" b="0" i="0" u="none" strike="noStrike" cap="none">
              <a:solidFill>
                <a:schemeClr val="dk1"/>
              </a:solidFill>
              <a:latin typeface="Calibri"/>
              <a:ea typeface="Calibri"/>
              <a:cs typeface="Calibri"/>
              <a:sym typeface="Calibri"/>
            </a:endParaRPr>
          </a:p>
        </p:txBody>
      </p:sp>
      <p:pic>
        <p:nvPicPr>
          <p:cNvPr id="1638" name="Google Shape;1638;p45" descr="/tmp/claude-0/-home-claude/0eb6c878-c4ca-5944-9399-a7d616d972c5/scratchpad/v2/assets/streamline_dark.png"/>
          <p:cNvPicPr preferRelativeResize="0"/>
          <p:nvPr/>
        </p:nvPicPr>
        <p:blipFill rotWithShape="1">
          <a:blip r:embed="rId3">
            <a:alphaModFix/>
          </a:blip>
          <a:srcRect/>
          <a:stretch/>
        </p:blipFill>
        <p:spPr>
          <a:xfrm>
            <a:off x="10104120" y="457200"/>
            <a:ext cx="1691640" cy="660373"/>
          </a:xfrm>
          <a:prstGeom prst="rect">
            <a:avLst/>
          </a:prstGeom>
          <a:noFill/>
          <a:ln>
            <a:noFill/>
          </a:ln>
        </p:spPr>
      </p:pic>
      <p:cxnSp>
        <p:nvCxnSpPr>
          <p:cNvPr id="1639" name="Google Shape;1639;p45"/>
          <p:cNvCxnSpPr/>
          <p:nvPr/>
        </p:nvCxnSpPr>
        <p:spPr>
          <a:xfrm>
            <a:off x="548640" y="5989320"/>
            <a:ext cx="11094415" cy="0"/>
          </a:xfrm>
          <a:prstGeom prst="straightConnector1">
            <a:avLst/>
          </a:prstGeom>
          <a:noFill/>
          <a:ln w="9525" cap="flat" cmpd="sng">
            <a:solidFill>
              <a:srgbClr val="3D428A"/>
            </a:solidFill>
            <a:prstDash val="solid"/>
            <a:round/>
            <a:headEnd type="none" w="sm" len="sm"/>
            <a:tailEnd type="none" w="sm" len="sm"/>
          </a:ln>
        </p:spPr>
      </p:cxnSp>
      <p:sp>
        <p:nvSpPr>
          <p:cNvPr id="1640" name="Google Shape;1640;p45"/>
          <p:cNvSpPr/>
          <p:nvPr/>
        </p:nvSpPr>
        <p:spPr>
          <a:xfrm>
            <a:off x="54864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45"/>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642" name="Google Shape;1642;p45"/>
          <p:cNvSpPr/>
          <p:nvPr/>
        </p:nvSpPr>
        <p:spPr>
          <a:xfrm>
            <a:off x="54864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45"/>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MFA</a:t>
            </a:r>
            <a:endParaRPr sz="950" b="0" i="0" u="none" strike="noStrike" cap="none">
              <a:solidFill>
                <a:schemeClr val="dk1"/>
              </a:solidFill>
              <a:latin typeface="Calibri"/>
              <a:ea typeface="Calibri"/>
              <a:cs typeface="Calibri"/>
              <a:sym typeface="Calibri"/>
            </a:endParaRPr>
          </a:p>
        </p:txBody>
      </p:sp>
      <p:sp>
        <p:nvSpPr>
          <p:cNvPr id="1644" name="Google Shape;1644;p45"/>
          <p:cNvSpPr/>
          <p:nvPr/>
        </p:nvSpPr>
        <p:spPr>
          <a:xfrm>
            <a:off x="269748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45"/>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646" name="Google Shape;1646;p45"/>
          <p:cNvSpPr/>
          <p:nvPr/>
        </p:nvSpPr>
        <p:spPr>
          <a:xfrm>
            <a:off x="269748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45"/>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GET A .GOV</a:t>
            </a:r>
            <a:endParaRPr sz="950" b="0" i="0" u="none" strike="noStrike" cap="none">
              <a:solidFill>
                <a:schemeClr val="dk1"/>
              </a:solidFill>
              <a:latin typeface="Calibri"/>
              <a:ea typeface="Calibri"/>
              <a:cs typeface="Calibri"/>
              <a:sym typeface="Calibri"/>
            </a:endParaRPr>
          </a:p>
        </p:txBody>
      </p:sp>
      <p:sp>
        <p:nvSpPr>
          <p:cNvPr id="1648" name="Google Shape;1648;p45"/>
          <p:cNvSpPr/>
          <p:nvPr/>
        </p:nvSpPr>
        <p:spPr>
          <a:xfrm>
            <a:off x="484632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45"/>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650" name="Google Shape;1650;p45"/>
          <p:cNvSpPr/>
          <p:nvPr/>
        </p:nvSpPr>
        <p:spPr>
          <a:xfrm>
            <a:off x="484632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45"/>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DMARC</a:t>
            </a:r>
            <a:endParaRPr sz="950" b="0" i="0" u="none" strike="noStrike" cap="none">
              <a:solidFill>
                <a:schemeClr val="dk1"/>
              </a:solidFill>
              <a:latin typeface="Calibri"/>
              <a:ea typeface="Calibri"/>
              <a:cs typeface="Calibri"/>
              <a:sym typeface="Calibri"/>
            </a:endParaRPr>
          </a:p>
        </p:txBody>
      </p:sp>
      <p:sp>
        <p:nvSpPr>
          <p:cNvPr id="1652" name="Google Shape;1652;p45"/>
          <p:cNvSpPr/>
          <p:nvPr/>
        </p:nvSpPr>
        <p:spPr>
          <a:xfrm>
            <a:off x="6995160" y="6144768"/>
            <a:ext cx="384048" cy="384048"/>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45"/>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654" name="Google Shape;1654;p45"/>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950"/>
              <a:buFont typeface="Calibri"/>
              <a:buNone/>
            </a:pPr>
            <a:r>
              <a:rPr lang="en-US" sz="950" b="1" i="0" u="none" strike="noStrike" cap="none">
                <a:solidFill>
                  <a:srgbClr val="FFFFFF"/>
                </a:solidFill>
                <a:latin typeface="Calibri"/>
                <a:ea typeface="Calibri"/>
                <a:cs typeface="Calibri"/>
                <a:sym typeface="Calibri"/>
              </a:rPr>
              <a:t>BE PHISHING-READY</a:t>
            </a:r>
            <a:endParaRPr sz="950" b="0" i="0" u="none" strike="noStrike" cap="none">
              <a:solidFill>
                <a:schemeClr val="dk1"/>
              </a:solidFill>
              <a:latin typeface="Calibri"/>
              <a:ea typeface="Calibri"/>
              <a:cs typeface="Calibri"/>
              <a:sym typeface="Calibri"/>
            </a:endParaRPr>
          </a:p>
        </p:txBody>
      </p:sp>
      <p:sp>
        <p:nvSpPr>
          <p:cNvPr id="1655" name="Google Shape;1655;p45"/>
          <p:cNvSpPr/>
          <p:nvPr/>
        </p:nvSpPr>
        <p:spPr>
          <a:xfrm>
            <a:off x="914400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45"/>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657" name="Google Shape;1657;p45"/>
          <p:cNvSpPr/>
          <p:nvPr/>
        </p:nvSpPr>
        <p:spPr>
          <a:xfrm>
            <a:off x="914400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45"/>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CALL TO CONFIRM</a:t>
            </a:r>
            <a:endParaRPr sz="950" b="0" i="0" u="none" strike="noStrike" cap="none">
              <a:solidFill>
                <a:schemeClr val="dk1"/>
              </a:solidFill>
              <a:latin typeface="Calibri"/>
              <a:ea typeface="Calibri"/>
              <a:cs typeface="Calibri"/>
              <a:sym typeface="Calibri"/>
            </a:endParaRPr>
          </a:p>
        </p:txBody>
      </p:sp>
      <p:sp>
        <p:nvSpPr>
          <p:cNvPr id="1659" name="Google Shape;1659;p45"/>
          <p:cNvSpPr/>
          <p:nvPr/>
        </p:nvSpPr>
        <p:spPr>
          <a:xfrm>
            <a:off x="475488" y="1618488"/>
            <a:ext cx="5358384" cy="4083779"/>
          </a:xfrm>
          <a:prstGeom prst="roundRect">
            <a:avLst>
              <a:gd name="adj" fmla="val 2687"/>
            </a:avLst>
          </a:prstGeom>
          <a:solidFill>
            <a:srgbClr val="1F2358"/>
          </a:solidFill>
          <a:ln w="9525" cap="flat" cmpd="sng">
            <a:solidFill>
              <a:srgbClr val="1F2358"/>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60" name="Google Shape;1660;p45" descr="/tmp/claude-0/-home-claude/0eb6c878-c4ca-5944-9399-a7d616d972c5/scratchpad/v2/media/s49_37638e7a.png"/>
          <p:cNvPicPr preferRelativeResize="0"/>
          <p:nvPr/>
        </p:nvPicPr>
        <p:blipFill rotWithShape="1">
          <a:blip r:embed="rId4">
            <a:alphaModFix/>
          </a:blip>
          <a:srcRect/>
          <a:stretch/>
        </p:blipFill>
        <p:spPr>
          <a:xfrm>
            <a:off x="548640" y="1691640"/>
            <a:ext cx="5212080" cy="3937475"/>
          </a:xfrm>
          <a:prstGeom prst="rect">
            <a:avLst/>
          </a:prstGeom>
          <a:noFill/>
          <a:ln>
            <a:noFill/>
          </a:ln>
        </p:spPr>
      </p:pic>
      <p:sp>
        <p:nvSpPr>
          <p:cNvPr id="1661" name="Google Shape;1661;p45"/>
          <p:cNvSpPr/>
          <p:nvPr/>
        </p:nvSpPr>
        <p:spPr>
          <a:xfrm>
            <a:off x="7132320" y="1691640"/>
            <a:ext cx="4526280" cy="1143000"/>
          </a:xfrm>
          <a:prstGeom prst="roundRect">
            <a:avLst>
              <a:gd name="adj" fmla="val 9600"/>
            </a:avLst>
          </a:prstGeom>
          <a:solidFill>
            <a:srgbClr val="1F2358"/>
          </a:solidFill>
          <a:ln w="9525"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45"/>
          <p:cNvSpPr/>
          <p:nvPr/>
        </p:nvSpPr>
        <p:spPr>
          <a:xfrm>
            <a:off x="7360920" y="1984248"/>
            <a:ext cx="502920" cy="50292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63" name="Google Shape;1663;p45" descr="preencoded.png"/>
          <p:cNvPicPr preferRelativeResize="0"/>
          <p:nvPr/>
        </p:nvPicPr>
        <p:blipFill rotWithShape="1">
          <a:blip r:embed="rId5">
            <a:alphaModFix/>
          </a:blip>
          <a:srcRect/>
          <a:stretch/>
        </p:blipFill>
        <p:spPr>
          <a:xfrm>
            <a:off x="7496708" y="2120036"/>
            <a:ext cx="231343" cy="231343"/>
          </a:xfrm>
          <a:prstGeom prst="rect">
            <a:avLst/>
          </a:prstGeom>
          <a:noFill/>
          <a:ln>
            <a:noFill/>
          </a:ln>
        </p:spPr>
      </p:pic>
      <p:sp>
        <p:nvSpPr>
          <p:cNvPr id="1664" name="Google Shape;1664;p45"/>
          <p:cNvSpPr txBox="1"/>
          <p:nvPr/>
        </p:nvSpPr>
        <p:spPr>
          <a:xfrm>
            <a:off x="8046720" y="1783080"/>
            <a:ext cx="3474720" cy="9601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200"/>
              <a:buFont typeface="Calibri"/>
              <a:buNone/>
            </a:pPr>
            <a:r>
              <a:rPr lang="en-US" sz="1700" b="0" i="0" u="none" strike="noStrike" cap="none">
                <a:solidFill>
                  <a:srgbClr val="FFFFFF"/>
                </a:solidFill>
                <a:latin typeface="Calibri"/>
                <a:ea typeface="Calibri"/>
                <a:cs typeface="Calibri"/>
                <a:sym typeface="Calibri"/>
              </a:rPr>
              <a:t>The "From" name says Mac Clemmens — but the address is a free Gmail account, not the company domain.</a:t>
            </a:r>
            <a:endParaRPr sz="1700" b="0" i="0" u="none" strike="noStrike" cap="none">
              <a:solidFill>
                <a:schemeClr val="dk1"/>
              </a:solidFill>
              <a:latin typeface="Calibri"/>
              <a:ea typeface="Calibri"/>
              <a:cs typeface="Calibri"/>
              <a:sym typeface="Calibri"/>
            </a:endParaRPr>
          </a:p>
        </p:txBody>
      </p:sp>
      <p:sp>
        <p:nvSpPr>
          <p:cNvPr id="1665" name="Google Shape;1665;p45"/>
          <p:cNvSpPr/>
          <p:nvPr/>
        </p:nvSpPr>
        <p:spPr>
          <a:xfrm>
            <a:off x="7132320" y="3017520"/>
            <a:ext cx="4526280" cy="1143000"/>
          </a:xfrm>
          <a:prstGeom prst="roundRect">
            <a:avLst>
              <a:gd name="adj" fmla="val 9600"/>
            </a:avLst>
          </a:prstGeom>
          <a:solidFill>
            <a:srgbClr val="1F2358"/>
          </a:solidFill>
          <a:ln w="9525"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45"/>
          <p:cNvSpPr/>
          <p:nvPr/>
        </p:nvSpPr>
        <p:spPr>
          <a:xfrm>
            <a:off x="7360920" y="3310128"/>
            <a:ext cx="502920" cy="50292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67" name="Google Shape;1667;p45" descr="preencoded.png"/>
          <p:cNvPicPr preferRelativeResize="0"/>
          <p:nvPr/>
        </p:nvPicPr>
        <p:blipFill rotWithShape="1">
          <a:blip r:embed="rId5">
            <a:alphaModFix/>
          </a:blip>
          <a:srcRect/>
          <a:stretch/>
        </p:blipFill>
        <p:spPr>
          <a:xfrm>
            <a:off x="7496708" y="3445916"/>
            <a:ext cx="231343" cy="231343"/>
          </a:xfrm>
          <a:prstGeom prst="rect">
            <a:avLst/>
          </a:prstGeom>
          <a:noFill/>
          <a:ln>
            <a:noFill/>
          </a:ln>
        </p:spPr>
      </p:pic>
      <p:sp>
        <p:nvSpPr>
          <p:cNvPr id="1668" name="Google Shape;1668;p45"/>
          <p:cNvSpPr txBox="1"/>
          <p:nvPr/>
        </p:nvSpPr>
        <p:spPr>
          <a:xfrm>
            <a:off x="8046720" y="3108960"/>
            <a:ext cx="3474720" cy="9601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200"/>
              <a:buFont typeface="Calibri"/>
              <a:buNone/>
            </a:pPr>
            <a:r>
              <a:rPr lang="en-US" sz="1700" b="0" i="0" u="none" strike="noStrike" cap="none">
                <a:solidFill>
                  <a:srgbClr val="FFFFFF"/>
                </a:solidFill>
                <a:latin typeface="Calibri"/>
                <a:ea typeface="Calibri"/>
                <a:cs typeface="Calibri"/>
                <a:sym typeface="Calibri"/>
              </a:rPr>
              <a:t>The signature block copies a real title ("Chief Executive Officer") to look legitimate.</a:t>
            </a:r>
            <a:endParaRPr sz="1700" b="0" i="0" u="none" strike="noStrike" cap="none">
              <a:solidFill>
                <a:schemeClr val="dk1"/>
              </a:solidFill>
              <a:latin typeface="Calibri"/>
              <a:ea typeface="Calibri"/>
              <a:cs typeface="Calibri"/>
              <a:sym typeface="Calibri"/>
            </a:endParaRPr>
          </a:p>
        </p:txBody>
      </p:sp>
      <p:sp>
        <p:nvSpPr>
          <p:cNvPr id="1669" name="Google Shape;1669;p45"/>
          <p:cNvSpPr/>
          <p:nvPr/>
        </p:nvSpPr>
        <p:spPr>
          <a:xfrm>
            <a:off x="7132320" y="4343400"/>
            <a:ext cx="4526280" cy="1143000"/>
          </a:xfrm>
          <a:prstGeom prst="roundRect">
            <a:avLst>
              <a:gd name="adj" fmla="val 9600"/>
            </a:avLst>
          </a:prstGeom>
          <a:solidFill>
            <a:srgbClr val="1F2358"/>
          </a:solidFill>
          <a:ln w="9525"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45"/>
          <p:cNvSpPr/>
          <p:nvPr/>
        </p:nvSpPr>
        <p:spPr>
          <a:xfrm>
            <a:off x="7360920" y="4636008"/>
            <a:ext cx="502920" cy="50292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71" name="Google Shape;1671;p45" descr="preencoded.png"/>
          <p:cNvPicPr preferRelativeResize="0"/>
          <p:nvPr/>
        </p:nvPicPr>
        <p:blipFill rotWithShape="1">
          <a:blip r:embed="rId5">
            <a:alphaModFix/>
          </a:blip>
          <a:srcRect/>
          <a:stretch/>
        </p:blipFill>
        <p:spPr>
          <a:xfrm>
            <a:off x="7496708" y="4771796"/>
            <a:ext cx="231343" cy="231343"/>
          </a:xfrm>
          <a:prstGeom prst="rect">
            <a:avLst/>
          </a:prstGeom>
          <a:noFill/>
          <a:ln>
            <a:noFill/>
          </a:ln>
        </p:spPr>
      </p:pic>
      <p:sp>
        <p:nvSpPr>
          <p:cNvPr id="1672" name="Google Shape;1672;p45"/>
          <p:cNvSpPr txBox="1"/>
          <p:nvPr/>
        </p:nvSpPr>
        <p:spPr>
          <a:xfrm>
            <a:off x="8046720" y="4434840"/>
            <a:ext cx="3474720" cy="9601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200"/>
              <a:buFont typeface="Calibri"/>
              <a:buNone/>
            </a:pPr>
            <a:r>
              <a:rPr lang="en-US" sz="1700" b="0" i="0" u="none" strike="noStrike" cap="none">
                <a:solidFill>
                  <a:srgbClr val="FFFFFF"/>
                </a:solidFill>
                <a:latin typeface="Calibri"/>
                <a:ea typeface="Calibri"/>
                <a:cs typeface="Calibri"/>
                <a:sym typeface="Calibri"/>
              </a:rPr>
              <a:t>Secrecy plus gift cards plus urgency: "keep this between us… make the purchase quickly."</a:t>
            </a:r>
            <a:endParaRPr sz="1700" b="0" i="0" u="none" strike="noStrike" cap="none">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1677"/>
        <p:cNvGrpSpPr/>
        <p:nvPr/>
      </p:nvGrpSpPr>
      <p:grpSpPr>
        <a:xfrm>
          <a:off x="0" y="0"/>
          <a:ext cx="0" cy="0"/>
          <a:chOff x="0" y="0"/>
          <a:chExt cx="0" cy="0"/>
        </a:xfrm>
      </p:grpSpPr>
      <p:pic>
        <p:nvPicPr>
          <p:cNvPr id="1678" name="Google Shape;1678;p46" descr="/tmp/claude-0/-home-claude/0eb6c878-c4ca-5944-9399-a7d616d972c5/scratchpad/v2/media/s47_cb58e89c.jpg"/>
          <p:cNvPicPr preferRelativeResize="0"/>
          <p:nvPr/>
        </p:nvPicPr>
        <p:blipFill rotWithShape="1">
          <a:blip r:embed="rId3">
            <a:alphaModFix/>
          </a:blip>
          <a:srcRect/>
          <a:stretch/>
        </p:blipFill>
        <p:spPr>
          <a:xfrm>
            <a:off x="5943600" y="0"/>
            <a:ext cx="6217920" cy="5897880"/>
          </a:xfrm>
          <a:prstGeom prst="rect">
            <a:avLst/>
          </a:prstGeom>
          <a:noFill/>
          <a:ln>
            <a:noFill/>
          </a:ln>
        </p:spPr>
      </p:pic>
      <p:sp>
        <p:nvSpPr>
          <p:cNvPr id="1679" name="Google Shape;1679;p46"/>
          <p:cNvSpPr/>
          <p:nvPr/>
        </p:nvSpPr>
        <p:spPr>
          <a:xfrm>
            <a:off x="548640" y="502920"/>
            <a:ext cx="822960" cy="82296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46"/>
          <p:cNvSpPr txBox="1"/>
          <p:nvPr/>
        </p:nvSpPr>
        <p:spPr>
          <a:xfrm>
            <a:off x="548640" y="502920"/>
            <a:ext cx="822960" cy="8229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3000"/>
              <a:buFont typeface="Calibri"/>
              <a:buNone/>
            </a:pPr>
            <a:r>
              <a:rPr lang="en-US" sz="3000" b="1" i="0" u="none" strike="noStrike" cap="none">
                <a:solidFill>
                  <a:srgbClr val="FFFFFF"/>
                </a:solidFill>
                <a:latin typeface="Calibri"/>
                <a:ea typeface="Calibri"/>
                <a:cs typeface="Calibri"/>
                <a:sym typeface="Calibri"/>
              </a:rPr>
              <a:t>4</a:t>
            </a:r>
            <a:endParaRPr sz="3000" b="0" i="0" u="none" strike="noStrike" cap="none">
              <a:solidFill>
                <a:schemeClr val="dk1"/>
              </a:solidFill>
              <a:latin typeface="Calibri"/>
              <a:ea typeface="Calibri"/>
              <a:cs typeface="Calibri"/>
              <a:sym typeface="Calibri"/>
            </a:endParaRPr>
          </a:p>
        </p:txBody>
      </p:sp>
      <p:sp>
        <p:nvSpPr>
          <p:cNvPr id="1681" name="Google Shape;1681;p46"/>
          <p:cNvSpPr txBox="1"/>
          <p:nvPr/>
        </p:nvSpPr>
        <p:spPr>
          <a:xfrm>
            <a:off x="1554480" y="411480"/>
            <a:ext cx="4754880" cy="10058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800"/>
              <a:buFont typeface="Calibri"/>
              <a:buNone/>
            </a:pPr>
            <a:r>
              <a:rPr lang="en-US" sz="2800" b="1" i="0" u="none" strike="noStrike" cap="none">
                <a:solidFill>
                  <a:srgbClr val="FFFFFF"/>
                </a:solidFill>
                <a:latin typeface="Calibri"/>
                <a:ea typeface="Calibri"/>
                <a:cs typeface="Calibri"/>
                <a:sym typeface="Calibri"/>
              </a:rPr>
              <a:t>AI has made it even worse</a:t>
            </a:r>
            <a:endParaRPr sz="2800" b="0" i="0" u="none" strike="noStrike" cap="none">
              <a:solidFill>
                <a:schemeClr val="dk1"/>
              </a:solidFill>
              <a:latin typeface="Calibri"/>
              <a:ea typeface="Calibri"/>
              <a:cs typeface="Calibri"/>
              <a:sym typeface="Calibri"/>
            </a:endParaRPr>
          </a:p>
        </p:txBody>
      </p:sp>
      <p:sp>
        <p:nvSpPr>
          <p:cNvPr id="1682" name="Google Shape;1682;p46"/>
          <p:cNvSpPr txBox="1"/>
          <p:nvPr/>
        </p:nvSpPr>
        <p:spPr>
          <a:xfrm>
            <a:off x="548640" y="1645920"/>
            <a:ext cx="5120640"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500"/>
              <a:buFont typeface="Calibri"/>
              <a:buNone/>
            </a:pPr>
            <a:r>
              <a:rPr lang="en-US" sz="2000" b="0" i="0" u="none" strike="noStrike" cap="none">
                <a:solidFill>
                  <a:srgbClr val="C9D3F2"/>
                </a:solidFill>
                <a:latin typeface="Calibri"/>
                <a:ea typeface="Calibri"/>
                <a:cs typeface="Calibri"/>
                <a:sym typeface="Calibri"/>
              </a:rPr>
              <a:t>Attackers can now write like you — and about the people they're targeting.</a:t>
            </a:r>
            <a:endParaRPr sz="2000" b="0" i="0" u="none" strike="noStrike" cap="none">
              <a:solidFill>
                <a:schemeClr val="dk1"/>
              </a:solidFill>
              <a:latin typeface="Calibri"/>
              <a:ea typeface="Calibri"/>
              <a:cs typeface="Calibri"/>
              <a:sym typeface="Calibri"/>
            </a:endParaRPr>
          </a:p>
        </p:txBody>
      </p:sp>
      <p:cxnSp>
        <p:nvCxnSpPr>
          <p:cNvPr id="1683" name="Google Shape;1683;p46"/>
          <p:cNvCxnSpPr/>
          <p:nvPr/>
        </p:nvCxnSpPr>
        <p:spPr>
          <a:xfrm>
            <a:off x="548640" y="5989320"/>
            <a:ext cx="11094415" cy="0"/>
          </a:xfrm>
          <a:prstGeom prst="straightConnector1">
            <a:avLst/>
          </a:prstGeom>
          <a:noFill/>
          <a:ln w="9525" cap="flat" cmpd="sng">
            <a:solidFill>
              <a:srgbClr val="3D428A"/>
            </a:solidFill>
            <a:prstDash val="solid"/>
            <a:round/>
            <a:headEnd type="none" w="sm" len="sm"/>
            <a:tailEnd type="none" w="sm" len="sm"/>
          </a:ln>
        </p:spPr>
      </p:cxnSp>
      <p:sp>
        <p:nvSpPr>
          <p:cNvPr id="1684" name="Google Shape;1684;p46"/>
          <p:cNvSpPr/>
          <p:nvPr/>
        </p:nvSpPr>
        <p:spPr>
          <a:xfrm>
            <a:off x="54864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46"/>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686" name="Google Shape;1686;p46"/>
          <p:cNvSpPr/>
          <p:nvPr/>
        </p:nvSpPr>
        <p:spPr>
          <a:xfrm>
            <a:off x="54864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46"/>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MFA</a:t>
            </a:r>
            <a:endParaRPr sz="950" b="0" i="0" u="none" strike="noStrike" cap="none">
              <a:solidFill>
                <a:schemeClr val="dk1"/>
              </a:solidFill>
              <a:latin typeface="Calibri"/>
              <a:ea typeface="Calibri"/>
              <a:cs typeface="Calibri"/>
              <a:sym typeface="Calibri"/>
            </a:endParaRPr>
          </a:p>
        </p:txBody>
      </p:sp>
      <p:sp>
        <p:nvSpPr>
          <p:cNvPr id="1688" name="Google Shape;1688;p46"/>
          <p:cNvSpPr/>
          <p:nvPr/>
        </p:nvSpPr>
        <p:spPr>
          <a:xfrm>
            <a:off x="269748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46"/>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690" name="Google Shape;1690;p46"/>
          <p:cNvSpPr/>
          <p:nvPr/>
        </p:nvSpPr>
        <p:spPr>
          <a:xfrm>
            <a:off x="269748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46"/>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GET A .GOV</a:t>
            </a:r>
            <a:endParaRPr sz="950" b="0" i="0" u="none" strike="noStrike" cap="none">
              <a:solidFill>
                <a:schemeClr val="dk1"/>
              </a:solidFill>
              <a:latin typeface="Calibri"/>
              <a:ea typeface="Calibri"/>
              <a:cs typeface="Calibri"/>
              <a:sym typeface="Calibri"/>
            </a:endParaRPr>
          </a:p>
        </p:txBody>
      </p:sp>
      <p:sp>
        <p:nvSpPr>
          <p:cNvPr id="1692" name="Google Shape;1692;p46"/>
          <p:cNvSpPr/>
          <p:nvPr/>
        </p:nvSpPr>
        <p:spPr>
          <a:xfrm>
            <a:off x="484632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46"/>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694" name="Google Shape;1694;p46"/>
          <p:cNvSpPr/>
          <p:nvPr/>
        </p:nvSpPr>
        <p:spPr>
          <a:xfrm>
            <a:off x="484632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46"/>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DMARC</a:t>
            </a:r>
            <a:endParaRPr sz="950" b="0" i="0" u="none" strike="noStrike" cap="none">
              <a:solidFill>
                <a:schemeClr val="dk1"/>
              </a:solidFill>
              <a:latin typeface="Calibri"/>
              <a:ea typeface="Calibri"/>
              <a:cs typeface="Calibri"/>
              <a:sym typeface="Calibri"/>
            </a:endParaRPr>
          </a:p>
        </p:txBody>
      </p:sp>
      <p:sp>
        <p:nvSpPr>
          <p:cNvPr id="1696" name="Google Shape;1696;p46"/>
          <p:cNvSpPr/>
          <p:nvPr/>
        </p:nvSpPr>
        <p:spPr>
          <a:xfrm>
            <a:off x="6995160" y="6144768"/>
            <a:ext cx="384048" cy="384048"/>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46"/>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698" name="Google Shape;1698;p46"/>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950"/>
              <a:buFont typeface="Calibri"/>
              <a:buNone/>
            </a:pPr>
            <a:r>
              <a:rPr lang="en-US" sz="950" b="1" i="0" u="none" strike="noStrike" cap="none">
                <a:solidFill>
                  <a:srgbClr val="FFFFFF"/>
                </a:solidFill>
                <a:latin typeface="Calibri"/>
                <a:ea typeface="Calibri"/>
                <a:cs typeface="Calibri"/>
                <a:sym typeface="Calibri"/>
              </a:rPr>
              <a:t>BE PHISHING-READY</a:t>
            </a:r>
            <a:endParaRPr sz="950" b="0" i="0" u="none" strike="noStrike" cap="none">
              <a:solidFill>
                <a:schemeClr val="dk1"/>
              </a:solidFill>
              <a:latin typeface="Calibri"/>
              <a:ea typeface="Calibri"/>
              <a:cs typeface="Calibri"/>
              <a:sym typeface="Calibri"/>
            </a:endParaRPr>
          </a:p>
        </p:txBody>
      </p:sp>
      <p:sp>
        <p:nvSpPr>
          <p:cNvPr id="1699" name="Google Shape;1699;p46"/>
          <p:cNvSpPr/>
          <p:nvPr/>
        </p:nvSpPr>
        <p:spPr>
          <a:xfrm>
            <a:off x="914400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46"/>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701" name="Google Shape;1701;p46"/>
          <p:cNvSpPr/>
          <p:nvPr/>
        </p:nvSpPr>
        <p:spPr>
          <a:xfrm>
            <a:off x="914400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46"/>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CALL TO CONFIRM</a:t>
            </a:r>
            <a:endParaRPr sz="950" b="0" i="0" u="none" strike="noStrike" cap="none">
              <a:solidFill>
                <a:schemeClr val="dk1"/>
              </a:solidFill>
              <a:latin typeface="Calibri"/>
              <a:ea typeface="Calibri"/>
              <a:cs typeface="Calibri"/>
              <a:sym typeface="Calibri"/>
            </a:endParaRPr>
          </a:p>
        </p:txBody>
      </p:sp>
      <p:sp>
        <p:nvSpPr>
          <p:cNvPr id="1703" name="Google Shape;1703;p46"/>
          <p:cNvSpPr/>
          <p:nvPr/>
        </p:nvSpPr>
        <p:spPr>
          <a:xfrm>
            <a:off x="548640" y="2834640"/>
            <a:ext cx="5120640" cy="2651760"/>
          </a:xfrm>
          <a:prstGeom prst="roundRect">
            <a:avLst>
              <a:gd name="adj" fmla="val 4138"/>
            </a:avLst>
          </a:prstGeom>
          <a:solidFill>
            <a:srgbClr val="1F2358"/>
          </a:solidFill>
          <a:ln w="9525"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46"/>
          <p:cNvSpPr/>
          <p:nvPr/>
        </p:nvSpPr>
        <p:spPr>
          <a:xfrm>
            <a:off x="822960" y="3108960"/>
            <a:ext cx="548640" cy="54864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05" name="Google Shape;1705;p46" descr="preencoded.png"/>
          <p:cNvPicPr preferRelativeResize="0"/>
          <p:nvPr/>
        </p:nvPicPr>
        <p:blipFill rotWithShape="1">
          <a:blip r:embed="rId4">
            <a:alphaModFix/>
          </a:blip>
          <a:srcRect/>
          <a:stretch/>
        </p:blipFill>
        <p:spPr>
          <a:xfrm>
            <a:off x="971093" y="3257093"/>
            <a:ext cx="252374" cy="252374"/>
          </a:xfrm>
          <a:prstGeom prst="rect">
            <a:avLst/>
          </a:prstGeom>
          <a:noFill/>
          <a:ln>
            <a:noFill/>
          </a:ln>
        </p:spPr>
      </p:pic>
      <p:sp>
        <p:nvSpPr>
          <p:cNvPr id="1706" name="Google Shape;1706;p46"/>
          <p:cNvSpPr txBox="1"/>
          <p:nvPr/>
        </p:nvSpPr>
        <p:spPr>
          <a:xfrm>
            <a:off x="1554480" y="3108960"/>
            <a:ext cx="393192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500"/>
              <a:buFont typeface="Calibri"/>
              <a:buNone/>
            </a:pPr>
            <a:r>
              <a:rPr lang="en-US" sz="1500" b="1" i="0" u="none" strike="noStrike" cap="none">
                <a:solidFill>
                  <a:srgbClr val="FFFFFF"/>
                </a:solidFill>
                <a:latin typeface="Calibri"/>
                <a:ea typeface="Calibri"/>
                <a:cs typeface="Calibri"/>
                <a:sym typeface="Calibri"/>
              </a:rPr>
              <a:t>Two prompts is all it takes</a:t>
            </a:r>
            <a:endParaRPr sz="1500" b="0" i="0" u="none" strike="noStrike" cap="none">
              <a:solidFill>
                <a:schemeClr val="dk1"/>
              </a:solidFill>
              <a:latin typeface="Calibri"/>
              <a:ea typeface="Calibri"/>
              <a:cs typeface="Calibri"/>
              <a:sym typeface="Calibri"/>
            </a:endParaRPr>
          </a:p>
        </p:txBody>
      </p:sp>
      <p:sp>
        <p:nvSpPr>
          <p:cNvPr id="1707" name="Google Shape;1707;p46"/>
          <p:cNvSpPr txBox="1"/>
          <p:nvPr/>
        </p:nvSpPr>
        <p:spPr>
          <a:xfrm>
            <a:off x="822960" y="3749040"/>
            <a:ext cx="4480560" cy="16459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200"/>
              <a:buFont typeface="Calibri"/>
              <a:buNone/>
            </a:pPr>
            <a:r>
              <a:rPr lang="en-US" sz="1700" b="0" i="1" u="none" strike="noStrike" cap="none">
                <a:solidFill>
                  <a:srgbClr val="C9D3F2"/>
                </a:solidFill>
                <a:latin typeface="Calibri"/>
                <a:ea typeface="Calibri"/>
                <a:cs typeface="Calibri"/>
                <a:sym typeface="Calibri"/>
              </a:rPr>
              <a:t>"Help me rewrite this email to sound like these blog posts written by Mac Clemmens."</a:t>
            </a:r>
            <a:endParaRPr sz="17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200"/>
              <a:buFont typeface="Calibri"/>
              <a:buNone/>
            </a:pPr>
            <a:endParaRPr sz="17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C9D3F2"/>
              </a:buClr>
              <a:buSzPts val="1200"/>
              <a:buFont typeface="Calibri"/>
              <a:buNone/>
            </a:pPr>
            <a:r>
              <a:rPr lang="en-US" sz="1700" b="0" i="1" u="none" strike="noStrike" cap="none">
                <a:solidFill>
                  <a:srgbClr val="C9D3F2"/>
                </a:solidFill>
                <a:latin typeface="Calibri"/>
                <a:ea typeface="Calibri"/>
                <a:cs typeface="Calibri"/>
                <a:sym typeface="Calibri"/>
              </a:rPr>
              <a:t>"Personalize the message based on information in Dave's biography on the website."</a:t>
            </a:r>
            <a:endParaRPr sz="1700" b="0" i="0" u="none" strike="noStrike" cap="none">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1712"/>
        <p:cNvGrpSpPr/>
        <p:nvPr/>
      </p:nvGrpSpPr>
      <p:grpSpPr>
        <a:xfrm>
          <a:off x="0" y="0"/>
          <a:ext cx="0" cy="0"/>
          <a:chOff x="0" y="0"/>
          <a:chExt cx="0" cy="0"/>
        </a:xfrm>
      </p:grpSpPr>
      <p:sp>
        <p:nvSpPr>
          <p:cNvPr id="1713" name="Google Shape;1713;p47"/>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3000"/>
              <a:buFont typeface="Calibri"/>
              <a:buNone/>
            </a:pPr>
            <a:r>
              <a:rPr lang="en-US" sz="3000" b="1" i="0" u="none" strike="noStrike" cap="none">
                <a:solidFill>
                  <a:srgbClr val="FFFFFF"/>
                </a:solidFill>
                <a:latin typeface="Calibri"/>
                <a:ea typeface="Calibri"/>
                <a:cs typeface="Calibri"/>
                <a:sym typeface="Calibri"/>
              </a:rPr>
              <a:t>Everything the attacker needs is public</a:t>
            </a:r>
            <a:endParaRPr sz="3000" b="0" i="0" u="none" strike="noStrike" cap="none">
              <a:solidFill>
                <a:schemeClr val="dk1"/>
              </a:solidFill>
              <a:latin typeface="Calibri"/>
              <a:ea typeface="Calibri"/>
              <a:cs typeface="Calibri"/>
              <a:sym typeface="Calibri"/>
            </a:endParaRPr>
          </a:p>
        </p:txBody>
      </p:sp>
      <p:sp>
        <p:nvSpPr>
          <p:cNvPr id="1714" name="Google Shape;1714;p47"/>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400"/>
              <a:buFont typeface="Calibri"/>
              <a:buNone/>
            </a:pPr>
            <a:r>
              <a:rPr lang="en-US" sz="1900" b="0" i="0" u="none" strike="noStrike" cap="none">
                <a:solidFill>
                  <a:srgbClr val="C9D3F2"/>
                </a:solidFill>
                <a:latin typeface="Calibri"/>
                <a:ea typeface="Calibri"/>
                <a:cs typeface="Calibri"/>
                <a:sym typeface="Calibri"/>
              </a:rPr>
              <a:t>A staff bio on the company website gives an AI plenty to personalize with</a:t>
            </a:r>
            <a:endParaRPr sz="1900" b="0" i="0" u="none" strike="noStrike" cap="none">
              <a:solidFill>
                <a:schemeClr val="dk1"/>
              </a:solidFill>
              <a:latin typeface="Calibri"/>
              <a:ea typeface="Calibri"/>
              <a:cs typeface="Calibri"/>
              <a:sym typeface="Calibri"/>
            </a:endParaRPr>
          </a:p>
        </p:txBody>
      </p:sp>
      <p:pic>
        <p:nvPicPr>
          <p:cNvPr id="1715" name="Google Shape;1715;p47" descr="/tmp/claude-0/-home-claude/0eb6c878-c4ca-5944-9399-a7d616d972c5/scratchpad/v2/assets/streamline_dark.png"/>
          <p:cNvPicPr preferRelativeResize="0"/>
          <p:nvPr/>
        </p:nvPicPr>
        <p:blipFill rotWithShape="1">
          <a:blip r:embed="rId3">
            <a:alphaModFix/>
          </a:blip>
          <a:srcRect/>
          <a:stretch/>
        </p:blipFill>
        <p:spPr>
          <a:xfrm>
            <a:off x="10104120" y="457200"/>
            <a:ext cx="1691640" cy="660373"/>
          </a:xfrm>
          <a:prstGeom prst="rect">
            <a:avLst/>
          </a:prstGeom>
          <a:noFill/>
          <a:ln>
            <a:noFill/>
          </a:ln>
        </p:spPr>
      </p:pic>
      <p:cxnSp>
        <p:nvCxnSpPr>
          <p:cNvPr id="1716" name="Google Shape;1716;p47"/>
          <p:cNvCxnSpPr/>
          <p:nvPr/>
        </p:nvCxnSpPr>
        <p:spPr>
          <a:xfrm>
            <a:off x="548640" y="5989320"/>
            <a:ext cx="11094415" cy="0"/>
          </a:xfrm>
          <a:prstGeom prst="straightConnector1">
            <a:avLst/>
          </a:prstGeom>
          <a:noFill/>
          <a:ln w="9525" cap="flat" cmpd="sng">
            <a:solidFill>
              <a:srgbClr val="3D428A"/>
            </a:solidFill>
            <a:prstDash val="solid"/>
            <a:round/>
            <a:headEnd type="none" w="sm" len="sm"/>
            <a:tailEnd type="none" w="sm" len="sm"/>
          </a:ln>
        </p:spPr>
      </p:cxnSp>
      <p:sp>
        <p:nvSpPr>
          <p:cNvPr id="1717" name="Google Shape;1717;p47"/>
          <p:cNvSpPr/>
          <p:nvPr/>
        </p:nvSpPr>
        <p:spPr>
          <a:xfrm>
            <a:off x="54864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47"/>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719" name="Google Shape;1719;p47"/>
          <p:cNvSpPr/>
          <p:nvPr/>
        </p:nvSpPr>
        <p:spPr>
          <a:xfrm>
            <a:off x="54864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47"/>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MFA</a:t>
            </a:r>
            <a:endParaRPr sz="950" b="0" i="0" u="none" strike="noStrike" cap="none">
              <a:solidFill>
                <a:schemeClr val="dk1"/>
              </a:solidFill>
              <a:latin typeface="Calibri"/>
              <a:ea typeface="Calibri"/>
              <a:cs typeface="Calibri"/>
              <a:sym typeface="Calibri"/>
            </a:endParaRPr>
          </a:p>
        </p:txBody>
      </p:sp>
      <p:sp>
        <p:nvSpPr>
          <p:cNvPr id="1721" name="Google Shape;1721;p47"/>
          <p:cNvSpPr/>
          <p:nvPr/>
        </p:nvSpPr>
        <p:spPr>
          <a:xfrm>
            <a:off x="269748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47"/>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723" name="Google Shape;1723;p47"/>
          <p:cNvSpPr/>
          <p:nvPr/>
        </p:nvSpPr>
        <p:spPr>
          <a:xfrm>
            <a:off x="269748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47"/>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GET A .GOV</a:t>
            </a:r>
            <a:endParaRPr sz="950" b="0" i="0" u="none" strike="noStrike" cap="none">
              <a:solidFill>
                <a:schemeClr val="dk1"/>
              </a:solidFill>
              <a:latin typeface="Calibri"/>
              <a:ea typeface="Calibri"/>
              <a:cs typeface="Calibri"/>
              <a:sym typeface="Calibri"/>
            </a:endParaRPr>
          </a:p>
        </p:txBody>
      </p:sp>
      <p:sp>
        <p:nvSpPr>
          <p:cNvPr id="1725" name="Google Shape;1725;p47"/>
          <p:cNvSpPr/>
          <p:nvPr/>
        </p:nvSpPr>
        <p:spPr>
          <a:xfrm>
            <a:off x="484632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47"/>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727" name="Google Shape;1727;p47"/>
          <p:cNvSpPr/>
          <p:nvPr/>
        </p:nvSpPr>
        <p:spPr>
          <a:xfrm>
            <a:off x="484632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47"/>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DMARC</a:t>
            </a:r>
            <a:endParaRPr sz="950" b="0" i="0" u="none" strike="noStrike" cap="none">
              <a:solidFill>
                <a:schemeClr val="dk1"/>
              </a:solidFill>
              <a:latin typeface="Calibri"/>
              <a:ea typeface="Calibri"/>
              <a:cs typeface="Calibri"/>
              <a:sym typeface="Calibri"/>
            </a:endParaRPr>
          </a:p>
        </p:txBody>
      </p:sp>
      <p:sp>
        <p:nvSpPr>
          <p:cNvPr id="1729" name="Google Shape;1729;p47"/>
          <p:cNvSpPr/>
          <p:nvPr/>
        </p:nvSpPr>
        <p:spPr>
          <a:xfrm>
            <a:off x="6995160" y="6144768"/>
            <a:ext cx="384048" cy="384048"/>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47"/>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731" name="Google Shape;1731;p47"/>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950"/>
              <a:buFont typeface="Calibri"/>
              <a:buNone/>
            </a:pPr>
            <a:r>
              <a:rPr lang="en-US" sz="950" b="1" i="0" u="none" strike="noStrike" cap="none">
                <a:solidFill>
                  <a:srgbClr val="FFFFFF"/>
                </a:solidFill>
                <a:latin typeface="Calibri"/>
                <a:ea typeface="Calibri"/>
                <a:cs typeface="Calibri"/>
                <a:sym typeface="Calibri"/>
              </a:rPr>
              <a:t>BE PHISHING-READY</a:t>
            </a:r>
            <a:endParaRPr sz="950" b="0" i="0" u="none" strike="noStrike" cap="none">
              <a:solidFill>
                <a:schemeClr val="dk1"/>
              </a:solidFill>
              <a:latin typeface="Calibri"/>
              <a:ea typeface="Calibri"/>
              <a:cs typeface="Calibri"/>
              <a:sym typeface="Calibri"/>
            </a:endParaRPr>
          </a:p>
        </p:txBody>
      </p:sp>
      <p:sp>
        <p:nvSpPr>
          <p:cNvPr id="1732" name="Google Shape;1732;p47"/>
          <p:cNvSpPr/>
          <p:nvPr/>
        </p:nvSpPr>
        <p:spPr>
          <a:xfrm>
            <a:off x="914400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47"/>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734" name="Google Shape;1734;p47"/>
          <p:cNvSpPr/>
          <p:nvPr/>
        </p:nvSpPr>
        <p:spPr>
          <a:xfrm>
            <a:off x="914400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47"/>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CALL TO CONFIRM</a:t>
            </a:r>
            <a:endParaRPr sz="950" b="0" i="0" u="none" strike="noStrike" cap="none">
              <a:solidFill>
                <a:schemeClr val="dk1"/>
              </a:solidFill>
              <a:latin typeface="Calibri"/>
              <a:ea typeface="Calibri"/>
              <a:cs typeface="Calibri"/>
              <a:sym typeface="Calibri"/>
            </a:endParaRPr>
          </a:p>
        </p:txBody>
      </p:sp>
      <p:sp>
        <p:nvSpPr>
          <p:cNvPr id="1736" name="Google Shape;1736;p47"/>
          <p:cNvSpPr/>
          <p:nvPr/>
        </p:nvSpPr>
        <p:spPr>
          <a:xfrm>
            <a:off x="475488" y="1618488"/>
            <a:ext cx="7095744" cy="4096083"/>
          </a:xfrm>
          <a:prstGeom prst="roundRect">
            <a:avLst>
              <a:gd name="adj" fmla="val 2679"/>
            </a:avLst>
          </a:prstGeom>
          <a:solidFill>
            <a:srgbClr val="1F2358"/>
          </a:solidFill>
          <a:ln w="9525" cap="flat" cmpd="sng">
            <a:solidFill>
              <a:srgbClr val="1F2358"/>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37" name="Google Shape;1737;p47" descr="/tmp/claude-0/-home-claude/0eb6c878-c4ca-5944-9399-a7d616d972c5/scratchpad/v2/media/s52_55233632.png"/>
          <p:cNvPicPr preferRelativeResize="0"/>
          <p:nvPr/>
        </p:nvPicPr>
        <p:blipFill rotWithShape="1">
          <a:blip r:embed="rId4">
            <a:alphaModFix/>
          </a:blip>
          <a:srcRect/>
          <a:stretch/>
        </p:blipFill>
        <p:spPr>
          <a:xfrm>
            <a:off x="548640" y="1691640"/>
            <a:ext cx="6949440" cy="3949779"/>
          </a:xfrm>
          <a:prstGeom prst="rect">
            <a:avLst/>
          </a:prstGeom>
          <a:noFill/>
          <a:ln>
            <a:noFill/>
          </a:ln>
        </p:spPr>
      </p:pic>
      <p:sp>
        <p:nvSpPr>
          <p:cNvPr id="1738" name="Google Shape;1738;p47"/>
          <p:cNvSpPr/>
          <p:nvPr/>
        </p:nvSpPr>
        <p:spPr>
          <a:xfrm>
            <a:off x="7955280" y="1691640"/>
            <a:ext cx="3703320" cy="4069080"/>
          </a:xfrm>
          <a:prstGeom prst="roundRect">
            <a:avLst>
              <a:gd name="adj" fmla="val 2963"/>
            </a:avLst>
          </a:prstGeom>
          <a:solidFill>
            <a:srgbClr val="1F2358"/>
          </a:solidFill>
          <a:ln w="9525"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47"/>
          <p:cNvSpPr txBox="1"/>
          <p:nvPr/>
        </p:nvSpPr>
        <p:spPr>
          <a:xfrm>
            <a:off x="8229600" y="1874520"/>
            <a:ext cx="3200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1450" b="1" i="0" u="none" strike="noStrike" cap="none">
                <a:solidFill>
                  <a:srgbClr val="C9D3F2"/>
                </a:solidFill>
                <a:latin typeface="Calibri"/>
                <a:ea typeface="Calibri"/>
                <a:cs typeface="Calibri"/>
                <a:sym typeface="Calibri"/>
              </a:rPr>
              <a:t>FROM THE BIO</a:t>
            </a:r>
            <a:endParaRPr sz="1450" b="0" i="0" u="none" strike="noStrike" cap="none">
              <a:solidFill>
                <a:schemeClr val="dk1"/>
              </a:solidFill>
              <a:latin typeface="Calibri"/>
              <a:ea typeface="Calibri"/>
              <a:cs typeface="Calibri"/>
              <a:sym typeface="Calibri"/>
            </a:endParaRPr>
          </a:p>
        </p:txBody>
      </p:sp>
      <p:sp>
        <p:nvSpPr>
          <p:cNvPr id="1740" name="Google Shape;1740;p47"/>
          <p:cNvSpPr/>
          <p:nvPr/>
        </p:nvSpPr>
        <p:spPr>
          <a:xfrm>
            <a:off x="8229600" y="2511552"/>
            <a:ext cx="274200" cy="27420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41" name="Google Shape;1741;p47" descr="preencoded.png"/>
          <p:cNvPicPr preferRelativeResize="0"/>
          <p:nvPr/>
        </p:nvPicPr>
        <p:blipFill rotWithShape="1">
          <a:blip r:embed="rId5">
            <a:alphaModFix/>
          </a:blip>
          <a:srcRect/>
          <a:stretch/>
        </p:blipFill>
        <p:spPr>
          <a:xfrm>
            <a:off x="8303666" y="2585618"/>
            <a:ext cx="126187" cy="126187"/>
          </a:xfrm>
          <a:prstGeom prst="rect">
            <a:avLst/>
          </a:prstGeom>
          <a:noFill/>
          <a:ln>
            <a:noFill/>
          </a:ln>
        </p:spPr>
      </p:pic>
      <p:sp>
        <p:nvSpPr>
          <p:cNvPr id="1742" name="Google Shape;1742;p47"/>
          <p:cNvSpPr txBox="1"/>
          <p:nvPr/>
        </p:nvSpPr>
        <p:spPr>
          <a:xfrm>
            <a:off x="8613648" y="2286000"/>
            <a:ext cx="281635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200"/>
              <a:buFont typeface="Calibri"/>
              <a:buNone/>
            </a:pPr>
            <a:r>
              <a:rPr lang="en-US" sz="1700" b="0" i="0" u="none" strike="noStrike" cap="none">
                <a:solidFill>
                  <a:srgbClr val="FFFFFF"/>
                </a:solidFill>
                <a:latin typeface="Calibri"/>
                <a:ea typeface="Calibri"/>
                <a:cs typeface="Calibri"/>
                <a:sym typeface="Calibri"/>
              </a:rPr>
              <a:t>15 years of experience</a:t>
            </a:r>
            <a:endParaRPr sz="1700" b="0" i="0" u="none" strike="noStrike" cap="none">
              <a:solidFill>
                <a:schemeClr val="dk1"/>
              </a:solidFill>
              <a:latin typeface="Calibri"/>
              <a:ea typeface="Calibri"/>
              <a:cs typeface="Calibri"/>
              <a:sym typeface="Calibri"/>
            </a:endParaRPr>
          </a:p>
        </p:txBody>
      </p:sp>
      <p:sp>
        <p:nvSpPr>
          <p:cNvPr id="1743" name="Google Shape;1743;p47"/>
          <p:cNvSpPr/>
          <p:nvPr/>
        </p:nvSpPr>
        <p:spPr>
          <a:xfrm>
            <a:off x="8229600" y="3136392"/>
            <a:ext cx="274320" cy="27432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44" name="Google Shape;1744;p47" descr="preencoded.png"/>
          <p:cNvPicPr preferRelativeResize="0"/>
          <p:nvPr/>
        </p:nvPicPr>
        <p:blipFill rotWithShape="1">
          <a:blip r:embed="rId5">
            <a:alphaModFix/>
          </a:blip>
          <a:srcRect/>
          <a:stretch/>
        </p:blipFill>
        <p:spPr>
          <a:xfrm>
            <a:off x="8303666" y="3210458"/>
            <a:ext cx="126187" cy="126187"/>
          </a:xfrm>
          <a:prstGeom prst="rect">
            <a:avLst/>
          </a:prstGeom>
          <a:noFill/>
          <a:ln>
            <a:noFill/>
          </a:ln>
        </p:spPr>
      </p:pic>
      <p:sp>
        <p:nvSpPr>
          <p:cNvPr id="1745" name="Google Shape;1745;p47"/>
          <p:cNvSpPr txBox="1"/>
          <p:nvPr/>
        </p:nvSpPr>
        <p:spPr>
          <a:xfrm>
            <a:off x="8613648" y="3063240"/>
            <a:ext cx="281635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200"/>
              <a:buFont typeface="Calibri"/>
              <a:buNone/>
            </a:pPr>
            <a:r>
              <a:rPr lang="en-US" sz="1700" b="0" i="0" u="none" strike="noStrike" cap="none">
                <a:solidFill>
                  <a:srgbClr val="FFFFFF"/>
                </a:solidFill>
                <a:latin typeface="Calibri"/>
                <a:ea typeface="Calibri"/>
                <a:cs typeface="Calibri"/>
                <a:sym typeface="Calibri"/>
              </a:rPr>
              <a:t>"Obsessive-compulsive attention to detail"</a:t>
            </a:r>
            <a:endParaRPr sz="1700" b="0" i="0" u="none" strike="noStrike" cap="none">
              <a:solidFill>
                <a:schemeClr val="dk1"/>
              </a:solidFill>
              <a:latin typeface="Calibri"/>
              <a:ea typeface="Calibri"/>
              <a:cs typeface="Calibri"/>
              <a:sym typeface="Calibri"/>
            </a:endParaRPr>
          </a:p>
        </p:txBody>
      </p:sp>
      <p:sp>
        <p:nvSpPr>
          <p:cNvPr id="1746" name="Google Shape;1746;p47"/>
          <p:cNvSpPr/>
          <p:nvPr/>
        </p:nvSpPr>
        <p:spPr>
          <a:xfrm>
            <a:off x="8229600" y="3913632"/>
            <a:ext cx="274320" cy="27432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47" name="Google Shape;1747;p47" descr="preencoded.png"/>
          <p:cNvPicPr preferRelativeResize="0"/>
          <p:nvPr/>
        </p:nvPicPr>
        <p:blipFill rotWithShape="1">
          <a:blip r:embed="rId5">
            <a:alphaModFix/>
          </a:blip>
          <a:srcRect/>
          <a:stretch/>
        </p:blipFill>
        <p:spPr>
          <a:xfrm>
            <a:off x="8303666" y="3987698"/>
            <a:ext cx="126187" cy="126187"/>
          </a:xfrm>
          <a:prstGeom prst="rect">
            <a:avLst/>
          </a:prstGeom>
          <a:noFill/>
          <a:ln>
            <a:noFill/>
          </a:ln>
        </p:spPr>
      </p:pic>
      <p:sp>
        <p:nvSpPr>
          <p:cNvPr id="1748" name="Google Shape;1748;p47"/>
          <p:cNvSpPr txBox="1"/>
          <p:nvPr/>
        </p:nvSpPr>
        <p:spPr>
          <a:xfrm>
            <a:off x="8613648" y="3840480"/>
            <a:ext cx="281635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200"/>
              <a:buFont typeface="Calibri"/>
              <a:buNone/>
            </a:pPr>
            <a:r>
              <a:rPr lang="en-US" sz="1700" b="0" i="0" u="none" strike="noStrike" cap="none">
                <a:solidFill>
                  <a:srgbClr val="FFFFFF"/>
                </a:solidFill>
                <a:latin typeface="Calibri"/>
                <a:ea typeface="Calibri"/>
                <a:cs typeface="Calibri"/>
                <a:sym typeface="Calibri"/>
              </a:rPr>
              <a:t>Tinkers in his shop, off-roads in his Jeep</a:t>
            </a:r>
            <a:endParaRPr sz="1700" b="0" i="0" u="none" strike="noStrike" cap="none">
              <a:solidFill>
                <a:schemeClr val="dk1"/>
              </a:solidFill>
              <a:latin typeface="Calibri"/>
              <a:ea typeface="Calibri"/>
              <a:cs typeface="Calibri"/>
              <a:sym typeface="Calibri"/>
            </a:endParaRPr>
          </a:p>
        </p:txBody>
      </p:sp>
      <p:sp>
        <p:nvSpPr>
          <p:cNvPr id="1749" name="Google Shape;1749;p47"/>
          <p:cNvSpPr/>
          <p:nvPr/>
        </p:nvSpPr>
        <p:spPr>
          <a:xfrm>
            <a:off x="8229600" y="4690872"/>
            <a:ext cx="274320" cy="27432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50" name="Google Shape;1750;p47" descr="preencoded.png"/>
          <p:cNvPicPr preferRelativeResize="0"/>
          <p:nvPr/>
        </p:nvPicPr>
        <p:blipFill rotWithShape="1">
          <a:blip r:embed="rId5">
            <a:alphaModFix/>
          </a:blip>
          <a:srcRect/>
          <a:stretch/>
        </p:blipFill>
        <p:spPr>
          <a:xfrm>
            <a:off x="8303666" y="4764938"/>
            <a:ext cx="126187" cy="126187"/>
          </a:xfrm>
          <a:prstGeom prst="rect">
            <a:avLst/>
          </a:prstGeom>
          <a:noFill/>
          <a:ln>
            <a:noFill/>
          </a:ln>
        </p:spPr>
      </p:pic>
      <p:sp>
        <p:nvSpPr>
          <p:cNvPr id="1751" name="Google Shape;1751;p47"/>
          <p:cNvSpPr txBox="1"/>
          <p:nvPr/>
        </p:nvSpPr>
        <p:spPr>
          <a:xfrm>
            <a:off x="8613648" y="4617720"/>
            <a:ext cx="281635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200"/>
              <a:buFont typeface="Calibri"/>
              <a:buNone/>
            </a:pPr>
            <a:r>
              <a:rPr lang="en-US" sz="1700" b="0" i="0" u="none" strike="noStrike" cap="none">
                <a:solidFill>
                  <a:srgbClr val="FFFFFF"/>
                </a:solidFill>
                <a:latin typeface="Calibri"/>
                <a:ea typeface="Calibri"/>
                <a:cs typeface="Calibri"/>
                <a:sym typeface="Calibri"/>
              </a:rPr>
              <a:t>Loves making websites look impeccable</a:t>
            </a:r>
            <a:endParaRPr sz="1700" b="0" i="0" u="none" strike="noStrike" cap="none">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1756"/>
        <p:cNvGrpSpPr/>
        <p:nvPr/>
      </p:nvGrpSpPr>
      <p:grpSpPr>
        <a:xfrm>
          <a:off x="0" y="0"/>
          <a:ext cx="0" cy="0"/>
          <a:chOff x="0" y="0"/>
          <a:chExt cx="0" cy="0"/>
        </a:xfrm>
      </p:grpSpPr>
      <p:sp>
        <p:nvSpPr>
          <p:cNvPr id="1757" name="Google Shape;1757;p48"/>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3000"/>
              <a:buFont typeface="Calibri"/>
              <a:buNone/>
            </a:pPr>
            <a:r>
              <a:rPr lang="en-US" sz="3000" b="1" i="0" u="none" strike="noStrike" cap="none">
                <a:solidFill>
                  <a:srgbClr val="FFFFFF"/>
                </a:solidFill>
                <a:latin typeface="Calibri"/>
                <a:ea typeface="Calibri"/>
                <a:cs typeface="Calibri"/>
                <a:sym typeface="Calibri"/>
              </a:rPr>
              <a:t>The AI-written version</a:t>
            </a:r>
            <a:endParaRPr sz="3000" b="0" i="0" u="none" strike="noStrike" cap="none">
              <a:solidFill>
                <a:schemeClr val="dk1"/>
              </a:solidFill>
              <a:latin typeface="Calibri"/>
              <a:ea typeface="Calibri"/>
              <a:cs typeface="Calibri"/>
              <a:sym typeface="Calibri"/>
            </a:endParaRPr>
          </a:p>
        </p:txBody>
      </p:sp>
      <p:sp>
        <p:nvSpPr>
          <p:cNvPr id="1758" name="Google Shape;1758;p48"/>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400"/>
              <a:buFont typeface="Calibri"/>
              <a:buNone/>
            </a:pPr>
            <a:r>
              <a:rPr lang="en-US" sz="1900" b="0" i="0" u="none" strike="noStrike" cap="none">
                <a:solidFill>
                  <a:srgbClr val="C9D3F2"/>
                </a:solidFill>
                <a:latin typeface="Calibri"/>
                <a:ea typeface="Calibri"/>
                <a:cs typeface="Calibri"/>
                <a:sym typeface="Calibri"/>
              </a:rPr>
              <a:t>Same ask — now it sounds exactly like the boss, and it knows about Dave's Jeep</a:t>
            </a:r>
            <a:endParaRPr sz="1900" b="0" i="0" u="none" strike="noStrike" cap="none">
              <a:solidFill>
                <a:schemeClr val="dk1"/>
              </a:solidFill>
              <a:latin typeface="Calibri"/>
              <a:ea typeface="Calibri"/>
              <a:cs typeface="Calibri"/>
              <a:sym typeface="Calibri"/>
            </a:endParaRPr>
          </a:p>
        </p:txBody>
      </p:sp>
      <p:pic>
        <p:nvPicPr>
          <p:cNvPr id="1759" name="Google Shape;1759;p48" descr="/tmp/claude-0/-home-claude/0eb6c878-c4ca-5944-9399-a7d616d972c5/scratchpad/v2/assets/streamline_dark.png"/>
          <p:cNvPicPr preferRelativeResize="0"/>
          <p:nvPr/>
        </p:nvPicPr>
        <p:blipFill rotWithShape="1">
          <a:blip r:embed="rId3">
            <a:alphaModFix/>
          </a:blip>
          <a:srcRect/>
          <a:stretch/>
        </p:blipFill>
        <p:spPr>
          <a:xfrm>
            <a:off x="10104120" y="457200"/>
            <a:ext cx="1691640" cy="660373"/>
          </a:xfrm>
          <a:prstGeom prst="rect">
            <a:avLst/>
          </a:prstGeom>
          <a:noFill/>
          <a:ln>
            <a:noFill/>
          </a:ln>
        </p:spPr>
      </p:pic>
      <p:cxnSp>
        <p:nvCxnSpPr>
          <p:cNvPr id="1760" name="Google Shape;1760;p48"/>
          <p:cNvCxnSpPr/>
          <p:nvPr/>
        </p:nvCxnSpPr>
        <p:spPr>
          <a:xfrm>
            <a:off x="548640" y="5989320"/>
            <a:ext cx="11094415" cy="0"/>
          </a:xfrm>
          <a:prstGeom prst="straightConnector1">
            <a:avLst/>
          </a:prstGeom>
          <a:noFill/>
          <a:ln w="9525" cap="flat" cmpd="sng">
            <a:solidFill>
              <a:srgbClr val="3D428A"/>
            </a:solidFill>
            <a:prstDash val="solid"/>
            <a:round/>
            <a:headEnd type="none" w="sm" len="sm"/>
            <a:tailEnd type="none" w="sm" len="sm"/>
          </a:ln>
        </p:spPr>
      </p:cxnSp>
      <p:sp>
        <p:nvSpPr>
          <p:cNvPr id="1761" name="Google Shape;1761;p48"/>
          <p:cNvSpPr/>
          <p:nvPr/>
        </p:nvSpPr>
        <p:spPr>
          <a:xfrm>
            <a:off x="54864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48"/>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763" name="Google Shape;1763;p48"/>
          <p:cNvSpPr/>
          <p:nvPr/>
        </p:nvSpPr>
        <p:spPr>
          <a:xfrm>
            <a:off x="54864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48"/>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MFA</a:t>
            </a:r>
            <a:endParaRPr sz="950" b="0" i="0" u="none" strike="noStrike" cap="none">
              <a:solidFill>
                <a:schemeClr val="dk1"/>
              </a:solidFill>
              <a:latin typeface="Calibri"/>
              <a:ea typeface="Calibri"/>
              <a:cs typeface="Calibri"/>
              <a:sym typeface="Calibri"/>
            </a:endParaRPr>
          </a:p>
        </p:txBody>
      </p:sp>
      <p:sp>
        <p:nvSpPr>
          <p:cNvPr id="1765" name="Google Shape;1765;p48"/>
          <p:cNvSpPr/>
          <p:nvPr/>
        </p:nvSpPr>
        <p:spPr>
          <a:xfrm>
            <a:off x="269748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48"/>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767" name="Google Shape;1767;p48"/>
          <p:cNvSpPr/>
          <p:nvPr/>
        </p:nvSpPr>
        <p:spPr>
          <a:xfrm>
            <a:off x="269748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48"/>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GET A .GOV</a:t>
            </a:r>
            <a:endParaRPr sz="950" b="0" i="0" u="none" strike="noStrike" cap="none">
              <a:solidFill>
                <a:schemeClr val="dk1"/>
              </a:solidFill>
              <a:latin typeface="Calibri"/>
              <a:ea typeface="Calibri"/>
              <a:cs typeface="Calibri"/>
              <a:sym typeface="Calibri"/>
            </a:endParaRPr>
          </a:p>
        </p:txBody>
      </p:sp>
      <p:sp>
        <p:nvSpPr>
          <p:cNvPr id="1769" name="Google Shape;1769;p48"/>
          <p:cNvSpPr/>
          <p:nvPr/>
        </p:nvSpPr>
        <p:spPr>
          <a:xfrm>
            <a:off x="484632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48"/>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771" name="Google Shape;1771;p48"/>
          <p:cNvSpPr/>
          <p:nvPr/>
        </p:nvSpPr>
        <p:spPr>
          <a:xfrm>
            <a:off x="484632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48"/>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DMARC</a:t>
            </a:r>
            <a:endParaRPr sz="950" b="0" i="0" u="none" strike="noStrike" cap="none">
              <a:solidFill>
                <a:schemeClr val="dk1"/>
              </a:solidFill>
              <a:latin typeface="Calibri"/>
              <a:ea typeface="Calibri"/>
              <a:cs typeface="Calibri"/>
              <a:sym typeface="Calibri"/>
            </a:endParaRPr>
          </a:p>
        </p:txBody>
      </p:sp>
      <p:sp>
        <p:nvSpPr>
          <p:cNvPr id="1773" name="Google Shape;1773;p48"/>
          <p:cNvSpPr/>
          <p:nvPr/>
        </p:nvSpPr>
        <p:spPr>
          <a:xfrm>
            <a:off x="6995160" y="6144768"/>
            <a:ext cx="384048" cy="384048"/>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48"/>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775" name="Google Shape;1775;p48"/>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950"/>
              <a:buFont typeface="Calibri"/>
              <a:buNone/>
            </a:pPr>
            <a:r>
              <a:rPr lang="en-US" sz="950" b="1" i="0" u="none" strike="noStrike" cap="none">
                <a:solidFill>
                  <a:srgbClr val="FFFFFF"/>
                </a:solidFill>
                <a:latin typeface="Calibri"/>
                <a:ea typeface="Calibri"/>
                <a:cs typeface="Calibri"/>
                <a:sym typeface="Calibri"/>
              </a:rPr>
              <a:t>BE PHISHING-READY</a:t>
            </a:r>
            <a:endParaRPr sz="950" b="0" i="0" u="none" strike="noStrike" cap="none">
              <a:solidFill>
                <a:schemeClr val="dk1"/>
              </a:solidFill>
              <a:latin typeface="Calibri"/>
              <a:ea typeface="Calibri"/>
              <a:cs typeface="Calibri"/>
              <a:sym typeface="Calibri"/>
            </a:endParaRPr>
          </a:p>
        </p:txBody>
      </p:sp>
      <p:sp>
        <p:nvSpPr>
          <p:cNvPr id="1776" name="Google Shape;1776;p48"/>
          <p:cNvSpPr/>
          <p:nvPr/>
        </p:nvSpPr>
        <p:spPr>
          <a:xfrm>
            <a:off x="914400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48"/>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778" name="Google Shape;1778;p48"/>
          <p:cNvSpPr/>
          <p:nvPr/>
        </p:nvSpPr>
        <p:spPr>
          <a:xfrm>
            <a:off x="914400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48"/>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CALL TO CONFIRM</a:t>
            </a:r>
            <a:endParaRPr sz="950" b="0" i="0" u="none" strike="noStrike" cap="none">
              <a:solidFill>
                <a:schemeClr val="dk1"/>
              </a:solidFill>
              <a:latin typeface="Calibri"/>
              <a:ea typeface="Calibri"/>
              <a:cs typeface="Calibri"/>
              <a:sym typeface="Calibri"/>
            </a:endParaRPr>
          </a:p>
        </p:txBody>
      </p:sp>
      <p:sp>
        <p:nvSpPr>
          <p:cNvPr id="1780" name="Google Shape;1780;p48"/>
          <p:cNvSpPr/>
          <p:nvPr/>
        </p:nvSpPr>
        <p:spPr>
          <a:xfrm>
            <a:off x="548640" y="1691640"/>
            <a:ext cx="7223760" cy="4069080"/>
          </a:xfrm>
          <a:prstGeom prst="roundRect">
            <a:avLst>
              <a:gd name="adj" fmla="val 2697"/>
            </a:avLst>
          </a:prstGeom>
          <a:solidFill>
            <a:srgbClr val="FFFFFF"/>
          </a:solidFill>
          <a:ln w="9525" cap="flat" cmpd="sng">
            <a:solidFill>
              <a:srgbClr val="D8DD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48"/>
          <p:cNvSpPr txBox="1"/>
          <p:nvPr/>
        </p:nvSpPr>
        <p:spPr>
          <a:xfrm>
            <a:off x="822960" y="1874520"/>
            <a:ext cx="6675120" cy="3749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E3C"/>
              </a:buClr>
              <a:buSzPts val="1050"/>
              <a:buFont typeface="Calibri"/>
              <a:buNone/>
            </a:pPr>
            <a:r>
              <a:rPr lang="en-US" sz="1050" b="0" i="0" u="none" strike="noStrike" cap="none">
                <a:solidFill>
                  <a:srgbClr val="1B1E3C"/>
                </a:solidFill>
                <a:latin typeface="Calibri"/>
                <a:ea typeface="Calibri"/>
                <a:cs typeface="Calibri"/>
                <a:sym typeface="Calibri"/>
              </a:rPr>
              <a:t>Hey Dave,</a:t>
            </a:r>
            <a:endParaRPr sz="105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B1E3C"/>
              </a:buClr>
              <a:buSzPts val="500"/>
              <a:buFont typeface="Calibri"/>
              <a:buNone/>
            </a:pPr>
            <a:r>
              <a:rPr lang="en-US" sz="500" b="0" i="0" u="none" strike="noStrike" cap="none">
                <a:solidFill>
                  <a:srgbClr val="1B1E3C"/>
                </a:solidFill>
                <a:latin typeface="Calibri"/>
                <a:ea typeface="Calibri"/>
                <a:cs typeface="Calibri"/>
                <a:sym typeface="Calibri"/>
              </a:rPr>
              <a:t> </a:t>
            </a:r>
            <a:endParaRPr sz="105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B1E3C"/>
              </a:buClr>
              <a:buSzPts val="1050"/>
              <a:buFont typeface="Calibri"/>
              <a:buNone/>
            </a:pPr>
            <a:r>
              <a:rPr lang="en-US" sz="1050" b="0" i="0" u="none" strike="noStrike" cap="none">
                <a:solidFill>
                  <a:srgbClr val="1B1E3C"/>
                </a:solidFill>
                <a:latin typeface="Calibri"/>
                <a:ea typeface="Calibri"/>
                <a:cs typeface="Calibri"/>
                <a:sym typeface="Calibri"/>
              </a:rPr>
              <a:t>Given your exceptional attention to detail, which has always been evident in ensuring our clients' websites look impeccable, I wanted to reach out. With your 15 years of experience, I know you understand the importance of both aesthetic appeal and user-friendliness.</a:t>
            </a:r>
            <a:endParaRPr sz="105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B1E3C"/>
              </a:buClr>
              <a:buSzPts val="500"/>
              <a:buFont typeface="Calibri"/>
              <a:buNone/>
            </a:pPr>
            <a:r>
              <a:rPr lang="en-US" sz="500" b="0" i="0" u="none" strike="noStrike" cap="none">
                <a:solidFill>
                  <a:srgbClr val="1B1E3C"/>
                </a:solidFill>
                <a:latin typeface="Calibri"/>
                <a:ea typeface="Calibri"/>
                <a:cs typeface="Calibri"/>
                <a:sym typeface="Calibri"/>
              </a:rPr>
              <a:t> </a:t>
            </a:r>
            <a:endParaRPr sz="105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B1E3C"/>
              </a:buClr>
              <a:buSzPts val="1050"/>
              <a:buFont typeface="Calibri"/>
              <a:buNone/>
            </a:pPr>
            <a:r>
              <a:rPr lang="en-US" sz="1050" b="0" i="0" u="none" strike="noStrike" cap="none">
                <a:solidFill>
                  <a:srgbClr val="1B1E3C"/>
                </a:solidFill>
                <a:latin typeface="Calibri"/>
                <a:ea typeface="Calibri"/>
                <a:cs typeface="Calibri"/>
                <a:sym typeface="Calibri"/>
              </a:rPr>
              <a:t>I'm thinking of rewarding our staff with surprise gifts as a token of appreciation and motivation. I trust you'll keep this information under wraps. I'd like this to remain between us until the gifts are handed out. Could you help with the purchase soon? Knowing your keen eye for detail, do you have any recommendations for local stores to buy these gift cards? I'm considering options like Amex, eBay, or Amazon.</a:t>
            </a:r>
            <a:endParaRPr sz="105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B1E3C"/>
              </a:buClr>
              <a:buSzPts val="500"/>
              <a:buFont typeface="Calibri"/>
              <a:buNone/>
            </a:pPr>
            <a:r>
              <a:rPr lang="en-US" sz="500" b="0" i="0" u="none" strike="noStrike" cap="none">
                <a:solidFill>
                  <a:srgbClr val="1B1E3C"/>
                </a:solidFill>
                <a:latin typeface="Calibri"/>
                <a:ea typeface="Calibri"/>
                <a:cs typeface="Calibri"/>
                <a:sym typeface="Calibri"/>
              </a:rPr>
              <a:t> </a:t>
            </a:r>
            <a:endParaRPr sz="105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B1E3C"/>
              </a:buClr>
              <a:buSzPts val="1050"/>
              <a:buFont typeface="Calibri"/>
              <a:buNone/>
            </a:pPr>
            <a:r>
              <a:rPr lang="en-US" sz="1050" b="0" i="0" u="none" strike="noStrike" cap="none">
                <a:solidFill>
                  <a:srgbClr val="1B1E3C"/>
                </a:solidFill>
                <a:latin typeface="Calibri"/>
                <a:ea typeface="Calibri"/>
                <a:cs typeface="Calibri"/>
                <a:sym typeface="Calibri"/>
              </a:rPr>
              <a:t>When you're not busy tinkering in your shop or off-roading in your Jeep, I'd love to get your feedback. Looking forward to your insights before we move forward with this idea.</a:t>
            </a:r>
            <a:endParaRPr sz="105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B1E3C"/>
              </a:buClr>
              <a:buSzPts val="500"/>
              <a:buFont typeface="Calibri"/>
              <a:buNone/>
            </a:pPr>
            <a:r>
              <a:rPr lang="en-US" sz="500" b="0" i="0" u="none" strike="noStrike" cap="none">
                <a:solidFill>
                  <a:srgbClr val="1B1E3C"/>
                </a:solidFill>
                <a:latin typeface="Calibri"/>
                <a:ea typeface="Calibri"/>
                <a:cs typeface="Calibri"/>
                <a:sym typeface="Calibri"/>
              </a:rPr>
              <a:t> </a:t>
            </a:r>
            <a:endParaRPr sz="105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B1E3C"/>
              </a:buClr>
              <a:buSzPts val="1050"/>
              <a:buFont typeface="Calibri"/>
              <a:buNone/>
            </a:pPr>
            <a:r>
              <a:rPr lang="en-US" sz="1050" b="0" i="0" u="none" strike="noStrike" cap="none">
                <a:solidFill>
                  <a:srgbClr val="1B1E3C"/>
                </a:solidFill>
                <a:latin typeface="Calibri"/>
                <a:ea typeface="Calibri"/>
                <a:cs typeface="Calibri"/>
                <a:sym typeface="Calibri"/>
              </a:rPr>
              <a:t>Best regards,</a:t>
            </a:r>
            <a:endParaRPr sz="105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B1E3C"/>
              </a:buClr>
              <a:buSzPts val="1050"/>
              <a:buFont typeface="Calibri"/>
              <a:buNone/>
            </a:pPr>
            <a:r>
              <a:rPr lang="en-US" sz="1050" b="0" i="0" u="none" strike="noStrike" cap="none">
                <a:solidFill>
                  <a:srgbClr val="1B1E3C"/>
                </a:solidFill>
                <a:latin typeface="Calibri"/>
                <a:ea typeface="Calibri"/>
                <a:cs typeface="Calibri"/>
                <a:sym typeface="Calibri"/>
              </a:rPr>
              <a:t>Mac Clemmens</a:t>
            </a:r>
            <a:endParaRPr sz="1050" b="0" i="0" u="none" strike="noStrike" cap="none">
              <a:solidFill>
                <a:schemeClr val="dk1"/>
              </a:solidFill>
              <a:latin typeface="Calibri"/>
              <a:ea typeface="Calibri"/>
              <a:cs typeface="Calibri"/>
              <a:sym typeface="Calibri"/>
            </a:endParaRPr>
          </a:p>
        </p:txBody>
      </p:sp>
      <p:sp>
        <p:nvSpPr>
          <p:cNvPr id="1782" name="Google Shape;1782;p48"/>
          <p:cNvSpPr/>
          <p:nvPr/>
        </p:nvSpPr>
        <p:spPr>
          <a:xfrm>
            <a:off x="8138160" y="1691640"/>
            <a:ext cx="3520440" cy="1920240"/>
          </a:xfrm>
          <a:prstGeom prst="roundRect">
            <a:avLst>
              <a:gd name="adj" fmla="val 5714"/>
            </a:avLst>
          </a:prstGeom>
          <a:solidFill>
            <a:srgbClr val="4A1F2E"/>
          </a:solidFill>
          <a:ln w="9525" cap="flat" cmpd="sng">
            <a:solidFill>
              <a:srgbClr val="4A1F2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48"/>
          <p:cNvSpPr txBox="1"/>
          <p:nvPr/>
        </p:nvSpPr>
        <p:spPr>
          <a:xfrm>
            <a:off x="8412480" y="1828800"/>
            <a:ext cx="3017520" cy="1645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700"/>
              <a:buFont typeface="Calibri"/>
              <a:buNone/>
            </a:pPr>
            <a:r>
              <a:rPr lang="en-US" sz="2200" b="1" i="0" u="none" strike="noStrike" cap="none">
                <a:solidFill>
                  <a:srgbClr val="FFFFFF"/>
                </a:solidFill>
                <a:latin typeface="Calibri"/>
                <a:ea typeface="Calibri"/>
                <a:cs typeface="Calibri"/>
                <a:sym typeface="Calibri"/>
              </a:rPr>
              <a:t>This might be far more difficult to spot!</a:t>
            </a:r>
            <a:endParaRPr sz="2200" b="0" i="0" u="none" strike="noStrike" cap="none">
              <a:solidFill>
                <a:schemeClr val="dk1"/>
              </a:solidFill>
              <a:latin typeface="Calibri"/>
              <a:ea typeface="Calibri"/>
              <a:cs typeface="Calibri"/>
              <a:sym typeface="Calibri"/>
            </a:endParaRPr>
          </a:p>
        </p:txBody>
      </p:sp>
      <p:sp>
        <p:nvSpPr>
          <p:cNvPr id="1784" name="Google Shape;1784;p48"/>
          <p:cNvSpPr/>
          <p:nvPr/>
        </p:nvSpPr>
        <p:spPr>
          <a:xfrm>
            <a:off x="8138160" y="3840480"/>
            <a:ext cx="3520440" cy="1920240"/>
          </a:xfrm>
          <a:prstGeom prst="roundRect">
            <a:avLst>
              <a:gd name="adj" fmla="val 5714"/>
            </a:avLst>
          </a:prstGeom>
          <a:solidFill>
            <a:srgbClr val="1F2358"/>
          </a:solidFill>
          <a:ln w="9525"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48"/>
          <p:cNvSpPr txBox="1"/>
          <p:nvPr/>
        </p:nvSpPr>
        <p:spPr>
          <a:xfrm>
            <a:off x="8412480" y="3977640"/>
            <a:ext cx="3017520" cy="1645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1500"/>
              <a:buFont typeface="Calibri"/>
              <a:buNone/>
            </a:pPr>
            <a:r>
              <a:rPr lang="en-US" sz="2000" b="0" i="0" u="none" strike="noStrike" cap="none">
                <a:solidFill>
                  <a:srgbClr val="C9D3F2"/>
                </a:solidFill>
                <a:latin typeface="Calibri"/>
                <a:ea typeface="Calibri"/>
                <a:cs typeface="Calibri"/>
                <a:sym typeface="Calibri"/>
              </a:rPr>
              <a:t>Dave has to think even more critically.</a:t>
            </a:r>
            <a:endParaRPr sz="2000" b="0" i="0" u="none" strike="noStrike" cap="none">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1790"/>
        <p:cNvGrpSpPr/>
        <p:nvPr/>
      </p:nvGrpSpPr>
      <p:grpSpPr>
        <a:xfrm>
          <a:off x="0" y="0"/>
          <a:ext cx="0" cy="0"/>
          <a:chOff x="0" y="0"/>
          <a:chExt cx="0" cy="0"/>
        </a:xfrm>
      </p:grpSpPr>
      <p:sp>
        <p:nvSpPr>
          <p:cNvPr id="1791" name="Google Shape;1791;p49"/>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3000"/>
              <a:buFont typeface="Calibri"/>
              <a:buNone/>
            </a:pPr>
            <a:r>
              <a:rPr lang="en-US" sz="3000" b="1" i="0" u="none" strike="noStrike" cap="none">
                <a:solidFill>
                  <a:srgbClr val="FFFFFF"/>
                </a:solidFill>
                <a:latin typeface="Calibri"/>
                <a:ea typeface="Calibri"/>
                <a:cs typeface="Calibri"/>
                <a:sym typeface="Calibri"/>
              </a:rPr>
              <a:t>It isn't just email anymore</a:t>
            </a:r>
            <a:endParaRPr sz="3000" b="0" i="0" u="none" strike="noStrike" cap="none">
              <a:solidFill>
                <a:schemeClr val="dk1"/>
              </a:solidFill>
              <a:latin typeface="Calibri"/>
              <a:ea typeface="Calibri"/>
              <a:cs typeface="Calibri"/>
              <a:sym typeface="Calibri"/>
            </a:endParaRPr>
          </a:p>
        </p:txBody>
      </p:sp>
      <p:sp>
        <p:nvSpPr>
          <p:cNvPr id="1792" name="Google Shape;1792;p49"/>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400"/>
              <a:buFont typeface="Calibri"/>
              <a:buNone/>
            </a:pPr>
            <a:r>
              <a:rPr lang="en-US" sz="1900" b="0" i="0" u="none" strike="noStrike" cap="none">
                <a:solidFill>
                  <a:srgbClr val="C9D3F2"/>
                </a:solidFill>
                <a:latin typeface="Calibri"/>
                <a:ea typeface="Calibri"/>
                <a:cs typeface="Calibri"/>
                <a:sym typeface="Calibri"/>
              </a:rPr>
              <a:t>Deepfake video and voice: click the image to play the clip</a:t>
            </a:r>
            <a:endParaRPr sz="1900" b="0" i="0" u="none" strike="noStrike" cap="none">
              <a:solidFill>
                <a:schemeClr val="dk1"/>
              </a:solidFill>
              <a:latin typeface="Calibri"/>
              <a:ea typeface="Calibri"/>
              <a:cs typeface="Calibri"/>
              <a:sym typeface="Calibri"/>
            </a:endParaRPr>
          </a:p>
        </p:txBody>
      </p:sp>
      <p:pic>
        <p:nvPicPr>
          <p:cNvPr id="1793" name="Google Shape;1793;p49" descr="/tmp/claude-0/-home-claude/0eb6c878-c4ca-5944-9399-a7d616d972c5/scratchpad/v2/assets/streamline_dark.png"/>
          <p:cNvPicPr preferRelativeResize="0"/>
          <p:nvPr/>
        </p:nvPicPr>
        <p:blipFill rotWithShape="1">
          <a:blip r:embed="rId3">
            <a:alphaModFix/>
          </a:blip>
          <a:srcRect/>
          <a:stretch/>
        </p:blipFill>
        <p:spPr>
          <a:xfrm>
            <a:off x="10104120" y="457200"/>
            <a:ext cx="1691640" cy="660373"/>
          </a:xfrm>
          <a:prstGeom prst="rect">
            <a:avLst/>
          </a:prstGeom>
          <a:noFill/>
          <a:ln>
            <a:noFill/>
          </a:ln>
        </p:spPr>
      </p:pic>
      <p:cxnSp>
        <p:nvCxnSpPr>
          <p:cNvPr id="1794" name="Google Shape;1794;p49"/>
          <p:cNvCxnSpPr/>
          <p:nvPr/>
        </p:nvCxnSpPr>
        <p:spPr>
          <a:xfrm>
            <a:off x="548640" y="5989320"/>
            <a:ext cx="11094415" cy="0"/>
          </a:xfrm>
          <a:prstGeom prst="straightConnector1">
            <a:avLst/>
          </a:prstGeom>
          <a:noFill/>
          <a:ln w="9525" cap="flat" cmpd="sng">
            <a:solidFill>
              <a:srgbClr val="3D428A"/>
            </a:solidFill>
            <a:prstDash val="solid"/>
            <a:round/>
            <a:headEnd type="none" w="sm" len="sm"/>
            <a:tailEnd type="none" w="sm" len="sm"/>
          </a:ln>
        </p:spPr>
      </p:cxnSp>
      <p:sp>
        <p:nvSpPr>
          <p:cNvPr id="1795" name="Google Shape;1795;p49"/>
          <p:cNvSpPr/>
          <p:nvPr/>
        </p:nvSpPr>
        <p:spPr>
          <a:xfrm>
            <a:off x="54864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49"/>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797" name="Google Shape;1797;p49"/>
          <p:cNvSpPr/>
          <p:nvPr/>
        </p:nvSpPr>
        <p:spPr>
          <a:xfrm>
            <a:off x="54864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49"/>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MFA</a:t>
            </a:r>
            <a:endParaRPr sz="950" b="0" i="0" u="none" strike="noStrike" cap="none">
              <a:solidFill>
                <a:schemeClr val="dk1"/>
              </a:solidFill>
              <a:latin typeface="Calibri"/>
              <a:ea typeface="Calibri"/>
              <a:cs typeface="Calibri"/>
              <a:sym typeface="Calibri"/>
            </a:endParaRPr>
          </a:p>
        </p:txBody>
      </p:sp>
      <p:sp>
        <p:nvSpPr>
          <p:cNvPr id="1799" name="Google Shape;1799;p49"/>
          <p:cNvSpPr/>
          <p:nvPr/>
        </p:nvSpPr>
        <p:spPr>
          <a:xfrm>
            <a:off x="269748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49"/>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801" name="Google Shape;1801;p49"/>
          <p:cNvSpPr/>
          <p:nvPr/>
        </p:nvSpPr>
        <p:spPr>
          <a:xfrm>
            <a:off x="269748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49"/>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GET A .GOV</a:t>
            </a:r>
            <a:endParaRPr sz="950" b="0" i="0" u="none" strike="noStrike" cap="none">
              <a:solidFill>
                <a:schemeClr val="dk1"/>
              </a:solidFill>
              <a:latin typeface="Calibri"/>
              <a:ea typeface="Calibri"/>
              <a:cs typeface="Calibri"/>
              <a:sym typeface="Calibri"/>
            </a:endParaRPr>
          </a:p>
        </p:txBody>
      </p:sp>
      <p:sp>
        <p:nvSpPr>
          <p:cNvPr id="1803" name="Google Shape;1803;p49"/>
          <p:cNvSpPr/>
          <p:nvPr/>
        </p:nvSpPr>
        <p:spPr>
          <a:xfrm>
            <a:off x="484632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49"/>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805" name="Google Shape;1805;p49"/>
          <p:cNvSpPr/>
          <p:nvPr/>
        </p:nvSpPr>
        <p:spPr>
          <a:xfrm>
            <a:off x="484632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49"/>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DMARC</a:t>
            </a:r>
            <a:endParaRPr sz="950" b="0" i="0" u="none" strike="noStrike" cap="none">
              <a:solidFill>
                <a:schemeClr val="dk1"/>
              </a:solidFill>
              <a:latin typeface="Calibri"/>
              <a:ea typeface="Calibri"/>
              <a:cs typeface="Calibri"/>
              <a:sym typeface="Calibri"/>
            </a:endParaRPr>
          </a:p>
        </p:txBody>
      </p:sp>
      <p:sp>
        <p:nvSpPr>
          <p:cNvPr id="1807" name="Google Shape;1807;p49"/>
          <p:cNvSpPr/>
          <p:nvPr/>
        </p:nvSpPr>
        <p:spPr>
          <a:xfrm>
            <a:off x="6995160" y="6144768"/>
            <a:ext cx="384048" cy="384048"/>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49"/>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809" name="Google Shape;1809;p49"/>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950"/>
              <a:buFont typeface="Calibri"/>
              <a:buNone/>
            </a:pPr>
            <a:r>
              <a:rPr lang="en-US" sz="950" b="1" i="0" u="none" strike="noStrike" cap="none">
                <a:solidFill>
                  <a:srgbClr val="FFFFFF"/>
                </a:solidFill>
                <a:latin typeface="Calibri"/>
                <a:ea typeface="Calibri"/>
                <a:cs typeface="Calibri"/>
                <a:sym typeface="Calibri"/>
              </a:rPr>
              <a:t>BE PHISHING-READY</a:t>
            </a:r>
            <a:endParaRPr sz="950" b="0" i="0" u="none" strike="noStrike" cap="none">
              <a:solidFill>
                <a:schemeClr val="dk1"/>
              </a:solidFill>
              <a:latin typeface="Calibri"/>
              <a:ea typeface="Calibri"/>
              <a:cs typeface="Calibri"/>
              <a:sym typeface="Calibri"/>
            </a:endParaRPr>
          </a:p>
        </p:txBody>
      </p:sp>
      <p:sp>
        <p:nvSpPr>
          <p:cNvPr id="1810" name="Google Shape;1810;p49"/>
          <p:cNvSpPr/>
          <p:nvPr/>
        </p:nvSpPr>
        <p:spPr>
          <a:xfrm>
            <a:off x="914400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49"/>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812" name="Google Shape;1812;p49"/>
          <p:cNvSpPr/>
          <p:nvPr/>
        </p:nvSpPr>
        <p:spPr>
          <a:xfrm>
            <a:off x="914400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49"/>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CALL TO CONFIRM</a:t>
            </a:r>
            <a:endParaRPr sz="950" b="0" i="0" u="none" strike="noStrike" cap="none">
              <a:solidFill>
                <a:schemeClr val="dk1"/>
              </a:solidFill>
              <a:latin typeface="Calibri"/>
              <a:ea typeface="Calibri"/>
              <a:cs typeface="Calibri"/>
              <a:sym typeface="Calibri"/>
            </a:endParaRPr>
          </a:p>
        </p:txBody>
      </p:sp>
      <p:sp>
        <p:nvSpPr>
          <p:cNvPr id="1814" name="Google Shape;1814;p49"/>
          <p:cNvSpPr/>
          <p:nvPr/>
        </p:nvSpPr>
        <p:spPr>
          <a:xfrm>
            <a:off x="4178808" y="1618488"/>
            <a:ext cx="3803904" cy="3803904"/>
          </a:xfrm>
          <a:prstGeom prst="roundRect">
            <a:avLst>
              <a:gd name="adj" fmla="val 2885"/>
            </a:avLst>
          </a:prstGeom>
          <a:solidFill>
            <a:srgbClr val="1F2358"/>
          </a:solidFill>
          <a:ln w="9525" cap="flat" cmpd="sng">
            <a:solidFill>
              <a:srgbClr val="1F2358"/>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15" name="Google Shape;1815;p49" descr="/tmp/claude-0/-home-claude/0eb6c878-c4ca-5944-9399-a7d616d972c5/scratchpad/v2/media/s54_df4e5bea.jpg">
            <a:hlinkClick r:id="rId4"/>
          </p:cNvPr>
          <p:cNvPicPr preferRelativeResize="0"/>
          <p:nvPr/>
        </p:nvPicPr>
        <p:blipFill rotWithShape="1">
          <a:blip r:embed="rId5">
            <a:alphaModFix/>
          </a:blip>
          <a:srcRect/>
          <a:stretch/>
        </p:blipFill>
        <p:spPr>
          <a:xfrm>
            <a:off x="4251960" y="1691640"/>
            <a:ext cx="3657600" cy="3657600"/>
          </a:xfrm>
          <a:prstGeom prst="rect">
            <a:avLst/>
          </a:prstGeom>
          <a:noFill/>
          <a:ln>
            <a:noFill/>
          </a:ln>
        </p:spPr>
      </p:pic>
      <p:sp>
        <p:nvSpPr>
          <p:cNvPr id="1816" name="Google Shape;1816;p49">
            <a:hlinkClick r:id="rId4"/>
          </p:cNvPr>
          <p:cNvSpPr txBox="1"/>
          <p:nvPr/>
        </p:nvSpPr>
        <p:spPr>
          <a:xfrm>
            <a:off x="4023360" y="5532120"/>
            <a:ext cx="4114800" cy="2743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0" i="0" u="sng" strike="noStrike" cap="none">
                <a:solidFill>
                  <a:schemeClr val="lt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  Play video (Google Drive)</a:t>
            </a:r>
            <a:endParaRPr sz="1100" b="0" i="0" u="none" strike="noStrike" cap="none">
              <a:solidFill>
                <a:schemeClr val="lt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1821"/>
        <p:cNvGrpSpPr/>
        <p:nvPr/>
      </p:nvGrpSpPr>
      <p:grpSpPr>
        <a:xfrm>
          <a:off x="0" y="0"/>
          <a:ext cx="0" cy="0"/>
          <a:chOff x="0" y="0"/>
          <a:chExt cx="0" cy="0"/>
        </a:xfrm>
      </p:grpSpPr>
      <p:pic>
        <p:nvPicPr>
          <p:cNvPr id="1822" name="Google Shape;1822;p50" descr="/tmp/claude-0/-home-claude/0eb6c878-c4ca-5944-9399-a7d616d972c5/scratchpad/v2/media/s47_cb58e89c.jpg"/>
          <p:cNvPicPr preferRelativeResize="0"/>
          <p:nvPr/>
        </p:nvPicPr>
        <p:blipFill rotWithShape="1">
          <a:blip r:embed="rId3">
            <a:alphaModFix/>
          </a:blip>
          <a:srcRect/>
          <a:stretch/>
        </p:blipFill>
        <p:spPr>
          <a:xfrm>
            <a:off x="5943600" y="0"/>
            <a:ext cx="6217920" cy="5897880"/>
          </a:xfrm>
          <a:prstGeom prst="rect">
            <a:avLst/>
          </a:prstGeom>
          <a:noFill/>
          <a:ln>
            <a:noFill/>
          </a:ln>
        </p:spPr>
      </p:pic>
      <p:sp>
        <p:nvSpPr>
          <p:cNvPr id="1823" name="Google Shape;1823;p50"/>
          <p:cNvSpPr/>
          <p:nvPr/>
        </p:nvSpPr>
        <p:spPr>
          <a:xfrm>
            <a:off x="548640" y="502920"/>
            <a:ext cx="822960" cy="82296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50"/>
          <p:cNvSpPr txBox="1"/>
          <p:nvPr/>
        </p:nvSpPr>
        <p:spPr>
          <a:xfrm>
            <a:off x="548640" y="502920"/>
            <a:ext cx="822960" cy="8229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3000"/>
              <a:buFont typeface="Calibri"/>
              <a:buNone/>
            </a:pPr>
            <a:r>
              <a:rPr lang="en-US" sz="3000" b="1" i="0" u="none" strike="noStrike" cap="none">
                <a:solidFill>
                  <a:srgbClr val="FFFFFF"/>
                </a:solidFill>
                <a:latin typeface="Calibri"/>
                <a:ea typeface="Calibri"/>
                <a:cs typeface="Calibri"/>
                <a:sym typeface="Calibri"/>
              </a:rPr>
              <a:t>4</a:t>
            </a:r>
            <a:endParaRPr sz="3000" b="0" i="0" u="none" strike="noStrike" cap="none">
              <a:solidFill>
                <a:schemeClr val="dk1"/>
              </a:solidFill>
              <a:latin typeface="Calibri"/>
              <a:ea typeface="Calibri"/>
              <a:cs typeface="Calibri"/>
              <a:sym typeface="Calibri"/>
            </a:endParaRPr>
          </a:p>
        </p:txBody>
      </p:sp>
      <p:sp>
        <p:nvSpPr>
          <p:cNvPr id="1825" name="Google Shape;1825;p50"/>
          <p:cNvSpPr txBox="1"/>
          <p:nvPr/>
        </p:nvSpPr>
        <p:spPr>
          <a:xfrm>
            <a:off x="1554480" y="411480"/>
            <a:ext cx="4754880" cy="10058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800"/>
              <a:buFont typeface="Calibri"/>
              <a:buNone/>
            </a:pPr>
            <a:r>
              <a:rPr lang="en-US" sz="2800" b="1" i="0" u="none" strike="noStrike" cap="none">
                <a:solidFill>
                  <a:srgbClr val="FFFFFF"/>
                </a:solidFill>
                <a:latin typeface="Calibri"/>
                <a:ea typeface="Calibri"/>
                <a:cs typeface="Calibri"/>
                <a:sym typeface="Calibri"/>
              </a:rPr>
              <a:t>Phishing strategies</a:t>
            </a:r>
            <a:endParaRPr sz="2800" b="0" i="0" u="none" strike="noStrike" cap="none">
              <a:solidFill>
                <a:schemeClr val="dk1"/>
              </a:solidFill>
              <a:latin typeface="Calibri"/>
              <a:ea typeface="Calibri"/>
              <a:cs typeface="Calibri"/>
              <a:sym typeface="Calibri"/>
            </a:endParaRPr>
          </a:p>
        </p:txBody>
      </p:sp>
      <p:sp>
        <p:nvSpPr>
          <p:cNvPr id="1826" name="Google Shape;1826;p50"/>
          <p:cNvSpPr txBox="1"/>
          <p:nvPr/>
        </p:nvSpPr>
        <p:spPr>
          <a:xfrm>
            <a:off x="548640" y="1645920"/>
            <a:ext cx="5120640"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500"/>
              <a:buFont typeface="Calibri"/>
              <a:buNone/>
            </a:pPr>
            <a:r>
              <a:rPr lang="en-US" sz="2000" b="0" i="0" u="none" strike="noStrike" cap="none">
                <a:solidFill>
                  <a:srgbClr val="C9D3F2"/>
                </a:solidFill>
                <a:latin typeface="Calibri"/>
                <a:ea typeface="Calibri"/>
                <a:cs typeface="Calibri"/>
                <a:sym typeface="Calibri"/>
              </a:rPr>
              <a:t>Need to test your staff from time to time.</a:t>
            </a:r>
            <a:endParaRPr sz="2000" b="0" i="0" u="none" strike="noStrike" cap="none">
              <a:solidFill>
                <a:schemeClr val="dk1"/>
              </a:solidFill>
              <a:latin typeface="Calibri"/>
              <a:ea typeface="Calibri"/>
              <a:cs typeface="Calibri"/>
              <a:sym typeface="Calibri"/>
            </a:endParaRPr>
          </a:p>
        </p:txBody>
      </p:sp>
      <p:cxnSp>
        <p:nvCxnSpPr>
          <p:cNvPr id="1827" name="Google Shape;1827;p50"/>
          <p:cNvCxnSpPr/>
          <p:nvPr/>
        </p:nvCxnSpPr>
        <p:spPr>
          <a:xfrm>
            <a:off x="548640" y="5989320"/>
            <a:ext cx="11094415" cy="0"/>
          </a:xfrm>
          <a:prstGeom prst="straightConnector1">
            <a:avLst/>
          </a:prstGeom>
          <a:noFill/>
          <a:ln w="9525" cap="flat" cmpd="sng">
            <a:solidFill>
              <a:srgbClr val="3D428A"/>
            </a:solidFill>
            <a:prstDash val="solid"/>
            <a:round/>
            <a:headEnd type="none" w="sm" len="sm"/>
            <a:tailEnd type="none" w="sm" len="sm"/>
          </a:ln>
        </p:spPr>
      </p:cxnSp>
      <p:sp>
        <p:nvSpPr>
          <p:cNvPr id="1828" name="Google Shape;1828;p50"/>
          <p:cNvSpPr/>
          <p:nvPr/>
        </p:nvSpPr>
        <p:spPr>
          <a:xfrm>
            <a:off x="54864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50"/>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830" name="Google Shape;1830;p50"/>
          <p:cNvSpPr/>
          <p:nvPr/>
        </p:nvSpPr>
        <p:spPr>
          <a:xfrm>
            <a:off x="54864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50"/>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MFA</a:t>
            </a:r>
            <a:endParaRPr sz="950" b="0" i="0" u="none" strike="noStrike" cap="none">
              <a:solidFill>
                <a:schemeClr val="dk1"/>
              </a:solidFill>
              <a:latin typeface="Calibri"/>
              <a:ea typeface="Calibri"/>
              <a:cs typeface="Calibri"/>
              <a:sym typeface="Calibri"/>
            </a:endParaRPr>
          </a:p>
        </p:txBody>
      </p:sp>
      <p:sp>
        <p:nvSpPr>
          <p:cNvPr id="1832" name="Google Shape;1832;p50"/>
          <p:cNvSpPr/>
          <p:nvPr/>
        </p:nvSpPr>
        <p:spPr>
          <a:xfrm>
            <a:off x="269748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50"/>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834" name="Google Shape;1834;p50"/>
          <p:cNvSpPr/>
          <p:nvPr/>
        </p:nvSpPr>
        <p:spPr>
          <a:xfrm>
            <a:off x="269748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50"/>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GET A .GOV</a:t>
            </a:r>
            <a:endParaRPr sz="950" b="0" i="0" u="none" strike="noStrike" cap="none">
              <a:solidFill>
                <a:schemeClr val="dk1"/>
              </a:solidFill>
              <a:latin typeface="Calibri"/>
              <a:ea typeface="Calibri"/>
              <a:cs typeface="Calibri"/>
              <a:sym typeface="Calibri"/>
            </a:endParaRPr>
          </a:p>
        </p:txBody>
      </p:sp>
      <p:sp>
        <p:nvSpPr>
          <p:cNvPr id="1836" name="Google Shape;1836;p50"/>
          <p:cNvSpPr/>
          <p:nvPr/>
        </p:nvSpPr>
        <p:spPr>
          <a:xfrm>
            <a:off x="484632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50"/>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838" name="Google Shape;1838;p50"/>
          <p:cNvSpPr/>
          <p:nvPr/>
        </p:nvSpPr>
        <p:spPr>
          <a:xfrm>
            <a:off x="484632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 name="Google Shape;1839;p50"/>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DMARC</a:t>
            </a:r>
            <a:endParaRPr sz="950" b="0" i="0" u="none" strike="noStrike" cap="none">
              <a:solidFill>
                <a:schemeClr val="dk1"/>
              </a:solidFill>
              <a:latin typeface="Calibri"/>
              <a:ea typeface="Calibri"/>
              <a:cs typeface="Calibri"/>
              <a:sym typeface="Calibri"/>
            </a:endParaRPr>
          </a:p>
        </p:txBody>
      </p:sp>
      <p:sp>
        <p:nvSpPr>
          <p:cNvPr id="1840" name="Google Shape;1840;p50"/>
          <p:cNvSpPr/>
          <p:nvPr/>
        </p:nvSpPr>
        <p:spPr>
          <a:xfrm>
            <a:off x="6995160" y="6144768"/>
            <a:ext cx="384048" cy="384048"/>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50"/>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842" name="Google Shape;1842;p50"/>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950"/>
              <a:buFont typeface="Calibri"/>
              <a:buNone/>
            </a:pPr>
            <a:r>
              <a:rPr lang="en-US" sz="950" b="1" i="0" u="none" strike="noStrike" cap="none">
                <a:solidFill>
                  <a:srgbClr val="FFFFFF"/>
                </a:solidFill>
                <a:latin typeface="Calibri"/>
                <a:ea typeface="Calibri"/>
                <a:cs typeface="Calibri"/>
                <a:sym typeface="Calibri"/>
              </a:rPr>
              <a:t>BE PHISHING-READY</a:t>
            </a:r>
            <a:endParaRPr sz="950" b="0" i="0" u="none" strike="noStrike" cap="none">
              <a:solidFill>
                <a:schemeClr val="dk1"/>
              </a:solidFill>
              <a:latin typeface="Calibri"/>
              <a:ea typeface="Calibri"/>
              <a:cs typeface="Calibri"/>
              <a:sym typeface="Calibri"/>
            </a:endParaRPr>
          </a:p>
        </p:txBody>
      </p:sp>
      <p:sp>
        <p:nvSpPr>
          <p:cNvPr id="1843" name="Google Shape;1843;p50"/>
          <p:cNvSpPr/>
          <p:nvPr/>
        </p:nvSpPr>
        <p:spPr>
          <a:xfrm>
            <a:off x="914400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 name="Google Shape;1844;p50"/>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845" name="Google Shape;1845;p50"/>
          <p:cNvSpPr/>
          <p:nvPr/>
        </p:nvSpPr>
        <p:spPr>
          <a:xfrm>
            <a:off x="914400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50"/>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CALL TO CONFIRM</a:t>
            </a:r>
            <a:endParaRPr sz="950" b="0" i="0" u="none" strike="noStrike" cap="none">
              <a:solidFill>
                <a:schemeClr val="dk1"/>
              </a:solidFill>
              <a:latin typeface="Calibri"/>
              <a:ea typeface="Calibri"/>
              <a:cs typeface="Calibri"/>
              <a:sym typeface="Calibri"/>
            </a:endParaRPr>
          </a:p>
        </p:txBody>
      </p:sp>
      <p:sp>
        <p:nvSpPr>
          <p:cNvPr id="1847" name="Google Shape;1847;p50"/>
          <p:cNvSpPr/>
          <p:nvPr/>
        </p:nvSpPr>
        <p:spPr>
          <a:xfrm>
            <a:off x="548640" y="2834640"/>
            <a:ext cx="5120640" cy="2651760"/>
          </a:xfrm>
          <a:prstGeom prst="roundRect">
            <a:avLst>
              <a:gd name="adj" fmla="val 4138"/>
            </a:avLst>
          </a:prstGeom>
          <a:solidFill>
            <a:srgbClr val="1F2358"/>
          </a:solidFill>
          <a:ln w="9525"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50"/>
          <p:cNvSpPr/>
          <p:nvPr/>
        </p:nvSpPr>
        <p:spPr>
          <a:xfrm>
            <a:off x="822960" y="3136392"/>
            <a:ext cx="274320" cy="27432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49" name="Google Shape;1849;p50" descr="preencoded.png"/>
          <p:cNvPicPr preferRelativeResize="0"/>
          <p:nvPr/>
        </p:nvPicPr>
        <p:blipFill rotWithShape="1">
          <a:blip r:embed="rId4">
            <a:alphaModFix/>
          </a:blip>
          <a:srcRect/>
          <a:stretch/>
        </p:blipFill>
        <p:spPr>
          <a:xfrm>
            <a:off x="897026" y="3210458"/>
            <a:ext cx="126187" cy="126187"/>
          </a:xfrm>
          <a:prstGeom prst="rect">
            <a:avLst/>
          </a:prstGeom>
          <a:noFill/>
          <a:ln>
            <a:noFill/>
          </a:ln>
        </p:spPr>
      </p:pic>
      <p:sp>
        <p:nvSpPr>
          <p:cNvPr id="1850" name="Google Shape;1850;p50"/>
          <p:cNvSpPr txBox="1"/>
          <p:nvPr/>
        </p:nvSpPr>
        <p:spPr>
          <a:xfrm>
            <a:off x="1207008" y="3063240"/>
            <a:ext cx="418795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250"/>
              <a:buFont typeface="Calibri"/>
              <a:buNone/>
            </a:pPr>
            <a:r>
              <a:rPr lang="en-US" sz="1750" b="0" i="0" u="none" strike="noStrike" cap="none">
                <a:solidFill>
                  <a:srgbClr val="FFFFFF"/>
                </a:solidFill>
                <a:latin typeface="Calibri"/>
                <a:ea typeface="Calibri"/>
                <a:cs typeface="Calibri"/>
                <a:sym typeface="Calibri"/>
              </a:rPr>
              <a:t>Test monthly, automated, sent at staggered times</a:t>
            </a:r>
            <a:endParaRPr sz="1750" b="0" i="0" u="none" strike="noStrike" cap="none">
              <a:solidFill>
                <a:schemeClr val="dk1"/>
              </a:solidFill>
              <a:latin typeface="Calibri"/>
              <a:ea typeface="Calibri"/>
              <a:cs typeface="Calibri"/>
              <a:sym typeface="Calibri"/>
            </a:endParaRPr>
          </a:p>
        </p:txBody>
      </p:sp>
      <p:sp>
        <p:nvSpPr>
          <p:cNvPr id="1851" name="Google Shape;1851;p50"/>
          <p:cNvSpPr/>
          <p:nvPr/>
        </p:nvSpPr>
        <p:spPr>
          <a:xfrm>
            <a:off x="822960" y="3913632"/>
            <a:ext cx="274320" cy="27432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52" name="Google Shape;1852;p50" descr="preencoded.png"/>
          <p:cNvPicPr preferRelativeResize="0"/>
          <p:nvPr/>
        </p:nvPicPr>
        <p:blipFill rotWithShape="1">
          <a:blip r:embed="rId4">
            <a:alphaModFix/>
          </a:blip>
          <a:srcRect/>
          <a:stretch/>
        </p:blipFill>
        <p:spPr>
          <a:xfrm>
            <a:off x="897026" y="3987698"/>
            <a:ext cx="126187" cy="126187"/>
          </a:xfrm>
          <a:prstGeom prst="rect">
            <a:avLst/>
          </a:prstGeom>
          <a:noFill/>
          <a:ln>
            <a:noFill/>
          </a:ln>
        </p:spPr>
      </p:pic>
      <p:sp>
        <p:nvSpPr>
          <p:cNvPr id="1853" name="Google Shape;1853;p50"/>
          <p:cNvSpPr txBox="1"/>
          <p:nvPr/>
        </p:nvSpPr>
        <p:spPr>
          <a:xfrm>
            <a:off x="1207008" y="3840480"/>
            <a:ext cx="418795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250"/>
              <a:buFont typeface="Calibri"/>
              <a:buNone/>
            </a:pPr>
            <a:r>
              <a:rPr lang="en-US" sz="1750" b="0" i="0" u="none" strike="noStrike" cap="none">
                <a:solidFill>
                  <a:srgbClr val="FFFFFF"/>
                </a:solidFill>
                <a:latin typeface="Calibri"/>
                <a:ea typeface="Calibri"/>
                <a:cs typeface="Calibri"/>
                <a:sym typeface="Calibri"/>
              </a:rPr>
              <a:t>Breach Secure Now or Bullphish ID are good companies to use</a:t>
            </a:r>
            <a:endParaRPr sz="1750" b="0" i="0" u="none" strike="noStrike" cap="none">
              <a:solidFill>
                <a:schemeClr val="dk1"/>
              </a:solidFill>
              <a:latin typeface="Calibri"/>
              <a:ea typeface="Calibri"/>
              <a:cs typeface="Calibri"/>
              <a:sym typeface="Calibri"/>
            </a:endParaRPr>
          </a:p>
        </p:txBody>
      </p:sp>
      <p:sp>
        <p:nvSpPr>
          <p:cNvPr id="1854" name="Google Shape;1854;p50"/>
          <p:cNvSpPr/>
          <p:nvPr/>
        </p:nvSpPr>
        <p:spPr>
          <a:xfrm>
            <a:off x="822960" y="4690872"/>
            <a:ext cx="274320" cy="27432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55" name="Google Shape;1855;p50" descr="preencoded.png"/>
          <p:cNvPicPr preferRelativeResize="0"/>
          <p:nvPr/>
        </p:nvPicPr>
        <p:blipFill rotWithShape="1">
          <a:blip r:embed="rId4">
            <a:alphaModFix/>
          </a:blip>
          <a:srcRect/>
          <a:stretch/>
        </p:blipFill>
        <p:spPr>
          <a:xfrm>
            <a:off x="897026" y="4764938"/>
            <a:ext cx="126187" cy="126187"/>
          </a:xfrm>
          <a:prstGeom prst="rect">
            <a:avLst/>
          </a:prstGeom>
          <a:noFill/>
          <a:ln>
            <a:noFill/>
          </a:ln>
        </p:spPr>
      </p:pic>
      <p:sp>
        <p:nvSpPr>
          <p:cNvPr id="1856" name="Google Shape;1856;p50"/>
          <p:cNvSpPr txBox="1"/>
          <p:nvPr/>
        </p:nvSpPr>
        <p:spPr>
          <a:xfrm>
            <a:off x="1207008" y="4617720"/>
            <a:ext cx="4187952"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250"/>
              <a:buFont typeface="Calibri"/>
              <a:buNone/>
            </a:pPr>
            <a:r>
              <a:rPr lang="en-US" sz="1750" b="0" i="0" u="none" strike="noStrike" cap="none">
                <a:solidFill>
                  <a:srgbClr val="FFFFFF"/>
                </a:solidFill>
                <a:latin typeface="Calibri"/>
                <a:ea typeface="Calibri"/>
                <a:cs typeface="Calibri"/>
                <a:sym typeface="Calibri"/>
              </a:rPr>
              <a:t>Treat every miss as a training moment, not a gotcha</a:t>
            </a:r>
            <a:endParaRPr sz="1750" b="0" i="0" u="none" strike="noStrike" cap="none">
              <a:solidFill>
                <a:schemeClr val="dk1"/>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1861"/>
        <p:cNvGrpSpPr/>
        <p:nvPr/>
      </p:nvGrpSpPr>
      <p:grpSpPr>
        <a:xfrm>
          <a:off x="0" y="0"/>
          <a:ext cx="0" cy="0"/>
          <a:chOff x="0" y="0"/>
          <a:chExt cx="0" cy="0"/>
        </a:xfrm>
      </p:grpSpPr>
      <p:pic>
        <p:nvPicPr>
          <p:cNvPr id="1862" name="Google Shape;1862;p51" descr="/tmp/claude-0/-home-claude/0eb6c878-c4ca-5944-9399-a7d616d972c5/scratchpad/v2/media/s56_e78c446f.jpg"/>
          <p:cNvPicPr preferRelativeResize="0"/>
          <p:nvPr/>
        </p:nvPicPr>
        <p:blipFill rotWithShape="1">
          <a:blip r:embed="rId3">
            <a:alphaModFix/>
          </a:blip>
          <a:srcRect/>
          <a:stretch/>
        </p:blipFill>
        <p:spPr>
          <a:xfrm>
            <a:off x="5943600" y="0"/>
            <a:ext cx="6217920" cy="5897880"/>
          </a:xfrm>
          <a:prstGeom prst="rect">
            <a:avLst/>
          </a:prstGeom>
          <a:noFill/>
          <a:ln>
            <a:noFill/>
          </a:ln>
        </p:spPr>
      </p:pic>
      <p:sp>
        <p:nvSpPr>
          <p:cNvPr id="1863" name="Google Shape;1863;p51"/>
          <p:cNvSpPr/>
          <p:nvPr/>
        </p:nvSpPr>
        <p:spPr>
          <a:xfrm>
            <a:off x="548640" y="502920"/>
            <a:ext cx="822960" cy="82296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51"/>
          <p:cNvSpPr txBox="1"/>
          <p:nvPr/>
        </p:nvSpPr>
        <p:spPr>
          <a:xfrm>
            <a:off x="548640" y="502920"/>
            <a:ext cx="822960" cy="8229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3000"/>
              <a:buFont typeface="Calibri"/>
              <a:buNone/>
            </a:pPr>
            <a:r>
              <a:rPr lang="en-US" sz="3000" b="1" i="0" u="none" strike="noStrike" cap="none">
                <a:solidFill>
                  <a:srgbClr val="FFFFFF"/>
                </a:solidFill>
                <a:latin typeface="Calibri"/>
                <a:ea typeface="Calibri"/>
                <a:cs typeface="Calibri"/>
                <a:sym typeface="Calibri"/>
              </a:rPr>
              <a:t>5</a:t>
            </a:r>
            <a:endParaRPr sz="3000" b="0" i="0" u="none" strike="noStrike" cap="none">
              <a:solidFill>
                <a:schemeClr val="dk1"/>
              </a:solidFill>
              <a:latin typeface="Calibri"/>
              <a:ea typeface="Calibri"/>
              <a:cs typeface="Calibri"/>
              <a:sym typeface="Calibri"/>
            </a:endParaRPr>
          </a:p>
        </p:txBody>
      </p:sp>
      <p:sp>
        <p:nvSpPr>
          <p:cNvPr id="1865" name="Google Shape;1865;p51"/>
          <p:cNvSpPr txBox="1"/>
          <p:nvPr/>
        </p:nvSpPr>
        <p:spPr>
          <a:xfrm>
            <a:off x="1554480" y="411480"/>
            <a:ext cx="4754880" cy="10058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800"/>
              <a:buFont typeface="Calibri"/>
              <a:buNone/>
            </a:pPr>
            <a:r>
              <a:rPr lang="en-US" sz="2800" b="1" i="0" u="none" strike="noStrike" cap="none">
                <a:solidFill>
                  <a:srgbClr val="FFFFFF"/>
                </a:solidFill>
                <a:latin typeface="Calibri"/>
                <a:ea typeface="Calibri"/>
                <a:cs typeface="Calibri"/>
                <a:sym typeface="Calibri"/>
              </a:rPr>
              <a:t>Call when confirming wire transfers and payments</a:t>
            </a:r>
            <a:endParaRPr sz="2800" b="0" i="0" u="none" strike="noStrike" cap="none">
              <a:solidFill>
                <a:schemeClr val="dk1"/>
              </a:solidFill>
              <a:latin typeface="Calibri"/>
              <a:ea typeface="Calibri"/>
              <a:cs typeface="Calibri"/>
              <a:sym typeface="Calibri"/>
            </a:endParaRPr>
          </a:p>
        </p:txBody>
      </p:sp>
      <p:sp>
        <p:nvSpPr>
          <p:cNvPr id="1866" name="Google Shape;1866;p51"/>
          <p:cNvSpPr txBox="1"/>
          <p:nvPr/>
        </p:nvSpPr>
        <p:spPr>
          <a:xfrm>
            <a:off x="548640" y="1645920"/>
            <a:ext cx="5120640"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500"/>
              <a:buFont typeface="Calibri"/>
              <a:buNone/>
            </a:pPr>
            <a:r>
              <a:rPr lang="en-US" sz="2000" b="0" i="0" u="none" strike="noStrike" cap="none">
                <a:solidFill>
                  <a:srgbClr val="C9D3F2"/>
                </a:solidFill>
                <a:latin typeface="Calibri"/>
                <a:ea typeface="Calibri"/>
                <a:cs typeface="Calibri"/>
                <a:sym typeface="Calibri"/>
              </a:rPr>
              <a:t>…and how to know which phone numbers to use.</a:t>
            </a:r>
            <a:endParaRPr sz="2000" b="0" i="0" u="none" strike="noStrike" cap="none">
              <a:solidFill>
                <a:schemeClr val="dk1"/>
              </a:solidFill>
              <a:latin typeface="Calibri"/>
              <a:ea typeface="Calibri"/>
              <a:cs typeface="Calibri"/>
              <a:sym typeface="Calibri"/>
            </a:endParaRPr>
          </a:p>
        </p:txBody>
      </p:sp>
      <p:cxnSp>
        <p:nvCxnSpPr>
          <p:cNvPr id="1867" name="Google Shape;1867;p51"/>
          <p:cNvCxnSpPr/>
          <p:nvPr/>
        </p:nvCxnSpPr>
        <p:spPr>
          <a:xfrm>
            <a:off x="548640" y="5989320"/>
            <a:ext cx="11094415" cy="0"/>
          </a:xfrm>
          <a:prstGeom prst="straightConnector1">
            <a:avLst/>
          </a:prstGeom>
          <a:noFill/>
          <a:ln w="9525" cap="flat" cmpd="sng">
            <a:solidFill>
              <a:srgbClr val="3D428A"/>
            </a:solidFill>
            <a:prstDash val="solid"/>
            <a:round/>
            <a:headEnd type="none" w="sm" len="sm"/>
            <a:tailEnd type="none" w="sm" len="sm"/>
          </a:ln>
        </p:spPr>
      </p:cxnSp>
      <p:sp>
        <p:nvSpPr>
          <p:cNvPr id="1868" name="Google Shape;1868;p51"/>
          <p:cNvSpPr/>
          <p:nvPr/>
        </p:nvSpPr>
        <p:spPr>
          <a:xfrm>
            <a:off x="54864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51"/>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870" name="Google Shape;1870;p51"/>
          <p:cNvSpPr/>
          <p:nvPr/>
        </p:nvSpPr>
        <p:spPr>
          <a:xfrm>
            <a:off x="54864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51"/>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MFA</a:t>
            </a:r>
            <a:endParaRPr sz="950" b="0" i="0" u="none" strike="noStrike" cap="none">
              <a:solidFill>
                <a:schemeClr val="dk1"/>
              </a:solidFill>
              <a:latin typeface="Calibri"/>
              <a:ea typeface="Calibri"/>
              <a:cs typeface="Calibri"/>
              <a:sym typeface="Calibri"/>
            </a:endParaRPr>
          </a:p>
        </p:txBody>
      </p:sp>
      <p:sp>
        <p:nvSpPr>
          <p:cNvPr id="1872" name="Google Shape;1872;p51"/>
          <p:cNvSpPr/>
          <p:nvPr/>
        </p:nvSpPr>
        <p:spPr>
          <a:xfrm>
            <a:off x="269748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 name="Google Shape;1873;p51"/>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874" name="Google Shape;1874;p51"/>
          <p:cNvSpPr/>
          <p:nvPr/>
        </p:nvSpPr>
        <p:spPr>
          <a:xfrm>
            <a:off x="269748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51"/>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GET A .GOV</a:t>
            </a:r>
            <a:endParaRPr sz="950" b="0" i="0" u="none" strike="noStrike" cap="none">
              <a:solidFill>
                <a:schemeClr val="dk1"/>
              </a:solidFill>
              <a:latin typeface="Calibri"/>
              <a:ea typeface="Calibri"/>
              <a:cs typeface="Calibri"/>
              <a:sym typeface="Calibri"/>
            </a:endParaRPr>
          </a:p>
        </p:txBody>
      </p:sp>
      <p:sp>
        <p:nvSpPr>
          <p:cNvPr id="1876" name="Google Shape;1876;p51"/>
          <p:cNvSpPr/>
          <p:nvPr/>
        </p:nvSpPr>
        <p:spPr>
          <a:xfrm>
            <a:off x="484632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51"/>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878" name="Google Shape;1878;p51"/>
          <p:cNvSpPr/>
          <p:nvPr/>
        </p:nvSpPr>
        <p:spPr>
          <a:xfrm>
            <a:off x="484632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51"/>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DMARC</a:t>
            </a:r>
            <a:endParaRPr sz="950" b="0" i="0" u="none" strike="noStrike" cap="none">
              <a:solidFill>
                <a:schemeClr val="dk1"/>
              </a:solidFill>
              <a:latin typeface="Calibri"/>
              <a:ea typeface="Calibri"/>
              <a:cs typeface="Calibri"/>
              <a:sym typeface="Calibri"/>
            </a:endParaRPr>
          </a:p>
        </p:txBody>
      </p:sp>
      <p:sp>
        <p:nvSpPr>
          <p:cNvPr id="1880" name="Google Shape;1880;p51"/>
          <p:cNvSpPr/>
          <p:nvPr/>
        </p:nvSpPr>
        <p:spPr>
          <a:xfrm>
            <a:off x="699516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51"/>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882" name="Google Shape;1882;p51"/>
          <p:cNvSpPr/>
          <p:nvPr/>
        </p:nvSpPr>
        <p:spPr>
          <a:xfrm>
            <a:off x="699516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51"/>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BE PHISHING-READY</a:t>
            </a:r>
            <a:endParaRPr sz="950" b="0" i="0" u="none" strike="noStrike" cap="none">
              <a:solidFill>
                <a:schemeClr val="dk1"/>
              </a:solidFill>
              <a:latin typeface="Calibri"/>
              <a:ea typeface="Calibri"/>
              <a:cs typeface="Calibri"/>
              <a:sym typeface="Calibri"/>
            </a:endParaRPr>
          </a:p>
        </p:txBody>
      </p:sp>
      <p:sp>
        <p:nvSpPr>
          <p:cNvPr id="1884" name="Google Shape;1884;p51"/>
          <p:cNvSpPr/>
          <p:nvPr/>
        </p:nvSpPr>
        <p:spPr>
          <a:xfrm>
            <a:off x="9144000" y="6144768"/>
            <a:ext cx="384048" cy="384048"/>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51"/>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886" name="Google Shape;1886;p51"/>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950"/>
              <a:buFont typeface="Calibri"/>
              <a:buNone/>
            </a:pPr>
            <a:r>
              <a:rPr lang="en-US" sz="950" b="1" i="0" u="none" strike="noStrike" cap="none">
                <a:solidFill>
                  <a:srgbClr val="FFFFFF"/>
                </a:solidFill>
                <a:latin typeface="Calibri"/>
                <a:ea typeface="Calibri"/>
                <a:cs typeface="Calibri"/>
                <a:sym typeface="Calibri"/>
              </a:rPr>
              <a:t>CALL TO CONFIRM</a:t>
            </a:r>
            <a:endParaRPr sz="950" b="0" i="0" u="none" strike="noStrike" cap="none">
              <a:solidFill>
                <a:schemeClr val="dk1"/>
              </a:solidFill>
              <a:latin typeface="Calibri"/>
              <a:ea typeface="Calibri"/>
              <a:cs typeface="Calibri"/>
              <a:sym typeface="Calibri"/>
            </a:endParaRPr>
          </a:p>
        </p:txBody>
      </p:sp>
      <p:sp>
        <p:nvSpPr>
          <p:cNvPr id="1887" name="Google Shape;1887;p51"/>
          <p:cNvSpPr/>
          <p:nvPr/>
        </p:nvSpPr>
        <p:spPr>
          <a:xfrm>
            <a:off x="548640" y="2834640"/>
            <a:ext cx="5120640" cy="2194560"/>
          </a:xfrm>
          <a:prstGeom prst="roundRect">
            <a:avLst>
              <a:gd name="adj" fmla="val 5000"/>
            </a:avLst>
          </a:prstGeom>
          <a:solidFill>
            <a:srgbClr val="1F2358"/>
          </a:solidFill>
          <a:ln w="9525"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 name="Google Shape;1888;p51"/>
          <p:cNvSpPr/>
          <p:nvPr/>
        </p:nvSpPr>
        <p:spPr>
          <a:xfrm>
            <a:off x="822960" y="3108960"/>
            <a:ext cx="548640" cy="54864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89" name="Google Shape;1889;p51" descr="preencoded.png"/>
          <p:cNvPicPr preferRelativeResize="0"/>
          <p:nvPr/>
        </p:nvPicPr>
        <p:blipFill rotWithShape="1">
          <a:blip r:embed="rId4">
            <a:alphaModFix/>
          </a:blip>
          <a:srcRect/>
          <a:stretch/>
        </p:blipFill>
        <p:spPr>
          <a:xfrm>
            <a:off x="971093" y="3257093"/>
            <a:ext cx="252374" cy="252374"/>
          </a:xfrm>
          <a:prstGeom prst="rect">
            <a:avLst/>
          </a:prstGeom>
          <a:noFill/>
          <a:ln>
            <a:noFill/>
          </a:ln>
        </p:spPr>
      </p:pic>
      <p:sp>
        <p:nvSpPr>
          <p:cNvPr id="1890" name="Google Shape;1890;p51"/>
          <p:cNvSpPr txBox="1"/>
          <p:nvPr/>
        </p:nvSpPr>
        <p:spPr>
          <a:xfrm>
            <a:off x="1554480" y="3108960"/>
            <a:ext cx="393192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500"/>
              <a:buFont typeface="Calibri"/>
              <a:buNone/>
            </a:pPr>
            <a:r>
              <a:rPr lang="en-US" sz="2000" b="1" i="0" u="none" strike="noStrike" cap="none">
                <a:solidFill>
                  <a:srgbClr val="FFFFFF"/>
                </a:solidFill>
                <a:latin typeface="Calibri"/>
                <a:ea typeface="Calibri"/>
                <a:cs typeface="Calibri"/>
                <a:sym typeface="Calibri"/>
              </a:rPr>
              <a:t>The one habit that stops wire fraud</a:t>
            </a:r>
            <a:endParaRPr sz="2000" b="0" i="0" u="none" strike="noStrike" cap="none">
              <a:solidFill>
                <a:schemeClr val="dk1"/>
              </a:solidFill>
              <a:latin typeface="Calibri"/>
              <a:ea typeface="Calibri"/>
              <a:cs typeface="Calibri"/>
              <a:sym typeface="Calibri"/>
            </a:endParaRPr>
          </a:p>
        </p:txBody>
      </p:sp>
      <p:sp>
        <p:nvSpPr>
          <p:cNvPr id="1891" name="Google Shape;1891;p51"/>
          <p:cNvSpPr txBox="1"/>
          <p:nvPr/>
        </p:nvSpPr>
        <p:spPr>
          <a:xfrm>
            <a:off x="822960" y="3749040"/>
            <a:ext cx="4480560" cy="11887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200"/>
              <a:buFont typeface="Calibri"/>
              <a:buNone/>
            </a:pPr>
            <a:r>
              <a:rPr lang="en-US" sz="1700" b="0" i="0" u="none" strike="noStrike" cap="none">
                <a:solidFill>
                  <a:srgbClr val="C9D3F2"/>
                </a:solidFill>
                <a:latin typeface="Calibri"/>
                <a:ea typeface="Calibri"/>
                <a:cs typeface="Calibri"/>
                <a:sym typeface="Calibri"/>
              </a:rPr>
              <a:t>Every new vendor, every changed bank account, every "urgent" payment request gets a phone call — to a number you already trust.</a:t>
            </a:r>
            <a:endParaRPr sz="1700" b="0" i="0" u="none" strike="noStrike" cap="none">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1896"/>
        <p:cNvGrpSpPr/>
        <p:nvPr/>
      </p:nvGrpSpPr>
      <p:grpSpPr>
        <a:xfrm>
          <a:off x="0" y="0"/>
          <a:ext cx="0" cy="0"/>
          <a:chOff x="0" y="0"/>
          <a:chExt cx="0" cy="0"/>
        </a:xfrm>
      </p:grpSpPr>
      <p:sp>
        <p:nvSpPr>
          <p:cNvPr id="1897" name="Google Shape;1897;p52"/>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3000"/>
              <a:buFont typeface="Calibri"/>
              <a:buNone/>
            </a:pPr>
            <a:r>
              <a:rPr lang="en-US" sz="3000" b="1" i="0" u="none" strike="noStrike" cap="none">
                <a:solidFill>
                  <a:srgbClr val="FFFFFF"/>
                </a:solidFill>
                <a:latin typeface="Calibri"/>
                <a:ea typeface="Calibri"/>
                <a:cs typeface="Calibri"/>
                <a:sym typeface="Calibri"/>
              </a:rPr>
              <a:t>The wire-fraud version</a:t>
            </a:r>
            <a:endParaRPr sz="3000" b="0" i="0" u="none" strike="noStrike" cap="none">
              <a:solidFill>
                <a:schemeClr val="dk1"/>
              </a:solidFill>
              <a:latin typeface="Calibri"/>
              <a:ea typeface="Calibri"/>
              <a:cs typeface="Calibri"/>
              <a:sym typeface="Calibri"/>
            </a:endParaRPr>
          </a:p>
        </p:txBody>
      </p:sp>
      <p:sp>
        <p:nvSpPr>
          <p:cNvPr id="1898" name="Google Shape;1898;p52"/>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400"/>
              <a:buFont typeface="Calibri"/>
              <a:buNone/>
            </a:pPr>
            <a:r>
              <a:rPr lang="en-US" sz="1900" b="0" i="0" u="none" strike="noStrike" cap="none">
                <a:solidFill>
                  <a:srgbClr val="C9D3F2"/>
                </a:solidFill>
                <a:latin typeface="Calibri"/>
                <a:ea typeface="Calibri"/>
                <a:cs typeface="Calibri"/>
                <a:sym typeface="Calibri"/>
              </a:rPr>
              <a:t>The bio says one phone number. The email says another. Which one do you call?</a:t>
            </a:r>
            <a:endParaRPr sz="1900" b="0" i="0" u="none" strike="noStrike" cap="none">
              <a:solidFill>
                <a:schemeClr val="dk1"/>
              </a:solidFill>
              <a:latin typeface="Calibri"/>
              <a:ea typeface="Calibri"/>
              <a:cs typeface="Calibri"/>
              <a:sym typeface="Calibri"/>
            </a:endParaRPr>
          </a:p>
        </p:txBody>
      </p:sp>
      <p:pic>
        <p:nvPicPr>
          <p:cNvPr id="1899" name="Google Shape;1899;p52" descr="/tmp/claude-0/-home-claude/0eb6c878-c4ca-5944-9399-a7d616d972c5/scratchpad/v2/assets/streamline_dark.png"/>
          <p:cNvPicPr preferRelativeResize="0"/>
          <p:nvPr/>
        </p:nvPicPr>
        <p:blipFill rotWithShape="1">
          <a:blip r:embed="rId3">
            <a:alphaModFix/>
          </a:blip>
          <a:srcRect/>
          <a:stretch/>
        </p:blipFill>
        <p:spPr>
          <a:xfrm>
            <a:off x="10104120" y="457200"/>
            <a:ext cx="1691640" cy="660373"/>
          </a:xfrm>
          <a:prstGeom prst="rect">
            <a:avLst/>
          </a:prstGeom>
          <a:noFill/>
          <a:ln>
            <a:noFill/>
          </a:ln>
        </p:spPr>
      </p:pic>
      <p:cxnSp>
        <p:nvCxnSpPr>
          <p:cNvPr id="1900" name="Google Shape;1900;p52"/>
          <p:cNvCxnSpPr/>
          <p:nvPr/>
        </p:nvCxnSpPr>
        <p:spPr>
          <a:xfrm>
            <a:off x="548640" y="5989320"/>
            <a:ext cx="11094415" cy="0"/>
          </a:xfrm>
          <a:prstGeom prst="straightConnector1">
            <a:avLst/>
          </a:prstGeom>
          <a:noFill/>
          <a:ln w="9525" cap="flat" cmpd="sng">
            <a:solidFill>
              <a:srgbClr val="3D428A"/>
            </a:solidFill>
            <a:prstDash val="solid"/>
            <a:round/>
            <a:headEnd type="none" w="sm" len="sm"/>
            <a:tailEnd type="none" w="sm" len="sm"/>
          </a:ln>
        </p:spPr>
      </p:cxnSp>
      <p:sp>
        <p:nvSpPr>
          <p:cNvPr id="1901" name="Google Shape;1901;p52"/>
          <p:cNvSpPr/>
          <p:nvPr/>
        </p:nvSpPr>
        <p:spPr>
          <a:xfrm>
            <a:off x="54864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52"/>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903" name="Google Shape;1903;p52"/>
          <p:cNvSpPr/>
          <p:nvPr/>
        </p:nvSpPr>
        <p:spPr>
          <a:xfrm>
            <a:off x="54864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52"/>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MFA</a:t>
            </a:r>
            <a:endParaRPr sz="950" b="0" i="0" u="none" strike="noStrike" cap="none">
              <a:solidFill>
                <a:schemeClr val="dk1"/>
              </a:solidFill>
              <a:latin typeface="Calibri"/>
              <a:ea typeface="Calibri"/>
              <a:cs typeface="Calibri"/>
              <a:sym typeface="Calibri"/>
            </a:endParaRPr>
          </a:p>
        </p:txBody>
      </p:sp>
      <p:sp>
        <p:nvSpPr>
          <p:cNvPr id="1905" name="Google Shape;1905;p52"/>
          <p:cNvSpPr/>
          <p:nvPr/>
        </p:nvSpPr>
        <p:spPr>
          <a:xfrm>
            <a:off x="269748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52"/>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907" name="Google Shape;1907;p52"/>
          <p:cNvSpPr/>
          <p:nvPr/>
        </p:nvSpPr>
        <p:spPr>
          <a:xfrm>
            <a:off x="269748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52"/>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GET A .GOV</a:t>
            </a:r>
            <a:endParaRPr sz="950" b="0" i="0" u="none" strike="noStrike" cap="none">
              <a:solidFill>
                <a:schemeClr val="dk1"/>
              </a:solidFill>
              <a:latin typeface="Calibri"/>
              <a:ea typeface="Calibri"/>
              <a:cs typeface="Calibri"/>
              <a:sym typeface="Calibri"/>
            </a:endParaRPr>
          </a:p>
        </p:txBody>
      </p:sp>
      <p:sp>
        <p:nvSpPr>
          <p:cNvPr id="1909" name="Google Shape;1909;p52"/>
          <p:cNvSpPr/>
          <p:nvPr/>
        </p:nvSpPr>
        <p:spPr>
          <a:xfrm>
            <a:off x="484632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52"/>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911" name="Google Shape;1911;p52"/>
          <p:cNvSpPr/>
          <p:nvPr/>
        </p:nvSpPr>
        <p:spPr>
          <a:xfrm>
            <a:off x="484632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52"/>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DMARC</a:t>
            </a:r>
            <a:endParaRPr sz="950" b="0" i="0" u="none" strike="noStrike" cap="none">
              <a:solidFill>
                <a:schemeClr val="dk1"/>
              </a:solidFill>
              <a:latin typeface="Calibri"/>
              <a:ea typeface="Calibri"/>
              <a:cs typeface="Calibri"/>
              <a:sym typeface="Calibri"/>
            </a:endParaRPr>
          </a:p>
        </p:txBody>
      </p:sp>
      <p:sp>
        <p:nvSpPr>
          <p:cNvPr id="1913" name="Google Shape;1913;p52"/>
          <p:cNvSpPr/>
          <p:nvPr/>
        </p:nvSpPr>
        <p:spPr>
          <a:xfrm>
            <a:off x="699516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52"/>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915" name="Google Shape;1915;p52"/>
          <p:cNvSpPr/>
          <p:nvPr/>
        </p:nvSpPr>
        <p:spPr>
          <a:xfrm>
            <a:off x="699516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52"/>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BE PHISHING-READY</a:t>
            </a:r>
            <a:endParaRPr sz="950" b="0" i="0" u="none" strike="noStrike" cap="none">
              <a:solidFill>
                <a:schemeClr val="dk1"/>
              </a:solidFill>
              <a:latin typeface="Calibri"/>
              <a:ea typeface="Calibri"/>
              <a:cs typeface="Calibri"/>
              <a:sym typeface="Calibri"/>
            </a:endParaRPr>
          </a:p>
        </p:txBody>
      </p:sp>
      <p:sp>
        <p:nvSpPr>
          <p:cNvPr id="1917" name="Google Shape;1917;p52"/>
          <p:cNvSpPr/>
          <p:nvPr/>
        </p:nvSpPr>
        <p:spPr>
          <a:xfrm>
            <a:off x="9144000" y="6144768"/>
            <a:ext cx="384048" cy="384048"/>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52"/>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919" name="Google Shape;1919;p52"/>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950"/>
              <a:buFont typeface="Calibri"/>
              <a:buNone/>
            </a:pPr>
            <a:r>
              <a:rPr lang="en-US" sz="950" b="1" i="0" u="none" strike="noStrike" cap="none">
                <a:solidFill>
                  <a:srgbClr val="FFFFFF"/>
                </a:solidFill>
                <a:latin typeface="Calibri"/>
                <a:ea typeface="Calibri"/>
                <a:cs typeface="Calibri"/>
                <a:sym typeface="Calibri"/>
              </a:rPr>
              <a:t>CALL TO CONFIRM</a:t>
            </a:r>
            <a:endParaRPr sz="950" b="0" i="0" u="none" strike="noStrike" cap="none">
              <a:solidFill>
                <a:schemeClr val="dk1"/>
              </a:solidFill>
              <a:latin typeface="Calibri"/>
              <a:ea typeface="Calibri"/>
              <a:cs typeface="Calibri"/>
              <a:sym typeface="Calibri"/>
            </a:endParaRPr>
          </a:p>
        </p:txBody>
      </p:sp>
      <p:sp>
        <p:nvSpPr>
          <p:cNvPr id="1920" name="Google Shape;1920;p52"/>
          <p:cNvSpPr/>
          <p:nvPr/>
        </p:nvSpPr>
        <p:spPr>
          <a:xfrm>
            <a:off x="475488" y="1618488"/>
            <a:ext cx="6181344" cy="3771631"/>
          </a:xfrm>
          <a:prstGeom prst="roundRect">
            <a:avLst>
              <a:gd name="adj" fmla="val 2909"/>
            </a:avLst>
          </a:prstGeom>
          <a:solidFill>
            <a:srgbClr val="1F2358"/>
          </a:solidFill>
          <a:ln w="9525" cap="flat" cmpd="sng">
            <a:solidFill>
              <a:srgbClr val="1F2358"/>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21" name="Google Shape;1921;p52" descr="/tmp/claude-0/-home-claude/0eb6c878-c4ca-5944-9399-a7d616d972c5/scratchpad/v2/media/s57_d4d73de4.png"/>
          <p:cNvPicPr preferRelativeResize="0"/>
          <p:nvPr/>
        </p:nvPicPr>
        <p:blipFill rotWithShape="1">
          <a:blip r:embed="rId4">
            <a:alphaModFix/>
          </a:blip>
          <a:srcRect/>
          <a:stretch/>
        </p:blipFill>
        <p:spPr>
          <a:xfrm>
            <a:off x="548640" y="1691640"/>
            <a:ext cx="6035040" cy="3625327"/>
          </a:xfrm>
          <a:prstGeom prst="rect">
            <a:avLst/>
          </a:prstGeom>
          <a:noFill/>
          <a:ln>
            <a:noFill/>
          </a:ln>
        </p:spPr>
      </p:pic>
      <p:sp>
        <p:nvSpPr>
          <p:cNvPr id="1922" name="Google Shape;1922;p52"/>
          <p:cNvSpPr/>
          <p:nvPr/>
        </p:nvSpPr>
        <p:spPr>
          <a:xfrm>
            <a:off x="6967728" y="1618488"/>
            <a:ext cx="1609344" cy="4036767"/>
          </a:xfrm>
          <a:prstGeom prst="roundRect">
            <a:avLst>
              <a:gd name="adj" fmla="val 6818"/>
            </a:avLst>
          </a:prstGeom>
          <a:solidFill>
            <a:srgbClr val="1F2358"/>
          </a:solidFill>
          <a:ln w="9525" cap="flat" cmpd="sng">
            <a:solidFill>
              <a:srgbClr val="1F2358"/>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23" name="Google Shape;1923;p52" descr="/tmp/claude-0/-home-claude/0eb6c878-c4ca-5944-9399-a7d616d972c5/scratchpad/v2/media/s57_42327b55.png"/>
          <p:cNvPicPr preferRelativeResize="0"/>
          <p:nvPr/>
        </p:nvPicPr>
        <p:blipFill rotWithShape="1">
          <a:blip r:embed="rId5">
            <a:alphaModFix/>
          </a:blip>
          <a:srcRect/>
          <a:stretch/>
        </p:blipFill>
        <p:spPr>
          <a:xfrm>
            <a:off x="7040880" y="1691640"/>
            <a:ext cx="1463040" cy="3890463"/>
          </a:xfrm>
          <a:prstGeom prst="rect">
            <a:avLst/>
          </a:prstGeom>
          <a:noFill/>
          <a:ln>
            <a:noFill/>
          </a:ln>
        </p:spPr>
      </p:pic>
      <p:sp>
        <p:nvSpPr>
          <p:cNvPr id="1924" name="Google Shape;1924;p52"/>
          <p:cNvSpPr/>
          <p:nvPr/>
        </p:nvSpPr>
        <p:spPr>
          <a:xfrm>
            <a:off x="8869680" y="1691640"/>
            <a:ext cx="2788920" cy="4069080"/>
          </a:xfrm>
          <a:prstGeom prst="roundRect">
            <a:avLst>
              <a:gd name="adj" fmla="val 3934"/>
            </a:avLst>
          </a:prstGeom>
          <a:solidFill>
            <a:srgbClr val="4A1F2E"/>
          </a:solidFill>
          <a:ln w="9525" cap="flat" cmpd="sng">
            <a:solidFill>
              <a:srgbClr val="4A1F2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52"/>
          <p:cNvSpPr/>
          <p:nvPr/>
        </p:nvSpPr>
        <p:spPr>
          <a:xfrm>
            <a:off x="9144000" y="1965960"/>
            <a:ext cx="502920" cy="50292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26" name="Google Shape;1926;p52" descr="preencoded.png"/>
          <p:cNvPicPr preferRelativeResize="0"/>
          <p:nvPr/>
        </p:nvPicPr>
        <p:blipFill rotWithShape="1">
          <a:blip r:embed="rId6">
            <a:alphaModFix/>
          </a:blip>
          <a:srcRect/>
          <a:stretch/>
        </p:blipFill>
        <p:spPr>
          <a:xfrm>
            <a:off x="9279788" y="2101748"/>
            <a:ext cx="231343" cy="231343"/>
          </a:xfrm>
          <a:prstGeom prst="rect">
            <a:avLst/>
          </a:prstGeom>
          <a:noFill/>
          <a:ln>
            <a:noFill/>
          </a:ln>
        </p:spPr>
      </p:pic>
      <p:sp>
        <p:nvSpPr>
          <p:cNvPr id="1927" name="Google Shape;1927;p52"/>
          <p:cNvSpPr txBox="1"/>
          <p:nvPr/>
        </p:nvSpPr>
        <p:spPr>
          <a:xfrm>
            <a:off x="9144000" y="2651760"/>
            <a:ext cx="2286000" cy="2926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1250"/>
              <a:buFont typeface="Calibri"/>
              <a:buNone/>
            </a:pPr>
            <a:r>
              <a:rPr lang="en-US" sz="1750" b="0" i="0" u="none" strike="noStrike" cap="none">
                <a:solidFill>
                  <a:srgbClr val="FFFFFF"/>
                </a:solidFill>
                <a:latin typeface="Calibri"/>
                <a:ea typeface="Calibri"/>
                <a:cs typeface="Calibri"/>
                <a:sym typeface="Calibri"/>
              </a:rPr>
              <a:t>The email's callback number is the attacker's. The real number is on the website bio — call that one.</a:t>
            </a:r>
            <a:endParaRPr sz="1750" b="0" i="0" u="none" strike="noStrike" cap="none">
              <a:solidFill>
                <a:schemeClr val="dk1"/>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1932"/>
        <p:cNvGrpSpPr/>
        <p:nvPr/>
      </p:nvGrpSpPr>
      <p:grpSpPr>
        <a:xfrm>
          <a:off x="0" y="0"/>
          <a:ext cx="0" cy="0"/>
          <a:chOff x="0" y="0"/>
          <a:chExt cx="0" cy="0"/>
        </a:xfrm>
      </p:grpSpPr>
      <p:sp>
        <p:nvSpPr>
          <p:cNvPr id="1933" name="Google Shape;1933;p53"/>
          <p:cNvSpPr txBox="1"/>
          <p:nvPr/>
        </p:nvSpPr>
        <p:spPr>
          <a:xfrm>
            <a:off x="548640" y="384048"/>
            <a:ext cx="923544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3000"/>
              <a:buFont typeface="Calibri"/>
              <a:buNone/>
            </a:pPr>
            <a:r>
              <a:rPr lang="en-US" sz="3000" b="1" i="0" u="none" strike="noStrike" cap="none">
                <a:solidFill>
                  <a:srgbClr val="FFFFFF"/>
                </a:solidFill>
                <a:latin typeface="Calibri"/>
                <a:ea typeface="Calibri"/>
                <a:cs typeface="Calibri"/>
                <a:sym typeface="Calibri"/>
              </a:rPr>
              <a:t>How to be safe with wire transfers</a:t>
            </a:r>
            <a:endParaRPr sz="3000" b="0" i="0" u="none" strike="noStrike" cap="none">
              <a:solidFill>
                <a:schemeClr val="dk1"/>
              </a:solidFill>
              <a:latin typeface="Calibri"/>
              <a:ea typeface="Calibri"/>
              <a:cs typeface="Calibri"/>
              <a:sym typeface="Calibri"/>
            </a:endParaRPr>
          </a:p>
        </p:txBody>
      </p:sp>
      <p:sp>
        <p:nvSpPr>
          <p:cNvPr id="1934" name="Google Shape;1934;p53"/>
          <p:cNvSpPr txBox="1"/>
          <p:nvPr/>
        </p:nvSpPr>
        <p:spPr>
          <a:xfrm>
            <a:off x="548640" y="1024128"/>
            <a:ext cx="92354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400"/>
              <a:buFont typeface="Calibri"/>
              <a:buNone/>
            </a:pPr>
            <a:r>
              <a:rPr lang="en-US" sz="1900" b="0" i="0" u="none" strike="noStrike" cap="none">
                <a:solidFill>
                  <a:srgbClr val="C9D3F2"/>
                </a:solidFill>
                <a:latin typeface="Calibri"/>
                <a:ea typeface="Calibri"/>
                <a:cs typeface="Calibri"/>
                <a:sym typeface="Calibri"/>
              </a:rPr>
              <a:t>Three rules — put them in your payment policy</a:t>
            </a:r>
            <a:endParaRPr sz="1900" b="0" i="0" u="none" strike="noStrike" cap="none">
              <a:solidFill>
                <a:schemeClr val="dk1"/>
              </a:solidFill>
              <a:latin typeface="Calibri"/>
              <a:ea typeface="Calibri"/>
              <a:cs typeface="Calibri"/>
              <a:sym typeface="Calibri"/>
            </a:endParaRPr>
          </a:p>
        </p:txBody>
      </p:sp>
      <p:pic>
        <p:nvPicPr>
          <p:cNvPr id="1935" name="Google Shape;1935;p53" descr="/tmp/claude-0/-home-claude/0eb6c878-c4ca-5944-9399-a7d616d972c5/scratchpad/v2/assets/streamline_dark.png"/>
          <p:cNvPicPr preferRelativeResize="0"/>
          <p:nvPr/>
        </p:nvPicPr>
        <p:blipFill rotWithShape="1">
          <a:blip r:embed="rId3">
            <a:alphaModFix/>
          </a:blip>
          <a:srcRect/>
          <a:stretch/>
        </p:blipFill>
        <p:spPr>
          <a:xfrm>
            <a:off x="10104120" y="457200"/>
            <a:ext cx="1691640" cy="660373"/>
          </a:xfrm>
          <a:prstGeom prst="rect">
            <a:avLst/>
          </a:prstGeom>
          <a:noFill/>
          <a:ln>
            <a:noFill/>
          </a:ln>
        </p:spPr>
      </p:pic>
      <p:cxnSp>
        <p:nvCxnSpPr>
          <p:cNvPr id="1936" name="Google Shape;1936;p53"/>
          <p:cNvCxnSpPr/>
          <p:nvPr/>
        </p:nvCxnSpPr>
        <p:spPr>
          <a:xfrm>
            <a:off x="548640" y="5989320"/>
            <a:ext cx="11094415" cy="0"/>
          </a:xfrm>
          <a:prstGeom prst="straightConnector1">
            <a:avLst/>
          </a:prstGeom>
          <a:noFill/>
          <a:ln w="9525" cap="flat" cmpd="sng">
            <a:solidFill>
              <a:srgbClr val="3D428A"/>
            </a:solidFill>
            <a:prstDash val="solid"/>
            <a:round/>
            <a:headEnd type="none" w="sm" len="sm"/>
            <a:tailEnd type="none" w="sm" len="sm"/>
          </a:ln>
        </p:spPr>
      </p:cxnSp>
      <p:sp>
        <p:nvSpPr>
          <p:cNvPr id="1937" name="Google Shape;1937;p53"/>
          <p:cNvSpPr/>
          <p:nvPr/>
        </p:nvSpPr>
        <p:spPr>
          <a:xfrm>
            <a:off x="54864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53"/>
          <p:cNvSpPr txBox="1"/>
          <p:nvPr/>
        </p:nvSpPr>
        <p:spPr>
          <a:xfrm>
            <a:off x="54864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1</a:t>
            </a:r>
            <a:endParaRPr sz="1100" b="0" i="0" u="none" strike="noStrike" cap="none">
              <a:solidFill>
                <a:schemeClr val="dk1"/>
              </a:solidFill>
              <a:latin typeface="Calibri"/>
              <a:ea typeface="Calibri"/>
              <a:cs typeface="Calibri"/>
              <a:sym typeface="Calibri"/>
            </a:endParaRPr>
          </a:p>
        </p:txBody>
      </p:sp>
      <p:sp>
        <p:nvSpPr>
          <p:cNvPr id="1939" name="Google Shape;1939;p53"/>
          <p:cNvSpPr/>
          <p:nvPr/>
        </p:nvSpPr>
        <p:spPr>
          <a:xfrm>
            <a:off x="54864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53"/>
          <p:cNvSpPr txBox="1"/>
          <p:nvPr/>
        </p:nvSpPr>
        <p:spPr>
          <a:xfrm>
            <a:off x="104241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MFA</a:t>
            </a:r>
            <a:endParaRPr sz="950" b="0" i="0" u="none" strike="noStrike" cap="none">
              <a:solidFill>
                <a:schemeClr val="dk1"/>
              </a:solidFill>
              <a:latin typeface="Calibri"/>
              <a:ea typeface="Calibri"/>
              <a:cs typeface="Calibri"/>
              <a:sym typeface="Calibri"/>
            </a:endParaRPr>
          </a:p>
        </p:txBody>
      </p:sp>
      <p:sp>
        <p:nvSpPr>
          <p:cNvPr id="1941" name="Google Shape;1941;p53"/>
          <p:cNvSpPr/>
          <p:nvPr/>
        </p:nvSpPr>
        <p:spPr>
          <a:xfrm>
            <a:off x="269748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53"/>
          <p:cNvSpPr txBox="1"/>
          <p:nvPr/>
        </p:nvSpPr>
        <p:spPr>
          <a:xfrm>
            <a:off x="269748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2</a:t>
            </a:r>
            <a:endParaRPr sz="1100" b="0" i="0" u="none" strike="noStrike" cap="none">
              <a:solidFill>
                <a:schemeClr val="dk1"/>
              </a:solidFill>
              <a:latin typeface="Calibri"/>
              <a:ea typeface="Calibri"/>
              <a:cs typeface="Calibri"/>
              <a:sym typeface="Calibri"/>
            </a:endParaRPr>
          </a:p>
        </p:txBody>
      </p:sp>
      <p:sp>
        <p:nvSpPr>
          <p:cNvPr id="1943" name="Google Shape;1943;p53"/>
          <p:cNvSpPr/>
          <p:nvPr/>
        </p:nvSpPr>
        <p:spPr>
          <a:xfrm>
            <a:off x="269748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53"/>
          <p:cNvSpPr txBox="1"/>
          <p:nvPr/>
        </p:nvSpPr>
        <p:spPr>
          <a:xfrm>
            <a:off x="319125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GET A .GOV</a:t>
            </a:r>
            <a:endParaRPr sz="950" b="0" i="0" u="none" strike="noStrike" cap="none">
              <a:solidFill>
                <a:schemeClr val="dk1"/>
              </a:solidFill>
              <a:latin typeface="Calibri"/>
              <a:ea typeface="Calibri"/>
              <a:cs typeface="Calibri"/>
              <a:sym typeface="Calibri"/>
            </a:endParaRPr>
          </a:p>
        </p:txBody>
      </p:sp>
      <p:sp>
        <p:nvSpPr>
          <p:cNvPr id="1945" name="Google Shape;1945;p53"/>
          <p:cNvSpPr/>
          <p:nvPr/>
        </p:nvSpPr>
        <p:spPr>
          <a:xfrm>
            <a:off x="484632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53"/>
          <p:cNvSpPr txBox="1"/>
          <p:nvPr/>
        </p:nvSpPr>
        <p:spPr>
          <a:xfrm>
            <a:off x="484632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3</a:t>
            </a:r>
            <a:endParaRPr sz="1100" b="0" i="0" u="none" strike="noStrike" cap="none">
              <a:solidFill>
                <a:schemeClr val="dk1"/>
              </a:solidFill>
              <a:latin typeface="Calibri"/>
              <a:ea typeface="Calibri"/>
              <a:cs typeface="Calibri"/>
              <a:sym typeface="Calibri"/>
            </a:endParaRPr>
          </a:p>
        </p:txBody>
      </p:sp>
      <p:sp>
        <p:nvSpPr>
          <p:cNvPr id="1947" name="Google Shape;1947;p53"/>
          <p:cNvSpPr/>
          <p:nvPr/>
        </p:nvSpPr>
        <p:spPr>
          <a:xfrm>
            <a:off x="484632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53"/>
          <p:cNvSpPr txBox="1"/>
          <p:nvPr/>
        </p:nvSpPr>
        <p:spPr>
          <a:xfrm>
            <a:off x="534009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ENABLE DMARC</a:t>
            </a:r>
            <a:endParaRPr sz="950" b="0" i="0" u="none" strike="noStrike" cap="none">
              <a:solidFill>
                <a:schemeClr val="dk1"/>
              </a:solidFill>
              <a:latin typeface="Calibri"/>
              <a:ea typeface="Calibri"/>
              <a:cs typeface="Calibri"/>
              <a:sym typeface="Calibri"/>
            </a:endParaRPr>
          </a:p>
        </p:txBody>
      </p:sp>
      <p:sp>
        <p:nvSpPr>
          <p:cNvPr id="1949" name="Google Shape;1949;p53"/>
          <p:cNvSpPr/>
          <p:nvPr/>
        </p:nvSpPr>
        <p:spPr>
          <a:xfrm>
            <a:off x="6995160" y="6144768"/>
            <a:ext cx="384048" cy="384048"/>
          </a:xfrm>
          <a:prstGeom prst="ellipse">
            <a:avLst/>
          </a:prstGeom>
          <a:solidFill>
            <a:srgbClr val="1F2358"/>
          </a:solidFill>
          <a:ln w="12700"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53"/>
          <p:cNvSpPr txBox="1"/>
          <p:nvPr/>
        </p:nvSpPr>
        <p:spPr>
          <a:xfrm>
            <a:off x="699516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D3F2"/>
              </a:buClr>
              <a:buSzPts val="1100"/>
              <a:buFont typeface="Calibri"/>
              <a:buNone/>
            </a:pPr>
            <a:r>
              <a:rPr lang="en-US" sz="1100" b="1" i="0" u="none" strike="noStrike" cap="none">
                <a:solidFill>
                  <a:srgbClr val="C9D3F2"/>
                </a:solidFill>
                <a:latin typeface="Calibri"/>
                <a:ea typeface="Calibri"/>
                <a:cs typeface="Calibri"/>
                <a:sym typeface="Calibri"/>
              </a:rPr>
              <a:t>4</a:t>
            </a:r>
            <a:endParaRPr sz="1100" b="0" i="0" u="none" strike="noStrike" cap="none">
              <a:solidFill>
                <a:schemeClr val="dk1"/>
              </a:solidFill>
              <a:latin typeface="Calibri"/>
              <a:ea typeface="Calibri"/>
              <a:cs typeface="Calibri"/>
              <a:sym typeface="Calibri"/>
            </a:endParaRPr>
          </a:p>
        </p:txBody>
      </p:sp>
      <p:sp>
        <p:nvSpPr>
          <p:cNvPr id="1951" name="Google Shape;1951;p53"/>
          <p:cNvSpPr/>
          <p:nvPr/>
        </p:nvSpPr>
        <p:spPr>
          <a:xfrm>
            <a:off x="6995160" y="6144768"/>
            <a:ext cx="384048" cy="384048"/>
          </a:xfrm>
          <a:prstGeom prst="ellipse">
            <a:avLst/>
          </a:prstGeom>
          <a:no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53"/>
          <p:cNvSpPr txBox="1"/>
          <p:nvPr/>
        </p:nvSpPr>
        <p:spPr>
          <a:xfrm>
            <a:off x="748893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950"/>
              <a:buFont typeface="Calibri"/>
              <a:buNone/>
            </a:pPr>
            <a:r>
              <a:rPr lang="en-US" sz="950" b="0" i="0" u="none" strike="noStrike" cap="none">
                <a:solidFill>
                  <a:srgbClr val="C9D3F2"/>
                </a:solidFill>
                <a:latin typeface="Calibri"/>
                <a:ea typeface="Calibri"/>
                <a:cs typeface="Calibri"/>
                <a:sym typeface="Calibri"/>
              </a:rPr>
              <a:t>BE PHISHING-READY</a:t>
            </a:r>
            <a:endParaRPr sz="950" b="0" i="0" u="none" strike="noStrike" cap="none">
              <a:solidFill>
                <a:schemeClr val="dk1"/>
              </a:solidFill>
              <a:latin typeface="Calibri"/>
              <a:ea typeface="Calibri"/>
              <a:cs typeface="Calibri"/>
              <a:sym typeface="Calibri"/>
            </a:endParaRPr>
          </a:p>
        </p:txBody>
      </p:sp>
      <p:sp>
        <p:nvSpPr>
          <p:cNvPr id="1953" name="Google Shape;1953;p53"/>
          <p:cNvSpPr/>
          <p:nvPr/>
        </p:nvSpPr>
        <p:spPr>
          <a:xfrm>
            <a:off x="9144000" y="6144768"/>
            <a:ext cx="384048" cy="384048"/>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53"/>
          <p:cNvSpPr txBox="1"/>
          <p:nvPr/>
        </p:nvSpPr>
        <p:spPr>
          <a:xfrm>
            <a:off x="9144000" y="6144768"/>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5</a:t>
            </a:r>
            <a:endParaRPr sz="1100" b="0" i="0" u="none" strike="noStrike" cap="none">
              <a:solidFill>
                <a:schemeClr val="dk1"/>
              </a:solidFill>
              <a:latin typeface="Calibri"/>
              <a:ea typeface="Calibri"/>
              <a:cs typeface="Calibri"/>
              <a:sym typeface="Calibri"/>
            </a:endParaRPr>
          </a:p>
        </p:txBody>
      </p:sp>
      <p:sp>
        <p:nvSpPr>
          <p:cNvPr id="1955" name="Google Shape;1955;p53"/>
          <p:cNvSpPr txBox="1"/>
          <p:nvPr/>
        </p:nvSpPr>
        <p:spPr>
          <a:xfrm>
            <a:off x="9637776" y="6144768"/>
            <a:ext cx="1581912"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950"/>
              <a:buFont typeface="Calibri"/>
              <a:buNone/>
            </a:pPr>
            <a:r>
              <a:rPr lang="en-US" sz="950" b="1" i="0" u="none" strike="noStrike" cap="none">
                <a:solidFill>
                  <a:srgbClr val="FFFFFF"/>
                </a:solidFill>
                <a:latin typeface="Calibri"/>
                <a:ea typeface="Calibri"/>
                <a:cs typeface="Calibri"/>
                <a:sym typeface="Calibri"/>
              </a:rPr>
              <a:t>CALL TO CONFIRM</a:t>
            </a:r>
            <a:endParaRPr sz="950" b="0" i="0" u="none" strike="noStrike" cap="none">
              <a:solidFill>
                <a:schemeClr val="dk1"/>
              </a:solidFill>
              <a:latin typeface="Calibri"/>
              <a:ea typeface="Calibri"/>
              <a:cs typeface="Calibri"/>
              <a:sym typeface="Calibri"/>
            </a:endParaRPr>
          </a:p>
        </p:txBody>
      </p:sp>
      <p:sp>
        <p:nvSpPr>
          <p:cNvPr id="1956" name="Google Shape;1956;p53"/>
          <p:cNvSpPr/>
          <p:nvPr/>
        </p:nvSpPr>
        <p:spPr>
          <a:xfrm>
            <a:off x="548640" y="1737360"/>
            <a:ext cx="3520440" cy="4023360"/>
          </a:xfrm>
          <a:prstGeom prst="roundRect">
            <a:avLst>
              <a:gd name="adj" fmla="val 3117"/>
            </a:avLst>
          </a:prstGeom>
          <a:solidFill>
            <a:srgbClr val="1F2358"/>
          </a:solidFill>
          <a:ln w="9525"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53"/>
          <p:cNvSpPr/>
          <p:nvPr/>
        </p:nvSpPr>
        <p:spPr>
          <a:xfrm>
            <a:off x="822960" y="2011680"/>
            <a:ext cx="457200" cy="45720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53"/>
          <p:cNvSpPr txBox="1"/>
          <p:nvPr/>
        </p:nvSpPr>
        <p:spPr>
          <a:xfrm>
            <a:off x="822960" y="2011680"/>
            <a:ext cx="457200" cy="457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1</a:t>
            </a:r>
            <a:endParaRPr sz="1300" b="0" i="0" u="none" strike="noStrike" cap="none">
              <a:solidFill>
                <a:schemeClr val="dk1"/>
              </a:solidFill>
              <a:latin typeface="Calibri"/>
              <a:ea typeface="Calibri"/>
              <a:cs typeface="Calibri"/>
              <a:sym typeface="Calibri"/>
            </a:endParaRPr>
          </a:p>
        </p:txBody>
      </p:sp>
      <p:sp>
        <p:nvSpPr>
          <p:cNvPr id="1959" name="Google Shape;1959;p53"/>
          <p:cNvSpPr/>
          <p:nvPr/>
        </p:nvSpPr>
        <p:spPr>
          <a:xfrm>
            <a:off x="1851660" y="2697480"/>
            <a:ext cx="914400" cy="9144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60" name="Google Shape;1960;p53" descr="preencoded.png"/>
          <p:cNvPicPr preferRelativeResize="0"/>
          <p:nvPr/>
        </p:nvPicPr>
        <p:blipFill rotWithShape="1">
          <a:blip r:embed="rId4">
            <a:alphaModFix/>
          </a:blip>
          <a:srcRect/>
          <a:stretch/>
        </p:blipFill>
        <p:spPr>
          <a:xfrm>
            <a:off x="2098548" y="2944368"/>
            <a:ext cx="420624" cy="420624"/>
          </a:xfrm>
          <a:prstGeom prst="rect">
            <a:avLst/>
          </a:prstGeom>
          <a:noFill/>
          <a:ln>
            <a:noFill/>
          </a:ln>
        </p:spPr>
      </p:pic>
      <p:sp>
        <p:nvSpPr>
          <p:cNvPr id="1961" name="Google Shape;1961;p53"/>
          <p:cNvSpPr txBox="1"/>
          <p:nvPr/>
        </p:nvSpPr>
        <p:spPr>
          <a:xfrm>
            <a:off x="822960" y="3749040"/>
            <a:ext cx="297180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Calibri"/>
              <a:buNone/>
            </a:pPr>
            <a:r>
              <a:rPr lang="en-US" sz="2100" b="1" i="0" u="none" strike="noStrike" cap="none">
                <a:solidFill>
                  <a:srgbClr val="FFFFFF"/>
                </a:solidFill>
                <a:latin typeface="Calibri"/>
                <a:ea typeface="Calibri"/>
                <a:cs typeface="Calibri"/>
                <a:sym typeface="Calibri"/>
              </a:rPr>
              <a:t>Always call YOUR number</a:t>
            </a:r>
            <a:endParaRPr sz="2100" b="0" i="0" u="none" strike="noStrike" cap="none">
              <a:solidFill>
                <a:schemeClr val="dk1"/>
              </a:solidFill>
              <a:latin typeface="Calibri"/>
              <a:ea typeface="Calibri"/>
              <a:cs typeface="Calibri"/>
              <a:sym typeface="Calibri"/>
            </a:endParaRPr>
          </a:p>
        </p:txBody>
      </p:sp>
      <p:sp>
        <p:nvSpPr>
          <p:cNvPr id="1962" name="Google Shape;1962;p53"/>
          <p:cNvSpPr txBox="1"/>
          <p:nvPr/>
        </p:nvSpPr>
        <p:spPr>
          <a:xfrm>
            <a:off x="822960" y="4343400"/>
            <a:ext cx="2971800" cy="132588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C9D3F2"/>
              </a:buClr>
              <a:buSzPts val="1150"/>
              <a:buFont typeface="Calibri"/>
              <a:buNone/>
            </a:pPr>
            <a:r>
              <a:rPr lang="en-US" sz="1650" b="0" i="0" u="none" strike="noStrike" cap="none">
                <a:solidFill>
                  <a:srgbClr val="C9D3F2"/>
                </a:solidFill>
                <a:latin typeface="Calibri"/>
                <a:ea typeface="Calibri"/>
                <a:cs typeface="Calibri"/>
                <a:sym typeface="Calibri"/>
              </a:rPr>
              <a:t>Call the vendor at the number in your contacts to verify — not the number on the request.</a:t>
            </a:r>
            <a:endParaRPr sz="1650" b="0" i="0" u="none" strike="noStrike" cap="none">
              <a:solidFill>
                <a:schemeClr val="dk1"/>
              </a:solidFill>
              <a:latin typeface="Calibri"/>
              <a:ea typeface="Calibri"/>
              <a:cs typeface="Calibri"/>
              <a:sym typeface="Calibri"/>
            </a:endParaRPr>
          </a:p>
        </p:txBody>
      </p:sp>
      <p:sp>
        <p:nvSpPr>
          <p:cNvPr id="1963" name="Google Shape;1963;p53"/>
          <p:cNvSpPr/>
          <p:nvPr/>
        </p:nvSpPr>
        <p:spPr>
          <a:xfrm>
            <a:off x="4334256" y="1737360"/>
            <a:ext cx="3520440" cy="4023360"/>
          </a:xfrm>
          <a:prstGeom prst="roundRect">
            <a:avLst>
              <a:gd name="adj" fmla="val 3117"/>
            </a:avLst>
          </a:prstGeom>
          <a:solidFill>
            <a:srgbClr val="1F2358"/>
          </a:solidFill>
          <a:ln w="9525"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53"/>
          <p:cNvSpPr/>
          <p:nvPr/>
        </p:nvSpPr>
        <p:spPr>
          <a:xfrm>
            <a:off x="4608576" y="2011680"/>
            <a:ext cx="457200" cy="45720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53"/>
          <p:cNvSpPr txBox="1"/>
          <p:nvPr/>
        </p:nvSpPr>
        <p:spPr>
          <a:xfrm>
            <a:off x="4608576" y="2011680"/>
            <a:ext cx="457200" cy="457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2</a:t>
            </a:r>
            <a:endParaRPr sz="1300" b="0" i="0" u="none" strike="noStrike" cap="none">
              <a:solidFill>
                <a:schemeClr val="dk1"/>
              </a:solidFill>
              <a:latin typeface="Calibri"/>
              <a:ea typeface="Calibri"/>
              <a:cs typeface="Calibri"/>
              <a:sym typeface="Calibri"/>
            </a:endParaRPr>
          </a:p>
        </p:txBody>
      </p:sp>
      <p:sp>
        <p:nvSpPr>
          <p:cNvPr id="1966" name="Google Shape;1966;p53"/>
          <p:cNvSpPr/>
          <p:nvPr/>
        </p:nvSpPr>
        <p:spPr>
          <a:xfrm>
            <a:off x="5637276" y="2697480"/>
            <a:ext cx="914400" cy="9144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67" name="Google Shape;1967;p53" descr="preencoded.png"/>
          <p:cNvPicPr preferRelativeResize="0"/>
          <p:nvPr/>
        </p:nvPicPr>
        <p:blipFill rotWithShape="1">
          <a:blip r:embed="rId5">
            <a:alphaModFix/>
          </a:blip>
          <a:srcRect/>
          <a:stretch/>
        </p:blipFill>
        <p:spPr>
          <a:xfrm>
            <a:off x="5884164" y="2944368"/>
            <a:ext cx="420624" cy="420624"/>
          </a:xfrm>
          <a:prstGeom prst="rect">
            <a:avLst/>
          </a:prstGeom>
          <a:noFill/>
          <a:ln>
            <a:noFill/>
          </a:ln>
        </p:spPr>
      </p:pic>
      <p:sp>
        <p:nvSpPr>
          <p:cNvPr id="1968" name="Google Shape;1968;p53"/>
          <p:cNvSpPr txBox="1"/>
          <p:nvPr/>
        </p:nvSpPr>
        <p:spPr>
          <a:xfrm>
            <a:off x="4608576" y="3749040"/>
            <a:ext cx="297180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Calibri"/>
              <a:buNone/>
            </a:pPr>
            <a:r>
              <a:rPr lang="en-US" sz="2100" b="1" i="0" u="none" strike="noStrike" cap="none">
                <a:solidFill>
                  <a:srgbClr val="FFFFFF"/>
                </a:solidFill>
                <a:latin typeface="Calibri"/>
                <a:ea typeface="Calibri"/>
                <a:cs typeface="Calibri"/>
                <a:sym typeface="Calibri"/>
              </a:rPr>
              <a:t>Verify who you're texting</a:t>
            </a:r>
            <a:endParaRPr sz="2100" b="0" i="0" u="none" strike="noStrike" cap="none">
              <a:solidFill>
                <a:schemeClr val="dk1"/>
              </a:solidFill>
              <a:latin typeface="Calibri"/>
              <a:ea typeface="Calibri"/>
              <a:cs typeface="Calibri"/>
              <a:sym typeface="Calibri"/>
            </a:endParaRPr>
          </a:p>
        </p:txBody>
      </p:sp>
      <p:sp>
        <p:nvSpPr>
          <p:cNvPr id="1969" name="Google Shape;1969;p53"/>
          <p:cNvSpPr txBox="1"/>
          <p:nvPr/>
        </p:nvSpPr>
        <p:spPr>
          <a:xfrm>
            <a:off x="4608576" y="4343400"/>
            <a:ext cx="2971800" cy="132588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C9D3F2"/>
              </a:buClr>
              <a:buSzPts val="1150"/>
              <a:buFont typeface="Calibri"/>
              <a:buNone/>
            </a:pPr>
            <a:r>
              <a:rPr lang="en-US" sz="1650" b="0" i="0" u="none" strike="noStrike" cap="none">
                <a:solidFill>
                  <a:srgbClr val="C9D3F2"/>
                </a:solidFill>
                <a:latin typeface="Calibri"/>
                <a:ea typeface="Calibri"/>
                <a:cs typeface="Calibri"/>
                <a:sym typeface="Calibri"/>
              </a:rPr>
              <a:t>Tools like iMessage Contact Key Verification (on iPhone) confirm you're messaging the right person.</a:t>
            </a:r>
            <a:endParaRPr sz="1650" b="0" i="0" u="none" strike="noStrike" cap="none">
              <a:solidFill>
                <a:schemeClr val="dk1"/>
              </a:solidFill>
              <a:latin typeface="Calibri"/>
              <a:ea typeface="Calibri"/>
              <a:cs typeface="Calibri"/>
              <a:sym typeface="Calibri"/>
            </a:endParaRPr>
          </a:p>
        </p:txBody>
      </p:sp>
      <p:sp>
        <p:nvSpPr>
          <p:cNvPr id="1970" name="Google Shape;1970;p53"/>
          <p:cNvSpPr/>
          <p:nvPr/>
        </p:nvSpPr>
        <p:spPr>
          <a:xfrm>
            <a:off x="8119872" y="1737360"/>
            <a:ext cx="3520440" cy="4023360"/>
          </a:xfrm>
          <a:prstGeom prst="roundRect">
            <a:avLst>
              <a:gd name="adj" fmla="val 3117"/>
            </a:avLst>
          </a:prstGeom>
          <a:solidFill>
            <a:srgbClr val="1F2358"/>
          </a:solidFill>
          <a:ln w="9525" cap="flat" cmpd="sng">
            <a:solidFill>
              <a:srgbClr val="1F235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53"/>
          <p:cNvSpPr/>
          <p:nvPr/>
        </p:nvSpPr>
        <p:spPr>
          <a:xfrm>
            <a:off x="8394192" y="2011680"/>
            <a:ext cx="457200" cy="457200"/>
          </a:xfrm>
          <a:prstGeom prst="ellipse">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53"/>
          <p:cNvSpPr txBox="1"/>
          <p:nvPr/>
        </p:nvSpPr>
        <p:spPr>
          <a:xfrm>
            <a:off x="8394192" y="2011680"/>
            <a:ext cx="457200" cy="457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3</a:t>
            </a:r>
            <a:endParaRPr sz="1300" b="0" i="0" u="none" strike="noStrike" cap="none">
              <a:solidFill>
                <a:schemeClr val="dk1"/>
              </a:solidFill>
              <a:latin typeface="Calibri"/>
              <a:ea typeface="Calibri"/>
              <a:cs typeface="Calibri"/>
              <a:sym typeface="Calibri"/>
            </a:endParaRPr>
          </a:p>
        </p:txBody>
      </p:sp>
      <p:sp>
        <p:nvSpPr>
          <p:cNvPr id="1973" name="Google Shape;1973;p53"/>
          <p:cNvSpPr/>
          <p:nvPr/>
        </p:nvSpPr>
        <p:spPr>
          <a:xfrm>
            <a:off x="9422892" y="2697480"/>
            <a:ext cx="914400" cy="9144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74" name="Google Shape;1974;p53" descr="preencoded.png"/>
          <p:cNvPicPr preferRelativeResize="0"/>
          <p:nvPr/>
        </p:nvPicPr>
        <p:blipFill rotWithShape="1">
          <a:blip r:embed="rId6">
            <a:alphaModFix/>
          </a:blip>
          <a:srcRect/>
          <a:stretch/>
        </p:blipFill>
        <p:spPr>
          <a:xfrm>
            <a:off x="9669780" y="2944368"/>
            <a:ext cx="420624" cy="420624"/>
          </a:xfrm>
          <a:prstGeom prst="rect">
            <a:avLst/>
          </a:prstGeom>
          <a:noFill/>
          <a:ln>
            <a:noFill/>
          </a:ln>
        </p:spPr>
      </p:pic>
      <p:sp>
        <p:nvSpPr>
          <p:cNvPr id="1975" name="Google Shape;1975;p53"/>
          <p:cNvSpPr txBox="1"/>
          <p:nvPr/>
        </p:nvSpPr>
        <p:spPr>
          <a:xfrm>
            <a:off x="8394192" y="3749040"/>
            <a:ext cx="297180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Calibri"/>
              <a:buNone/>
            </a:pPr>
            <a:r>
              <a:rPr lang="en-US" sz="2100" b="1" i="0" u="none" strike="noStrike" cap="none">
                <a:solidFill>
                  <a:srgbClr val="FFFFFF"/>
                </a:solidFill>
                <a:latin typeface="Calibri"/>
                <a:ea typeface="Calibri"/>
                <a:cs typeface="Calibri"/>
                <a:sym typeface="Calibri"/>
              </a:rPr>
              <a:t>Two-person control</a:t>
            </a:r>
            <a:endParaRPr sz="2100" b="0" i="0" u="none" strike="noStrike" cap="none">
              <a:solidFill>
                <a:schemeClr val="dk1"/>
              </a:solidFill>
              <a:latin typeface="Calibri"/>
              <a:ea typeface="Calibri"/>
              <a:cs typeface="Calibri"/>
              <a:sym typeface="Calibri"/>
            </a:endParaRPr>
          </a:p>
        </p:txBody>
      </p:sp>
      <p:sp>
        <p:nvSpPr>
          <p:cNvPr id="1976" name="Google Shape;1976;p53"/>
          <p:cNvSpPr txBox="1"/>
          <p:nvPr/>
        </p:nvSpPr>
        <p:spPr>
          <a:xfrm>
            <a:off x="8394192" y="4343400"/>
            <a:ext cx="2971800" cy="132588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C9D3F2"/>
              </a:buClr>
              <a:buSzPts val="1150"/>
              <a:buFont typeface="Calibri"/>
              <a:buNone/>
            </a:pPr>
            <a:r>
              <a:rPr lang="en-US" sz="1650" b="0" i="0" u="none" strike="noStrike" cap="none">
                <a:solidFill>
                  <a:srgbClr val="C9D3F2"/>
                </a:solidFill>
                <a:latin typeface="Calibri"/>
                <a:ea typeface="Calibri"/>
                <a:cs typeface="Calibri"/>
                <a:sym typeface="Calibri"/>
              </a:rPr>
              <a:t>Any new vendor or updated change requires a second person to sign off: one initiates, one approves.</a:t>
            </a:r>
            <a:endParaRPr sz="1650" b="0" i="0" u="none" strike="noStrike" cap="none">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1981"/>
        <p:cNvGrpSpPr/>
        <p:nvPr/>
      </p:nvGrpSpPr>
      <p:grpSpPr>
        <a:xfrm>
          <a:off x="0" y="0"/>
          <a:ext cx="0" cy="0"/>
          <a:chOff x="0" y="0"/>
          <a:chExt cx="0" cy="0"/>
        </a:xfrm>
      </p:grpSpPr>
      <p:pic>
        <p:nvPicPr>
          <p:cNvPr id="1982" name="Google Shape;1982;p54" descr="/tmp/claude-0/-home-claude/0eb6c878-c4ca-5944-9399-a7d616d972c5/scratchpad/v2/media/s44_c63b0b52.jpg"/>
          <p:cNvPicPr preferRelativeResize="0"/>
          <p:nvPr/>
        </p:nvPicPr>
        <p:blipFill rotWithShape="1">
          <a:blip r:embed="rId3">
            <a:alphaModFix/>
          </a:blip>
          <a:srcRect/>
          <a:stretch/>
        </p:blipFill>
        <p:spPr>
          <a:xfrm>
            <a:off x="5943600" y="0"/>
            <a:ext cx="6217920" cy="6858000"/>
          </a:xfrm>
          <a:prstGeom prst="rect">
            <a:avLst/>
          </a:prstGeom>
          <a:noFill/>
          <a:ln>
            <a:noFill/>
          </a:ln>
        </p:spPr>
      </p:pic>
      <p:sp>
        <p:nvSpPr>
          <p:cNvPr id="1983" name="Google Shape;1983;p54"/>
          <p:cNvSpPr txBox="1"/>
          <p:nvPr/>
        </p:nvSpPr>
        <p:spPr>
          <a:xfrm>
            <a:off x="731520" y="2011680"/>
            <a:ext cx="512064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4000"/>
              <a:buFont typeface="Calibri"/>
              <a:buNone/>
            </a:pPr>
            <a:r>
              <a:rPr lang="en-US" sz="4000" b="1" i="0" u="none" strike="noStrike" cap="none">
                <a:solidFill>
                  <a:srgbClr val="FFFFFF"/>
                </a:solidFill>
                <a:latin typeface="Calibri"/>
                <a:ea typeface="Calibri"/>
                <a:cs typeface="Calibri"/>
                <a:sym typeface="Calibri"/>
              </a:rPr>
              <a:t>Keep learning!</a:t>
            </a:r>
            <a:endParaRPr sz="4000" b="0" i="0" u="none" strike="noStrike" cap="none">
              <a:solidFill>
                <a:schemeClr val="dk1"/>
              </a:solidFill>
              <a:latin typeface="Calibri"/>
              <a:ea typeface="Calibri"/>
              <a:cs typeface="Calibri"/>
              <a:sym typeface="Calibri"/>
            </a:endParaRPr>
          </a:p>
        </p:txBody>
      </p:sp>
      <p:sp>
        <p:nvSpPr>
          <p:cNvPr id="1984" name="Google Shape;1984;p54"/>
          <p:cNvSpPr txBox="1"/>
          <p:nvPr/>
        </p:nvSpPr>
        <p:spPr>
          <a:xfrm>
            <a:off x="731520" y="3017520"/>
            <a:ext cx="4937760" cy="1371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F2"/>
              </a:buClr>
              <a:buSzPts val="1800"/>
              <a:buFont typeface="Calibri"/>
              <a:buNone/>
            </a:pPr>
            <a:r>
              <a:rPr lang="en-US" sz="2300" b="0" i="1" u="none" strike="noStrike" cap="none">
                <a:solidFill>
                  <a:srgbClr val="C9D3F2"/>
                </a:solidFill>
                <a:latin typeface="Calibri"/>
                <a:ea typeface="Calibri"/>
                <a:cs typeface="Calibri"/>
                <a:sym typeface="Calibri"/>
              </a:rPr>
              <a:t>What you're doing today is a perfect example of how to spot AI-powered cyber threats.</a:t>
            </a:r>
            <a:endParaRPr sz="2300" b="0" i="0" u="none" strike="noStrike" cap="none">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1989"/>
        <p:cNvGrpSpPr/>
        <p:nvPr/>
      </p:nvGrpSpPr>
      <p:grpSpPr>
        <a:xfrm>
          <a:off x="0" y="0"/>
          <a:ext cx="0" cy="0"/>
          <a:chOff x="0" y="0"/>
          <a:chExt cx="0" cy="0"/>
        </a:xfrm>
      </p:grpSpPr>
      <p:sp>
        <p:nvSpPr>
          <p:cNvPr id="1990" name="Google Shape;1990;p55"/>
          <p:cNvSpPr txBox="1"/>
          <p:nvPr/>
        </p:nvSpPr>
        <p:spPr>
          <a:xfrm>
            <a:off x="731520" y="822960"/>
            <a:ext cx="5486400"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3400"/>
              <a:buFont typeface="Calibri"/>
              <a:buNone/>
            </a:pPr>
            <a:r>
              <a:rPr lang="en-US" sz="3400" b="1" i="0" u="none" strike="noStrike" cap="none">
                <a:solidFill>
                  <a:srgbClr val="FFFFFF"/>
                </a:solidFill>
                <a:latin typeface="Calibri"/>
                <a:ea typeface="Calibri"/>
                <a:cs typeface="Calibri"/>
                <a:sym typeface="Calibri"/>
              </a:rPr>
              <a:t>Get the checklist</a:t>
            </a:r>
            <a:endParaRPr sz="3400" b="0" i="0" u="none" strike="noStrike" cap="none">
              <a:solidFill>
                <a:schemeClr val="dk1"/>
              </a:solidFill>
              <a:latin typeface="Calibri"/>
              <a:ea typeface="Calibri"/>
              <a:cs typeface="Calibri"/>
              <a:sym typeface="Calibri"/>
            </a:endParaRPr>
          </a:p>
        </p:txBody>
      </p:sp>
      <p:sp>
        <p:nvSpPr>
          <p:cNvPr id="1991" name="Google Shape;1991;p55"/>
          <p:cNvSpPr/>
          <p:nvPr/>
        </p:nvSpPr>
        <p:spPr>
          <a:xfrm>
            <a:off x="731520" y="1691640"/>
            <a:ext cx="4206240" cy="685800"/>
          </a:xfrm>
          <a:prstGeom prst="roundRect">
            <a:avLst>
              <a:gd name="adj" fmla="val 16000"/>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55">
            <a:hlinkClick r:id="rId3"/>
          </p:cNvPr>
          <p:cNvSpPr txBox="1"/>
          <p:nvPr/>
        </p:nvSpPr>
        <p:spPr>
          <a:xfrm>
            <a:off x="731520" y="1691640"/>
            <a:ext cx="420624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200"/>
              <a:buFont typeface="Calibri"/>
              <a:buNone/>
            </a:pPr>
            <a:r>
              <a:rPr lang="en-US" sz="2200" b="1" i="0" u="sng" strike="noStrike" cap="none">
                <a:solidFill>
                  <a:schemeClr val="lt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tinyurl.com/sdacyber</a:t>
            </a:r>
            <a:endParaRPr sz="2200" b="0" i="0" u="none" strike="noStrike" cap="none">
              <a:solidFill>
                <a:schemeClr val="lt1"/>
              </a:solidFill>
              <a:latin typeface="Calibri"/>
              <a:ea typeface="Calibri"/>
              <a:cs typeface="Calibri"/>
              <a:sym typeface="Calibri"/>
            </a:endParaRPr>
          </a:p>
        </p:txBody>
      </p:sp>
      <p:sp>
        <p:nvSpPr>
          <p:cNvPr id="1993" name="Google Shape;1993;p55"/>
          <p:cNvSpPr/>
          <p:nvPr/>
        </p:nvSpPr>
        <p:spPr>
          <a:xfrm>
            <a:off x="731520" y="2697480"/>
            <a:ext cx="2103120" cy="2103120"/>
          </a:xfrm>
          <a:prstGeom prst="roundRect">
            <a:avLst>
              <a:gd name="adj" fmla="val 4348"/>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94" name="Google Shape;1994;p55" descr="/tmp/claude-0/-home-claude/0eb6c878-c4ca-5944-9399-a7d616d972c5/scratchpad/v2/media/s60_d1206817.png"/>
          <p:cNvPicPr preferRelativeResize="0"/>
          <p:nvPr/>
        </p:nvPicPr>
        <p:blipFill rotWithShape="1">
          <a:blip r:embed="rId4">
            <a:alphaModFix/>
          </a:blip>
          <a:srcRect/>
          <a:stretch/>
        </p:blipFill>
        <p:spPr>
          <a:xfrm>
            <a:off x="868680" y="2834640"/>
            <a:ext cx="1828800" cy="1828800"/>
          </a:xfrm>
          <a:prstGeom prst="rect">
            <a:avLst/>
          </a:prstGeom>
          <a:noFill/>
          <a:ln>
            <a:noFill/>
          </a:ln>
        </p:spPr>
      </p:pic>
      <p:sp>
        <p:nvSpPr>
          <p:cNvPr id="1995" name="Google Shape;1995;p55"/>
          <p:cNvSpPr/>
          <p:nvPr/>
        </p:nvSpPr>
        <p:spPr>
          <a:xfrm>
            <a:off x="7242048" y="566928"/>
            <a:ext cx="4535424" cy="5711143"/>
          </a:xfrm>
          <a:prstGeom prst="roundRect">
            <a:avLst>
              <a:gd name="adj" fmla="val 2419"/>
            </a:avLst>
          </a:prstGeom>
          <a:solidFill>
            <a:srgbClr val="1F2358"/>
          </a:solidFill>
          <a:ln w="9525" cap="flat" cmpd="sng">
            <a:solidFill>
              <a:srgbClr val="1F2358"/>
            </a:solidFill>
            <a:prstDash val="solid"/>
            <a:round/>
            <a:headEnd type="none" w="sm" len="sm"/>
            <a:tailEnd type="none" w="sm" len="sm"/>
          </a:ln>
          <a:effectLst>
            <a:outerShdw blurRad="76200" dist="25400" dir="5400000" algn="bl" rotWithShape="0">
              <a:srgbClr val="000000">
                <a:alpha val="1215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96" name="Google Shape;1996;p55" descr="/tmp/claude-0/-home-claude/0eb6c878-c4ca-5944-9399-a7d616d972c5/scratchpad/v2/media/s60_01d7d0da.png"/>
          <p:cNvPicPr preferRelativeResize="0"/>
          <p:nvPr/>
        </p:nvPicPr>
        <p:blipFill rotWithShape="1">
          <a:blip r:embed="rId5">
            <a:alphaModFix/>
          </a:blip>
          <a:srcRect/>
          <a:stretch/>
        </p:blipFill>
        <p:spPr>
          <a:xfrm>
            <a:off x="7315200" y="640080"/>
            <a:ext cx="4389120" cy="5564839"/>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2001"/>
        <p:cNvGrpSpPr/>
        <p:nvPr/>
      </p:nvGrpSpPr>
      <p:grpSpPr>
        <a:xfrm>
          <a:off x="0" y="0"/>
          <a:ext cx="0" cy="0"/>
          <a:chOff x="0" y="0"/>
          <a:chExt cx="0" cy="0"/>
        </a:xfrm>
      </p:grpSpPr>
      <p:pic>
        <p:nvPicPr>
          <p:cNvPr id="2002" name="Google Shape;2002;p56" descr="/tmp/claude-0/-home-claude/0eb6c878-c4ca-5944-9399-a7d616d972c5/scratchpad/v2/media/s61_ef757396.jpg"/>
          <p:cNvPicPr preferRelativeResize="0"/>
          <p:nvPr/>
        </p:nvPicPr>
        <p:blipFill rotWithShape="1">
          <a:blip r:embed="rId3">
            <a:alphaModFix/>
          </a:blip>
          <a:srcRect/>
          <a:stretch/>
        </p:blipFill>
        <p:spPr>
          <a:xfrm>
            <a:off x="3581248" y="365760"/>
            <a:ext cx="6126480" cy="6126480"/>
          </a:xfrm>
          <a:prstGeom prst="rect">
            <a:avLst/>
          </a:prstGeom>
          <a:noFill/>
          <a:ln>
            <a:noFill/>
          </a:ln>
        </p:spPr>
      </p:pic>
      <p:sp>
        <p:nvSpPr>
          <p:cNvPr id="2003" name="Google Shape;2003;p56"/>
          <p:cNvSpPr/>
          <p:nvPr/>
        </p:nvSpPr>
        <p:spPr>
          <a:xfrm>
            <a:off x="365760" y="365760"/>
            <a:ext cx="1737360" cy="548640"/>
          </a:xfrm>
          <a:prstGeom prst="roundRect">
            <a:avLst>
              <a:gd name="adj" fmla="val 50000"/>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56"/>
          <p:cNvSpPr txBox="1"/>
          <p:nvPr/>
        </p:nvSpPr>
        <p:spPr>
          <a:xfrm>
            <a:off x="365760" y="365760"/>
            <a:ext cx="173736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real or fake?</a:t>
            </a:r>
            <a:endParaRPr sz="1300" b="0" i="0" u="none" strike="noStrike" cap="none">
              <a:solidFill>
                <a:schemeClr val="dk1"/>
              </a:solidFill>
              <a:latin typeface="Calibri"/>
              <a:ea typeface="Calibri"/>
              <a:cs typeface="Calibri"/>
              <a:sym typeface="Calibri"/>
            </a:endParaRPr>
          </a:p>
        </p:txBody>
      </p:sp>
      <p:sp>
        <p:nvSpPr>
          <p:cNvPr id="2005" name="Google Shape;2005;p56"/>
          <p:cNvSpPr txBox="1"/>
          <p:nvPr/>
        </p:nvSpPr>
        <p:spPr>
          <a:xfrm>
            <a:off x="365760" y="6263640"/>
            <a:ext cx="10972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1000"/>
              <a:buFont typeface="Calibri"/>
              <a:buNone/>
            </a:pPr>
            <a:r>
              <a:rPr lang="en-US" sz="1000" b="0" i="0" u="none" strike="noStrike" cap="none">
                <a:solidFill>
                  <a:srgbClr val="C9D3F2"/>
                </a:solidFill>
                <a:latin typeface="Calibri"/>
                <a:ea typeface="Calibri"/>
                <a:cs typeface="Calibri"/>
                <a:sym typeface="Calibri"/>
              </a:rPr>
              <a:t>1 / 10</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2010"/>
        <p:cNvGrpSpPr/>
        <p:nvPr/>
      </p:nvGrpSpPr>
      <p:grpSpPr>
        <a:xfrm>
          <a:off x="0" y="0"/>
          <a:ext cx="0" cy="0"/>
          <a:chOff x="0" y="0"/>
          <a:chExt cx="0" cy="0"/>
        </a:xfrm>
      </p:grpSpPr>
      <p:pic>
        <p:nvPicPr>
          <p:cNvPr id="2011" name="Google Shape;2011;p57" descr="/tmp/claude-0/-home-claude/0eb6c878-c4ca-5944-9399-a7d616d972c5/scratchpad/v2/media/s62_251ec72e.jpg"/>
          <p:cNvPicPr preferRelativeResize="0"/>
          <p:nvPr/>
        </p:nvPicPr>
        <p:blipFill rotWithShape="1">
          <a:blip r:embed="rId3">
            <a:alphaModFix/>
          </a:blip>
          <a:srcRect/>
          <a:stretch/>
        </p:blipFill>
        <p:spPr>
          <a:xfrm>
            <a:off x="3581248" y="365760"/>
            <a:ext cx="6126480" cy="6126480"/>
          </a:xfrm>
          <a:prstGeom prst="rect">
            <a:avLst/>
          </a:prstGeom>
          <a:noFill/>
          <a:ln>
            <a:noFill/>
          </a:ln>
        </p:spPr>
      </p:pic>
      <p:sp>
        <p:nvSpPr>
          <p:cNvPr id="2012" name="Google Shape;2012;p57"/>
          <p:cNvSpPr/>
          <p:nvPr/>
        </p:nvSpPr>
        <p:spPr>
          <a:xfrm>
            <a:off x="365760" y="365760"/>
            <a:ext cx="1737360" cy="548640"/>
          </a:xfrm>
          <a:prstGeom prst="roundRect">
            <a:avLst>
              <a:gd name="adj" fmla="val 50000"/>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57"/>
          <p:cNvSpPr txBox="1"/>
          <p:nvPr/>
        </p:nvSpPr>
        <p:spPr>
          <a:xfrm>
            <a:off x="365760" y="365760"/>
            <a:ext cx="173736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real or fake?</a:t>
            </a:r>
            <a:endParaRPr sz="1300" b="0" i="0" u="none" strike="noStrike" cap="none">
              <a:solidFill>
                <a:schemeClr val="dk1"/>
              </a:solidFill>
              <a:latin typeface="Calibri"/>
              <a:ea typeface="Calibri"/>
              <a:cs typeface="Calibri"/>
              <a:sym typeface="Calibri"/>
            </a:endParaRPr>
          </a:p>
        </p:txBody>
      </p:sp>
      <p:sp>
        <p:nvSpPr>
          <p:cNvPr id="2014" name="Google Shape;2014;p57"/>
          <p:cNvSpPr txBox="1"/>
          <p:nvPr/>
        </p:nvSpPr>
        <p:spPr>
          <a:xfrm>
            <a:off x="365760" y="6263640"/>
            <a:ext cx="10972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1000"/>
              <a:buFont typeface="Calibri"/>
              <a:buNone/>
            </a:pPr>
            <a:r>
              <a:rPr lang="en-US" sz="1000" b="0" i="0" u="none" strike="noStrike" cap="none">
                <a:solidFill>
                  <a:srgbClr val="C9D3F2"/>
                </a:solidFill>
                <a:latin typeface="Calibri"/>
                <a:ea typeface="Calibri"/>
                <a:cs typeface="Calibri"/>
                <a:sym typeface="Calibri"/>
              </a:rPr>
              <a:t>2 / 10</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2019"/>
        <p:cNvGrpSpPr/>
        <p:nvPr/>
      </p:nvGrpSpPr>
      <p:grpSpPr>
        <a:xfrm>
          <a:off x="0" y="0"/>
          <a:ext cx="0" cy="0"/>
          <a:chOff x="0" y="0"/>
          <a:chExt cx="0" cy="0"/>
        </a:xfrm>
      </p:grpSpPr>
      <p:pic>
        <p:nvPicPr>
          <p:cNvPr id="2020" name="Google Shape;2020;p58" descr="/tmp/claude-0/-home-claude/0eb6c878-c4ca-5944-9399-a7d616d972c5/scratchpad/v2/media/s63_484adbe9.jpg"/>
          <p:cNvPicPr preferRelativeResize="0"/>
          <p:nvPr/>
        </p:nvPicPr>
        <p:blipFill rotWithShape="1">
          <a:blip r:embed="rId3">
            <a:alphaModFix/>
          </a:blip>
          <a:srcRect/>
          <a:stretch/>
        </p:blipFill>
        <p:spPr>
          <a:xfrm>
            <a:off x="4622749" y="365760"/>
            <a:ext cx="4043477" cy="6126480"/>
          </a:xfrm>
          <a:prstGeom prst="rect">
            <a:avLst/>
          </a:prstGeom>
          <a:noFill/>
          <a:ln>
            <a:noFill/>
          </a:ln>
        </p:spPr>
      </p:pic>
      <p:sp>
        <p:nvSpPr>
          <p:cNvPr id="2021" name="Google Shape;2021;p58"/>
          <p:cNvSpPr/>
          <p:nvPr/>
        </p:nvSpPr>
        <p:spPr>
          <a:xfrm>
            <a:off x="365760" y="365760"/>
            <a:ext cx="1737360" cy="548640"/>
          </a:xfrm>
          <a:prstGeom prst="roundRect">
            <a:avLst>
              <a:gd name="adj" fmla="val 50000"/>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58"/>
          <p:cNvSpPr txBox="1"/>
          <p:nvPr/>
        </p:nvSpPr>
        <p:spPr>
          <a:xfrm>
            <a:off x="365760" y="365760"/>
            <a:ext cx="173736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real or fake?</a:t>
            </a:r>
            <a:endParaRPr sz="1300" b="0" i="0" u="none" strike="noStrike" cap="none">
              <a:solidFill>
                <a:schemeClr val="dk1"/>
              </a:solidFill>
              <a:latin typeface="Calibri"/>
              <a:ea typeface="Calibri"/>
              <a:cs typeface="Calibri"/>
              <a:sym typeface="Calibri"/>
            </a:endParaRPr>
          </a:p>
        </p:txBody>
      </p:sp>
      <p:sp>
        <p:nvSpPr>
          <p:cNvPr id="2023" name="Google Shape;2023;p58"/>
          <p:cNvSpPr txBox="1"/>
          <p:nvPr/>
        </p:nvSpPr>
        <p:spPr>
          <a:xfrm>
            <a:off x="365760" y="6263640"/>
            <a:ext cx="10972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1000"/>
              <a:buFont typeface="Calibri"/>
              <a:buNone/>
            </a:pPr>
            <a:r>
              <a:rPr lang="en-US" sz="1000" b="0" i="0" u="none" strike="noStrike" cap="none">
                <a:solidFill>
                  <a:srgbClr val="C9D3F2"/>
                </a:solidFill>
                <a:latin typeface="Calibri"/>
                <a:ea typeface="Calibri"/>
                <a:cs typeface="Calibri"/>
                <a:sym typeface="Calibri"/>
              </a:rPr>
              <a:t>3 / 10</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2028"/>
        <p:cNvGrpSpPr/>
        <p:nvPr/>
      </p:nvGrpSpPr>
      <p:grpSpPr>
        <a:xfrm>
          <a:off x="0" y="0"/>
          <a:ext cx="0" cy="0"/>
          <a:chOff x="0" y="0"/>
          <a:chExt cx="0" cy="0"/>
        </a:xfrm>
      </p:grpSpPr>
      <p:pic>
        <p:nvPicPr>
          <p:cNvPr id="2029" name="Google Shape;2029;p59" descr="/tmp/claude-0/-home-claude/0eb6c878-c4ca-5944-9399-a7d616d972c5/scratchpad/v2/media/s64_52a2b057.jpg"/>
          <p:cNvPicPr preferRelativeResize="0"/>
          <p:nvPr/>
        </p:nvPicPr>
        <p:blipFill rotWithShape="1">
          <a:blip r:embed="rId3">
            <a:alphaModFix/>
          </a:blip>
          <a:srcRect/>
          <a:stretch/>
        </p:blipFill>
        <p:spPr>
          <a:xfrm>
            <a:off x="2907335" y="365760"/>
            <a:ext cx="7474306" cy="6126480"/>
          </a:xfrm>
          <a:prstGeom prst="rect">
            <a:avLst/>
          </a:prstGeom>
          <a:noFill/>
          <a:ln>
            <a:noFill/>
          </a:ln>
        </p:spPr>
      </p:pic>
      <p:sp>
        <p:nvSpPr>
          <p:cNvPr id="2030" name="Google Shape;2030;p59"/>
          <p:cNvSpPr/>
          <p:nvPr/>
        </p:nvSpPr>
        <p:spPr>
          <a:xfrm>
            <a:off x="365760" y="365760"/>
            <a:ext cx="1737360" cy="548640"/>
          </a:xfrm>
          <a:prstGeom prst="roundRect">
            <a:avLst>
              <a:gd name="adj" fmla="val 50000"/>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59"/>
          <p:cNvSpPr txBox="1"/>
          <p:nvPr/>
        </p:nvSpPr>
        <p:spPr>
          <a:xfrm>
            <a:off x="365760" y="365760"/>
            <a:ext cx="173736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real or fake?</a:t>
            </a:r>
            <a:endParaRPr sz="1300" b="0" i="0" u="none" strike="noStrike" cap="none">
              <a:solidFill>
                <a:schemeClr val="dk1"/>
              </a:solidFill>
              <a:latin typeface="Calibri"/>
              <a:ea typeface="Calibri"/>
              <a:cs typeface="Calibri"/>
              <a:sym typeface="Calibri"/>
            </a:endParaRPr>
          </a:p>
        </p:txBody>
      </p:sp>
      <p:sp>
        <p:nvSpPr>
          <p:cNvPr id="2032" name="Google Shape;2032;p59"/>
          <p:cNvSpPr txBox="1"/>
          <p:nvPr/>
        </p:nvSpPr>
        <p:spPr>
          <a:xfrm>
            <a:off x="365760" y="6263640"/>
            <a:ext cx="10972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1000"/>
              <a:buFont typeface="Calibri"/>
              <a:buNone/>
            </a:pPr>
            <a:r>
              <a:rPr lang="en-US" sz="1000" b="0" i="0" u="none" strike="noStrike" cap="none">
                <a:solidFill>
                  <a:srgbClr val="C9D3F2"/>
                </a:solidFill>
                <a:latin typeface="Calibri"/>
                <a:ea typeface="Calibri"/>
                <a:cs typeface="Calibri"/>
                <a:sym typeface="Calibri"/>
              </a:rPr>
              <a:t>4 / 10</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2037"/>
        <p:cNvGrpSpPr/>
        <p:nvPr/>
      </p:nvGrpSpPr>
      <p:grpSpPr>
        <a:xfrm>
          <a:off x="0" y="0"/>
          <a:ext cx="0" cy="0"/>
          <a:chOff x="0" y="0"/>
          <a:chExt cx="0" cy="0"/>
        </a:xfrm>
      </p:grpSpPr>
      <p:pic>
        <p:nvPicPr>
          <p:cNvPr id="2038" name="Google Shape;2038;p60" descr="/tmp/claude-0/-home-claude/0eb6c878-c4ca-5944-9399-a7d616d972c5/scratchpad/v2/media/s65_159fe567.jpg"/>
          <p:cNvPicPr preferRelativeResize="0"/>
          <p:nvPr/>
        </p:nvPicPr>
        <p:blipFill rotWithShape="1">
          <a:blip r:embed="rId3">
            <a:alphaModFix/>
          </a:blip>
          <a:srcRect/>
          <a:stretch/>
        </p:blipFill>
        <p:spPr>
          <a:xfrm>
            <a:off x="3428086" y="365760"/>
            <a:ext cx="6432804" cy="6126480"/>
          </a:xfrm>
          <a:prstGeom prst="rect">
            <a:avLst/>
          </a:prstGeom>
          <a:noFill/>
          <a:ln>
            <a:noFill/>
          </a:ln>
        </p:spPr>
      </p:pic>
      <p:sp>
        <p:nvSpPr>
          <p:cNvPr id="2039" name="Google Shape;2039;p60"/>
          <p:cNvSpPr/>
          <p:nvPr/>
        </p:nvSpPr>
        <p:spPr>
          <a:xfrm>
            <a:off x="365760" y="365760"/>
            <a:ext cx="1737360" cy="548640"/>
          </a:xfrm>
          <a:prstGeom prst="roundRect">
            <a:avLst>
              <a:gd name="adj" fmla="val 50000"/>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60"/>
          <p:cNvSpPr txBox="1"/>
          <p:nvPr/>
        </p:nvSpPr>
        <p:spPr>
          <a:xfrm>
            <a:off x="365760" y="365760"/>
            <a:ext cx="173736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real or fake?</a:t>
            </a:r>
            <a:endParaRPr sz="1300" b="0" i="0" u="none" strike="noStrike" cap="none">
              <a:solidFill>
                <a:schemeClr val="dk1"/>
              </a:solidFill>
              <a:latin typeface="Calibri"/>
              <a:ea typeface="Calibri"/>
              <a:cs typeface="Calibri"/>
              <a:sym typeface="Calibri"/>
            </a:endParaRPr>
          </a:p>
        </p:txBody>
      </p:sp>
      <p:sp>
        <p:nvSpPr>
          <p:cNvPr id="2041" name="Google Shape;2041;p60"/>
          <p:cNvSpPr txBox="1"/>
          <p:nvPr/>
        </p:nvSpPr>
        <p:spPr>
          <a:xfrm>
            <a:off x="365760" y="6263640"/>
            <a:ext cx="10972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1000"/>
              <a:buFont typeface="Calibri"/>
              <a:buNone/>
            </a:pPr>
            <a:r>
              <a:rPr lang="en-US" sz="1000" b="0" i="0" u="none" strike="noStrike" cap="none">
                <a:solidFill>
                  <a:srgbClr val="C9D3F2"/>
                </a:solidFill>
                <a:latin typeface="Calibri"/>
                <a:ea typeface="Calibri"/>
                <a:cs typeface="Calibri"/>
                <a:sym typeface="Calibri"/>
              </a:rPr>
              <a:t>5 / 10</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2046"/>
        <p:cNvGrpSpPr/>
        <p:nvPr/>
      </p:nvGrpSpPr>
      <p:grpSpPr>
        <a:xfrm>
          <a:off x="0" y="0"/>
          <a:ext cx="0" cy="0"/>
          <a:chOff x="0" y="0"/>
          <a:chExt cx="0" cy="0"/>
        </a:xfrm>
      </p:grpSpPr>
      <p:pic>
        <p:nvPicPr>
          <p:cNvPr id="2047" name="Google Shape;2047;p61" descr="/tmp/claude-0/-home-claude/0eb6c878-c4ca-5944-9399-a7d616d972c5/scratchpad/v2/media/s66_5487940e.jpg"/>
          <p:cNvPicPr preferRelativeResize="0"/>
          <p:nvPr/>
        </p:nvPicPr>
        <p:blipFill rotWithShape="1">
          <a:blip r:embed="rId3">
            <a:alphaModFix/>
          </a:blip>
          <a:srcRect/>
          <a:stretch/>
        </p:blipFill>
        <p:spPr>
          <a:xfrm>
            <a:off x="1310335" y="800100"/>
            <a:ext cx="10515600" cy="5257800"/>
          </a:xfrm>
          <a:prstGeom prst="rect">
            <a:avLst/>
          </a:prstGeom>
          <a:noFill/>
          <a:ln>
            <a:noFill/>
          </a:ln>
        </p:spPr>
      </p:pic>
      <p:sp>
        <p:nvSpPr>
          <p:cNvPr id="2048" name="Google Shape;2048;p61"/>
          <p:cNvSpPr/>
          <p:nvPr/>
        </p:nvSpPr>
        <p:spPr>
          <a:xfrm>
            <a:off x="365760" y="365760"/>
            <a:ext cx="1737360" cy="548640"/>
          </a:xfrm>
          <a:prstGeom prst="roundRect">
            <a:avLst>
              <a:gd name="adj" fmla="val 50000"/>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61"/>
          <p:cNvSpPr txBox="1"/>
          <p:nvPr/>
        </p:nvSpPr>
        <p:spPr>
          <a:xfrm>
            <a:off x="365760" y="365760"/>
            <a:ext cx="173736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the reveal</a:t>
            </a:r>
            <a:endParaRPr sz="1300" b="0" i="0" u="none" strike="noStrike" cap="none">
              <a:solidFill>
                <a:schemeClr val="dk1"/>
              </a:solidFill>
              <a:latin typeface="Calibri"/>
              <a:ea typeface="Calibri"/>
              <a:cs typeface="Calibri"/>
              <a:sym typeface="Calibri"/>
            </a:endParaRPr>
          </a:p>
        </p:txBody>
      </p:sp>
      <p:sp>
        <p:nvSpPr>
          <p:cNvPr id="2050" name="Google Shape;2050;p61"/>
          <p:cNvSpPr txBox="1"/>
          <p:nvPr/>
        </p:nvSpPr>
        <p:spPr>
          <a:xfrm>
            <a:off x="365760" y="6263640"/>
            <a:ext cx="10972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1000"/>
              <a:buFont typeface="Calibri"/>
              <a:buNone/>
            </a:pPr>
            <a:r>
              <a:rPr lang="en-US" sz="1000" b="0" i="0" u="none" strike="noStrike" cap="none">
                <a:solidFill>
                  <a:srgbClr val="C9D3F2"/>
                </a:solidFill>
                <a:latin typeface="Calibri"/>
                <a:ea typeface="Calibri"/>
                <a:cs typeface="Calibri"/>
                <a:sym typeface="Calibri"/>
              </a:rPr>
              <a:t>6 / 10</a:t>
            </a:r>
            <a:endParaRPr sz="1000" b="0" i="0" u="none" strike="noStrike" cap="none">
              <a:solidFill>
                <a:schemeClr val="dk1"/>
              </a:solidFill>
              <a:latin typeface="Calibri"/>
              <a:ea typeface="Calibri"/>
              <a:cs typeface="Calibri"/>
              <a:sym typeface="Calibri"/>
            </a:endParaRPr>
          </a:p>
        </p:txBody>
      </p:sp>
      <p:sp>
        <p:nvSpPr>
          <p:cNvPr id="2051" name="Google Shape;2051;p61"/>
          <p:cNvSpPr txBox="1"/>
          <p:nvPr/>
        </p:nvSpPr>
        <p:spPr>
          <a:xfrm>
            <a:off x="1463040" y="6263640"/>
            <a:ext cx="82296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200"/>
              <a:buFont typeface="Calibri"/>
              <a:buNone/>
            </a:pPr>
            <a:r>
              <a:rPr lang="en-US" sz="1200" b="0" i="0" u="none" strike="noStrike" cap="none">
                <a:solidFill>
                  <a:srgbClr val="FFFFFF"/>
                </a:solidFill>
                <a:latin typeface="Calibri"/>
                <a:ea typeface="Calibri"/>
                <a:cs typeface="Calibri"/>
                <a:sym typeface="Calibri"/>
              </a:rPr>
              <a:t>The giveaway: look closely at the badge and the patch</a:t>
            </a:r>
            <a:endParaRPr sz="1200" b="0" i="0" u="none" strike="noStrike" cap="none">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2056"/>
        <p:cNvGrpSpPr/>
        <p:nvPr/>
      </p:nvGrpSpPr>
      <p:grpSpPr>
        <a:xfrm>
          <a:off x="0" y="0"/>
          <a:ext cx="0" cy="0"/>
          <a:chOff x="0" y="0"/>
          <a:chExt cx="0" cy="0"/>
        </a:xfrm>
      </p:grpSpPr>
      <p:pic>
        <p:nvPicPr>
          <p:cNvPr id="2057" name="Google Shape;2057;p62" descr="/tmp/claude-0/-home-claude/0eb6c878-c4ca-5944-9399-a7d616d972c5/scratchpad/v2/media/s67_0e8b2f45.jpg"/>
          <p:cNvPicPr preferRelativeResize="0"/>
          <p:nvPr/>
        </p:nvPicPr>
        <p:blipFill rotWithShape="1">
          <a:blip r:embed="rId3">
            <a:alphaModFix/>
          </a:blip>
          <a:srcRect/>
          <a:stretch/>
        </p:blipFill>
        <p:spPr>
          <a:xfrm>
            <a:off x="3642512" y="365760"/>
            <a:ext cx="6003950" cy="6126480"/>
          </a:xfrm>
          <a:prstGeom prst="rect">
            <a:avLst/>
          </a:prstGeom>
          <a:noFill/>
          <a:ln>
            <a:noFill/>
          </a:ln>
        </p:spPr>
      </p:pic>
      <p:sp>
        <p:nvSpPr>
          <p:cNvPr id="2058" name="Google Shape;2058;p62"/>
          <p:cNvSpPr/>
          <p:nvPr/>
        </p:nvSpPr>
        <p:spPr>
          <a:xfrm>
            <a:off x="365760" y="365760"/>
            <a:ext cx="1737360" cy="548640"/>
          </a:xfrm>
          <a:prstGeom prst="roundRect">
            <a:avLst>
              <a:gd name="adj" fmla="val 50000"/>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62"/>
          <p:cNvSpPr txBox="1"/>
          <p:nvPr/>
        </p:nvSpPr>
        <p:spPr>
          <a:xfrm>
            <a:off x="365760" y="365760"/>
            <a:ext cx="173736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real or fake?</a:t>
            </a:r>
            <a:endParaRPr sz="1300" b="0" i="0" u="none" strike="noStrike" cap="none">
              <a:solidFill>
                <a:schemeClr val="dk1"/>
              </a:solidFill>
              <a:latin typeface="Calibri"/>
              <a:ea typeface="Calibri"/>
              <a:cs typeface="Calibri"/>
              <a:sym typeface="Calibri"/>
            </a:endParaRPr>
          </a:p>
        </p:txBody>
      </p:sp>
      <p:sp>
        <p:nvSpPr>
          <p:cNvPr id="2060" name="Google Shape;2060;p62"/>
          <p:cNvSpPr txBox="1"/>
          <p:nvPr/>
        </p:nvSpPr>
        <p:spPr>
          <a:xfrm>
            <a:off x="365760" y="6263640"/>
            <a:ext cx="10972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1000"/>
              <a:buFont typeface="Calibri"/>
              <a:buNone/>
            </a:pPr>
            <a:r>
              <a:rPr lang="en-US" sz="1000" b="0" i="0" u="none" strike="noStrike" cap="none">
                <a:solidFill>
                  <a:srgbClr val="C9D3F2"/>
                </a:solidFill>
                <a:latin typeface="Calibri"/>
                <a:ea typeface="Calibri"/>
                <a:cs typeface="Calibri"/>
                <a:sym typeface="Calibri"/>
              </a:rPr>
              <a:t>7 / 10</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2065"/>
        <p:cNvGrpSpPr/>
        <p:nvPr/>
      </p:nvGrpSpPr>
      <p:grpSpPr>
        <a:xfrm>
          <a:off x="0" y="0"/>
          <a:ext cx="0" cy="0"/>
          <a:chOff x="0" y="0"/>
          <a:chExt cx="0" cy="0"/>
        </a:xfrm>
      </p:grpSpPr>
      <p:pic>
        <p:nvPicPr>
          <p:cNvPr id="2066" name="Google Shape;2066;p63" descr="/tmp/claude-0/-home-claude/0eb6c878-c4ca-5944-9399-a7d616d972c5/scratchpad/v2/media/s68_2a0fbca4.jpg"/>
          <p:cNvPicPr preferRelativeResize="0"/>
          <p:nvPr/>
        </p:nvPicPr>
        <p:blipFill rotWithShape="1">
          <a:blip r:embed="rId3">
            <a:alphaModFix/>
          </a:blip>
          <a:srcRect/>
          <a:stretch/>
        </p:blipFill>
        <p:spPr>
          <a:xfrm>
            <a:off x="3581248" y="365760"/>
            <a:ext cx="6126480" cy="6126480"/>
          </a:xfrm>
          <a:prstGeom prst="rect">
            <a:avLst/>
          </a:prstGeom>
          <a:noFill/>
          <a:ln>
            <a:noFill/>
          </a:ln>
        </p:spPr>
      </p:pic>
      <p:sp>
        <p:nvSpPr>
          <p:cNvPr id="2067" name="Google Shape;2067;p63"/>
          <p:cNvSpPr/>
          <p:nvPr/>
        </p:nvSpPr>
        <p:spPr>
          <a:xfrm>
            <a:off x="365760" y="365760"/>
            <a:ext cx="1737360" cy="548640"/>
          </a:xfrm>
          <a:prstGeom prst="roundRect">
            <a:avLst>
              <a:gd name="adj" fmla="val 50000"/>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8" name="Google Shape;2068;p63"/>
          <p:cNvSpPr txBox="1"/>
          <p:nvPr/>
        </p:nvSpPr>
        <p:spPr>
          <a:xfrm>
            <a:off x="365760" y="365760"/>
            <a:ext cx="173736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real or fake?</a:t>
            </a:r>
            <a:endParaRPr sz="1300" b="0" i="0" u="none" strike="noStrike" cap="none">
              <a:solidFill>
                <a:schemeClr val="dk1"/>
              </a:solidFill>
              <a:latin typeface="Calibri"/>
              <a:ea typeface="Calibri"/>
              <a:cs typeface="Calibri"/>
              <a:sym typeface="Calibri"/>
            </a:endParaRPr>
          </a:p>
        </p:txBody>
      </p:sp>
      <p:sp>
        <p:nvSpPr>
          <p:cNvPr id="2069" name="Google Shape;2069;p63"/>
          <p:cNvSpPr txBox="1"/>
          <p:nvPr/>
        </p:nvSpPr>
        <p:spPr>
          <a:xfrm>
            <a:off x="365760" y="6263640"/>
            <a:ext cx="10972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1000"/>
              <a:buFont typeface="Calibri"/>
              <a:buNone/>
            </a:pPr>
            <a:r>
              <a:rPr lang="en-US" sz="1000" b="0" i="0" u="none" strike="noStrike" cap="none">
                <a:solidFill>
                  <a:srgbClr val="C9D3F2"/>
                </a:solidFill>
                <a:latin typeface="Calibri"/>
                <a:ea typeface="Calibri"/>
                <a:cs typeface="Calibri"/>
                <a:sym typeface="Calibri"/>
              </a:rPr>
              <a:t>8 / 10</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2074"/>
        <p:cNvGrpSpPr/>
        <p:nvPr/>
      </p:nvGrpSpPr>
      <p:grpSpPr>
        <a:xfrm>
          <a:off x="0" y="0"/>
          <a:ext cx="0" cy="0"/>
          <a:chOff x="0" y="0"/>
          <a:chExt cx="0" cy="0"/>
        </a:xfrm>
      </p:grpSpPr>
      <p:pic>
        <p:nvPicPr>
          <p:cNvPr id="2075" name="Google Shape;2075;p64" descr="/tmp/claude-0/-home-claude/0eb6c878-c4ca-5944-9399-a7d616d972c5/scratchpad/v2/media/s69_772d8895.jpg"/>
          <p:cNvPicPr preferRelativeResize="0"/>
          <p:nvPr/>
        </p:nvPicPr>
        <p:blipFill rotWithShape="1">
          <a:blip r:embed="rId3">
            <a:alphaModFix/>
          </a:blip>
          <a:srcRect/>
          <a:stretch/>
        </p:blipFill>
        <p:spPr>
          <a:xfrm>
            <a:off x="4347058" y="365760"/>
            <a:ext cx="4594860" cy="6126480"/>
          </a:xfrm>
          <a:prstGeom prst="rect">
            <a:avLst/>
          </a:prstGeom>
          <a:noFill/>
          <a:ln>
            <a:noFill/>
          </a:ln>
        </p:spPr>
      </p:pic>
      <p:sp>
        <p:nvSpPr>
          <p:cNvPr id="2076" name="Google Shape;2076;p64"/>
          <p:cNvSpPr/>
          <p:nvPr/>
        </p:nvSpPr>
        <p:spPr>
          <a:xfrm>
            <a:off x="365760" y="365760"/>
            <a:ext cx="1737360" cy="548640"/>
          </a:xfrm>
          <a:prstGeom prst="roundRect">
            <a:avLst>
              <a:gd name="adj" fmla="val 50000"/>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64"/>
          <p:cNvSpPr txBox="1"/>
          <p:nvPr/>
        </p:nvSpPr>
        <p:spPr>
          <a:xfrm>
            <a:off x="365760" y="365760"/>
            <a:ext cx="173736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real or fake?</a:t>
            </a:r>
            <a:endParaRPr sz="1300" b="0" i="0" u="none" strike="noStrike" cap="none">
              <a:solidFill>
                <a:schemeClr val="dk1"/>
              </a:solidFill>
              <a:latin typeface="Calibri"/>
              <a:ea typeface="Calibri"/>
              <a:cs typeface="Calibri"/>
              <a:sym typeface="Calibri"/>
            </a:endParaRPr>
          </a:p>
        </p:txBody>
      </p:sp>
      <p:sp>
        <p:nvSpPr>
          <p:cNvPr id="2078" name="Google Shape;2078;p64"/>
          <p:cNvSpPr txBox="1"/>
          <p:nvPr/>
        </p:nvSpPr>
        <p:spPr>
          <a:xfrm>
            <a:off x="365760" y="6263640"/>
            <a:ext cx="10972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1000"/>
              <a:buFont typeface="Calibri"/>
              <a:buNone/>
            </a:pPr>
            <a:r>
              <a:rPr lang="en-US" sz="1000" b="0" i="0" u="none" strike="noStrike" cap="none">
                <a:solidFill>
                  <a:srgbClr val="C9D3F2"/>
                </a:solidFill>
                <a:latin typeface="Calibri"/>
                <a:ea typeface="Calibri"/>
                <a:cs typeface="Calibri"/>
                <a:sym typeface="Calibri"/>
              </a:rPr>
              <a:t>9 / 10</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151845"/>
        </a:solidFill>
        <a:effectLst/>
      </p:bgPr>
    </p:bg>
    <p:spTree>
      <p:nvGrpSpPr>
        <p:cNvPr id="1" name="Shape 2083"/>
        <p:cNvGrpSpPr/>
        <p:nvPr/>
      </p:nvGrpSpPr>
      <p:grpSpPr>
        <a:xfrm>
          <a:off x="0" y="0"/>
          <a:ext cx="0" cy="0"/>
          <a:chOff x="0" y="0"/>
          <a:chExt cx="0" cy="0"/>
        </a:xfrm>
      </p:grpSpPr>
      <p:pic>
        <p:nvPicPr>
          <p:cNvPr id="2084" name="Google Shape;2084;p65" descr="/tmp/claude-0/-home-claude/0eb6c878-c4ca-5944-9399-a7d616d972c5/scratchpad/v2/media/s70_61bb87ed.jpg"/>
          <p:cNvPicPr preferRelativeResize="0"/>
          <p:nvPr/>
        </p:nvPicPr>
        <p:blipFill rotWithShape="1">
          <a:blip r:embed="rId3">
            <a:alphaModFix/>
          </a:blip>
          <a:srcRect/>
          <a:stretch/>
        </p:blipFill>
        <p:spPr>
          <a:xfrm>
            <a:off x="4347058" y="365760"/>
            <a:ext cx="4594860" cy="6126480"/>
          </a:xfrm>
          <a:prstGeom prst="rect">
            <a:avLst/>
          </a:prstGeom>
          <a:noFill/>
          <a:ln>
            <a:noFill/>
          </a:ln>
        </p:spPr>
      </p:pic>
      <p:sp>
        <p:nvSpPr>
          <p:cNvPr id="2085" name="Google Shape;2085;p65"/>
          <p:cNvSpPr/>
          <p:nvPr/>
        </p:nvSpPr>
        <p:spPr>
          <a:xfrm>
            <a:off x="365760" y="365760"/>
            <a:ext cx="1737360" cy="548640"/>
          </a:xfrm>
          <a:prstGeom prst="roundRect">
            <a:avLst>
              <a:gd name="adj" fmla="val 50000"/>
            </a:avLst>
          </a:prstGeom>
          <a:solidFill>
            <a:srgbClr val="DD1B22"/>
          </a:solidFill>
          <a:ln w="12700" cap="flat" cmpd="sng">
            <a:solidFill>
              <a:srgbClr val="DD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2086;p65"/>
          <p:cNvSpPr txBox="1"/>
          <p:nvPr/>
        </p:nvSpPr>
        <p:spPr>
          <a:xfrm>
            <a:off x="365760" y="365760"/>
            <a:ext cx="173736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real or fake?</a:t>
            </a:r>
            <a:endParaRPr sz="1300" b="0" i="0" u="none" strike="noStrike" cap="none">
              <a:solidFill>
                <a:schemeClr val="dk1"/>
              </a:solidFill>
              <a:latin typeface="Calibri"/>
              <a:ea typeface="Calibri"/>
              <a:cs typeface="Calibri"/>
              <a:sym typeface="Calibri"/>
            </a:endParaRPr>
          </a:p>
        </p:txBody>
      </p:sp>
      <p:sp>
        <p:nvSpPr>
          <p:cNvPr id="2087" name="Google Shape;2087;p65"/>
          <p:cNvSpPr txBox="1"/>
          <p:nvPr/>
        </p:nvSpPr>
        <p:spPr>
          <a:xfrm>
            <a:off x="365760" y="6263640"/>
            <a:ext cx="10972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1000"/>
              <a:buFont typeface="Calibri"/>
              <a:buNone/>
            </a:pPr>
            <a:r>
              <a:rPr lang="en-US" sz="1000" b="0" i="0" u="none" strike="noStrike" cap="none">
                <a:solidFill>
                  <a:srgbClr val="C9D3F2"/>
                </a:solidFill>
                <a:latin typeface="Calibri"/>
                <a:ea typeface="Calibri"/>
                <a:cs typeface="Calibri"/>
                <a:sym typeface="Calibri"/>
              </a:rPr>
              <a:t>10 / 10</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292D6F"/>
        </a:solidFill>
        <a:effectLst/>
      </p:bgPr>
    </p:bg>
    <p:spTree>
      <p:nvGrpSpPr>
        <p:cNvPr id="1" name="Shape 2092"/>
        <p:cNvGrpSpPr/>
        <p:nvPr/>
      </p:nvGrpSpPr>
      <p:grpSpPr>
        <a:xfrm>
          <a:off x="0" y="0"/>
          <a:ext cx="0" cy="0"/>
          <a:chOff x="0" y="0"/>
          <a:chExt cx="0" cy="0"/>
        </a:xfrm>
      </p:grpSpPr>
      <p:sp>
        <p:nvSpPr>
          <p:cNvPr id="2093" name="Google Shape;2093;p66"/>
          <p:cNvSpPr/>
          <p:nvPr/>
        </p:nvSpPr>
        <p:spPr>
          <a:xfrm>
            <a:off x="7406640" y="0"/>
            <a:ext cx="4785055" cy="6858000"/>
          </a:xfrm>
          <a:prstGeom prst="rect">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94" name="Google Shape;2094;p66" descr="/tmp/claude-0/-home-claude/0eb6c878-c4ca-5944-9399-a7d616d972c5/scratchpad/v2/media/s01_70b3e172.png"/>
          <p:cNvPicPr preferRelativeResize="0"/>
          <p:nvPr/>
        </p:nvPicPr>
        <p:blipFill rotWithShape="1">
          <a:blip r:embed="rId3">
            <a:alphaModFix/>
          </a:blip>
          <a:srcRect/>
          <a:stretch/>
        </p:blipFill>
        <p:spPr>
          <a:xfrm>
            <a:off x="8092440" y="1188720"/>
            <a:ext cx="3291840" cy="1126053"/>
          </a:xfrm>
          <a:prstGeom prst="rect">
            <a:avLst/>
          </a:prstGeom>
          <a:noFill/>
          <a:ln>
            <a:noFill/>
          </a:ln>
        </p:spPr>
      </p:pic>
      <p:sp>
        <p:nvSpPr>
          <p:cNvPr id="2095" name="Google Shape;2095;p66"/>
          <p:cNvSpPr txBox="1"/>
          <p:nvPr/>
        </p:nvSpPr>
        <p:spPr>
          <a:xfrm>
            <a:off x="731520" y="535565"/>
            <a:ext cx="6309300" cy="100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5200"/>
              <a:buFont typeface="Calibri"/>
              <a:buNone/>
            </a:pPr>
            <a:r>
              <a:rPr lang="en-US" sz="5200" b="1" i="0" u="none" strike="noStrike" cap="none">
                <a:solidFill>
                  <a:srgbClr val="FFFFFF"/>
                </a:solidFill>
                <a:latin typeface="Calibri"/>
                <a:ea typeface="Calibri"/>
                <a:cs typeface="Calibri"/>
                <a:sym typeface="Calibri"/>
              </a:rPr>
              <a:t>Reach out!</a:t>
            </a:r>
            <a:endParaRPr sz="5200" b="0" i="0" u="none" strike="noStrike" cap="none">
              <a:solidFill>
                <a:schemeClr val="dk1"/>
              </a:solidFill>
              <a:latin typeface="Calibri"/>
              <a:ea typeface="Calibri"/>
              <a:cs typeface="Calibri"/>
              <a:sym typeface="Calibri"/>
            </a:endParaRPr>
          </a:p>
        </p:txBody>
      </p:sp>
      <p:sp>
        <p:nvSpPr>
          <p:cNvPr id="2096" name="Google Shape;2096;p66"/>
          <p:cNvSpPr txBox="1"/>
          <p:nvPr/>
        </p:nvSpPr>
        <p:spPr>
          <a:xfrm>
            <a:off x="731520" y="1465205"/>
            <a:ext cx="6309300" cy="548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2000"/>
              <a:buFont typeface="Calibri"/>
              <a:buNone/>
            </a:pPr>
            <a:r>
              <a:rPr lang="en-US" sz="2200" b="0" i="0" u="none" strike="noStrike" cap="none">
                <a:solidFill>
                  <a:srgbClr val="C9D3F2"/>
                </a:solidFill>
                <a:latin typeface="Calibri"/>
                <a:ea typeface="Calibri"/>
                <a:cs typeface="Calibri"/>
                <a:sym typeface="Calibri"/>
              </a:rPr>
              <a:t>We're here to help.</a:t>
            </a:r>
            <a:endParaRPr sz="2200" b="0" i="0" u="none" strike="noStrike" cap="none">
              <a:solidFill>
                <a:schemeClr val="dk1"/>
              </a:solidFill>
              <a:latin typeface="Calibri"/>
              <a:ea typeface="Calibri"/>
              <a:cs typeface="Calibri"/>
              <a:sym typeface="Calibri"/>
            </a:endParaRPr>
          </a:p>
        </p:txBody>
      </p:sp>
      <p:sp>
        <p:nvSpPr>
          <p:cNvPr id="2097" name="Google Shape;2097;p66"/>
          <p:cNvSpPr/>
          <p:nvPr/>
        </p:nvSpPr>
        <p:spPr>
          <a:xfrm>
            <a:off x="731520" y="2323550"/>
            <a:ext cx="5852100" cy="1051500"/>
          </a:xfrm>
          <a:prstGeom prst="roundRect">
            <a:avLst>
              <a:gd name="adj" fmla="val 10435"/>
            </a:avLst>
          </a:prstGeom>
          <a:solidFill>
            <a:srgbClr val="1F2358"/>
          </a:solid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100"/>
          </a:p>
        </p:txBody>
      </p:sp>
      <p:sp>
        <p:nvSpPr>
          <p:cNvPr id="2098" name="Google Shape;2098;p66"/>
          <p:cNvSpPr txBox="1"/>
          <p:nvPr/>
        </p:nvSpPr>
        <p:spPr>
          <a:xfrm>
            <a:off x="1005840" y="2414990"/>
            <a:ext cx="5394900" cy="868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400"/>
              <a:buFont typeface="Calibri"/>
              <a:buNone/>
            </a:pPr>
            <a:r>
              <a:rPr lang="en-US" sz="2100" b="1" i="0" u="none" strike="noStrike" cap="none">
                <a:solidFill>
                  <a:srgbClr val="FFFFFF"/>
                </a:solidFill>
                <a:latin typeface="Calibri"/>
                <a:ea typeface="Calibri"/>
                <a:cs typeface="Calibri"/>
                <a:sym typeface="Calibri"/>
              </a:rPr>
              <a:t>Mac Clemmens  </a:t>
            </a:r>
            <a:r>
              <a:rPr lang="en-US" sz="2100" b="0" i="0" u="none" strike="noStrike" cap="none">
                <a:solidFill>
                  <a:srgbClr val="C9D3F2"/>
                </a:solidFill>
                <a:latin typeface="Calibri"/>
                <a:ea typeface="Calibri"/>
                <a:cs typeface="Calibri"/>
                <a:sym typeface="Calibri"/>
              </a:rPr>
              <a:t>Streamline / CivicPlus</a:t>
            </a:r>
            <a:endParaRPr sz="21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FFFFFF"/>
              </a:buClr>
              <a:buSzPts val="1400"/>
              <a:buFont typeface="Calibri"/>
              <a:buNone/>
            </a:pPr>
            <a:r>
              <a:rPr lang="en-US" sz="2100" b="0" i="0" u="sng" strike="noStrike" cap="none">
                <a:solidFill>
                  <a:srgbClr val="A4C2F4"/>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mac.clemmens@civicplus.com</a:t>
            </a:r>
            <a:endParaRPr sz="2100" b="0" i="0" u="none" strike="noStrike" cap="none">
              <a:solidFill>
                <a:srgbClr val="A4C2F4"/>
              </a:solidFill>
              <a:latin typeface="Calibri"/>
              <a:ea typeface="Calibri"/>
              <a:cs typeface="Calibri"/>
              <a:sym typeface="Calibri"/>
            </a:endParaRPr>
          </a:p>
        </p:txBody>
      </p:sp>
      <p:sp>
        <p:nvSpPr>
          <p:cNvPr id="2099" name="Google Shape;2099;p66"/>
          <p:cNvSpPr/>
          <p:nvPr/>
        </p:nvSpPr>
        <p:spPr>
          <a:xfrm>
            <a:off x="731520" y="3557990"/>
            <a:ext cx="5852100" cy="1051500"/>
          </a:xfrm>
          <a:prstGeom prst="roundRect">
            <a:avLst>
              <a:gd name="adj" fmla="val 10435"/>
            </a:avLst>
          </a:prstGeom>
          <a:solidFill>
            <a:srgbClr val="1F2358"/>
          </a:solidFill>
          <a:ln w="12700" cap="flat" cmpd="sng">
            <a:solidFill>
              <a:srgbClr val="3D42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100"/>
          </a:p>
        </p:txBody>
      </p:sp>
      <p:sp>
        <p:nvSpPr>
          <p:cNvPr id="2100" name="Google Shape;2100;p66"/>
          <p:cNvSpPr txBox="1"/>
          <p:nvPr/>
        </p:nvSpPr>
        <p:spPr>
          <a:xfrm>
            <a:off x="1005840" y="3649430"/>
            <a:ext cx="5394900" cy="868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400"/>
              <a:buFont typeface="Calibri"/>
              <a:buNone/>
            </a:pPr>
            <a:r>
              <a:rPr lang="en-US" sz="2100" b="1" i="0" u="none" strike="noStrike" cap="none">
                <a:solidFill>
                  <a:srgbClr val="FFFFFF"/>
                </a:solidFill>
                <a:latin typeface="Calibri"/>
                <a:ea typeface="Calibri"/>
                <a:cs typeface="Calibri"/>
                <a:sym typeface="Calibri"/>
              </a:rPr>
              <a:t>Chantal Unfug  </a:t>
            </a:r>
            <a:r>
              <a:rPr lang="en-US" sz="2100" b="0" i="0" u="none" strike="noStrike" cap="none">
                <a:solidFill>
                  <a:srgbClr val="C9D3F2"/>
                </a:solidFill>
                <a:latin typeface="Calibri"/>
                <a:ea typeface="Calibri"/>
                <a:cs typeface="Calibri"/>
                <a:sym typeface="Calibri"/>
              </a:rPr>
              <a:t>NSDA</a:t>
            </a:r>
            <a:endParaRPr sz="21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FFFFFF"/>
              </a:buClr>
              <a:buSzPts val="1400"/>
              <a:buFont typeface="Calibri"/>
              <a:buNone/>
            </a:pPr>
            <a:r>
              <a:rPr lang="en-US" sz="2100" b="0" i="0" u="sng" strike="noStrike" cap="none">
                <a:solidFill>
                  <a:srgbClr val="A4C2F4"/>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chantalu@nationalspecialdistricts.org</a:t>
            </a:r>
            <a:endParaRPr sz="2100" b="0" i="0" u="none" strike="noStrike" cap="none">
              <a:solidFill>
                <a:srgbClr val="A4C2F4"/>
              </a:solidFill>
              <a:latin typeface="Calibri"/>
              <a:ea typeface="Calibri"/>
              <a:cs typeface="Calibri"/>
              <a:sym typeface="Calibri"/>
            </a:endParaRPr>
          </a:p>
        </p:txBody>
      </p:sp>
      <p:pic>
        <p:nvPicPr>
          <p:cNvPr id="2101" name="Google Shape;2101;p66"/>
          <p:cNvPicPr preferRelativeResize="0"/>
          <p:nvPr/>
        </p:nvPicPr>
        <p:blipFill>
          <a:blip r:embed="rId6">
            <a:alphaModFix/>
          </a:blip>
          <a:stretch>
            <a:fillRect/>
          </a:stretch>
        </p:blipFill>
        <p:spPr>
          <a:xfrm>
            <a:off x="8092447" y="4160500"/>
            <a:ext cx="2925088" cy="548650"/>
          </a:xfrm>
          <a:prstGeom prst="rect">
            <a:avLst/>
          </a:prstGeom>
          <a:noFill/>
          <a:ln>
            <a:noFill/>
          </a:ln>
        </p:spPr>
      </p:pic>
      <p:sp>
        <p:nvSpPr>
          <p:cNvPr id="2102" name="Google Shape;2102;p66"/>
          <p:cNvSpPr/>
          <p:nvPr/>
        </p:nvSpPr>
        <p:spPr>
          <a:xfrm>
            <a:off x="0" y="5015950"/>
            <a:ext cx="7406700" cy="1842000"/>
          </a:xfrm>
          <a:prstGeom prst="rect">
            <a:avLst/>
          </a:prstGeom>
          <a:solidFill>
            <a:srgbClr val="1F23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66"/>
          <p:cNvSpPr txBox="1"/>
          <p:nvPr/>
        </p:nvSpPr>
        <p:spPr>
          <a:xfrm>
            <a:off x="2011857" y="5460972"/>
            <a:ext cx="4206300" cy="320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F2"/>
              </a:buClr>
              <a:buSzPts val="1050"/>
              <a:buFont typeface="Calibri"/>
              <a:buNone/>
            </a:pPr>
            <a:r>
              <a:rPr lang="en-US" sz="1550">
                <a:solidFill>
                  <a:srgbClr val="C9D3F2"/>
                </a:solidFill>
                <a:latin typeface="Calibri"/>
                <a:ea typeface="Calibri"/>
                <a:cs typeface="Calibri"/>
                <a:sym typeface="Calibri"/>
              </a:rPr>
              <a:t>DOWNLOAD THIS PRESENTATION</a:t>
            </a:r>
            <a:endParaRPr sz="1550" b="0" i="0" u="none" strike="noStrike" cap="none">
              <a:solidFill>
                <a:schemeClr val="dk1"/>
              </a:solidFill>
              <a:latin typeface="Calibri"/>
              <a:ea typeface="Calibri"/>
              <a:cs typeface="Calibri"/>
              <a:sym typeface="Calibri"/>
            </a:endParaRPr>
          </a:p>
        </p:txBody>
      </p:sp>
      <p:sp>
        <p:nvSpPr>
          <p:cNvPr id="2104" name="Google Shape;2104;p66"/>
          <p:cNvSpPr txBox="1"/>
          <p:nvPr/>
        </p:nvSpPr>
        <p:spPr>
          <a:xfrm>
            <a:off x="2011857" y="5753580"/>
            <a:ext cx="4206300" cy="640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3400"/>
              <a:buFont typeface="Calibri"/>
              <a:buNone/>
            </a:pPr>
            <a:r>
              <a:rPr lang="en-US" sz="3400" b="1">
                <a:solidFill>
                  <a:srgbClr val="FFFFFF"/>
                </a:solidFill>
                <a:latin typeface="Calibri"/>
                <a:ea typeface="Calibri"/>
                <a:cs typeface="Calibri"/>
                <a:sym typeface="Calibri"/>
              </a:rPr>
              <a:t>tinyurl.com/sda-nsda</a:t>
            </a:r>
            <a:endParaRPr sz="3400" b="0" i="0" u="none" strike="noStrike" cap="none">
              <a:solidFill>
                <a:schemeClr val="dk1"/>
              </a:solidFill>
              <a:latin typeface="Calibri"/>
              <a:ea typeface="Calibri"/>
              <a:cs typeface="Calibri"/>
              <a:sym typeface="Calibri"/>
            </a:endParaRPr>
          </a:p>
        </p:txBody>
      </p:sp>
      <p:pic>
        <p:nvPicPr>
          <p:cNvPr id="2105" name="Google Shape;2105;p66"/>
          <p:cNvPicPr preferRelativeResize="0"/>
          <p:nvPr/>
        </p:nvPicPr>
        <p:blipFill>
          <a:blip r:embed="rId7">
            <a:alphaModFix/>
          </a:blip>
          <a:stretch>
            <a:fillRect/>
          </a:stretch>
        </p:blipFill>
        <p:spPr>
          <a:xfrm>
            <a:off x="731529" y="5433998"/>
            <a:ext cx="1005921" cy="1005900"/>
          </a:xfrm>
          <a:prstGeom prst="rect">
            <a:avLst/>
          </a:prstGeom>
          <a:solidFill>
            <a:srgbClr val="FFFFFF"/>
          </a:solidFill>
          <a:ln w="12700" cap="flat" cmpd="sng">
            <a:solidFill>
              <a:srgbClr val="FFFFFF"/>
            </a:solidFill>
            <a:prstDash val="solid"/>
            <a:round/>
            <a:headEnd type="none" w="sm" len="sm"/>
            <a:tailEnd type="none" w="sm" len="sm"/>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1C9E7553A782844AB05BCEDB9FB8E86" ma:contentTypeVersion="12" ma:contentTypeDescription="Create a new document." ma:contentTypeScope="" ma:versionID="4d123d4bfbec65c9cba2b2c882b0b09b">
  <xsd:schema xmlns:xsd="http://www.w3.org/2001/XMLSchema" xmlns:xs="http://www.w3.org/2001/XMLSchema" xmlns:p="http://schemas.microsoft.com/office/2006/metadata/properties" xmlns:ns2="bc5db3ea-0bb4-49b9-9f0e-ddeac2ed9770" xmlns:ns3="86d169ae-d11a-4ca8-afcb-75ab97991f8b" targetNamespace="http://schemas.microsoft.com/office/2006/metadata/properties" ma:root="true" ma:fieldsID="c2417de61613e4618a2c1240b93e94bc" ns2:_="" ns3:_="">
    <xsd:import namespace="bc5db3ea-0bb4-49b9-9f0e-ddeac2ed9770"/>
    <xsd:import namespace="86d169ae-d11a-4ca8-afcb-75ab97991f8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5db3ea-0bb4-49b9-9f0e-ddeac2ed97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4f5f292-a91f-47d1-9bfd-13bf556621a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6d169ae-d11a-4ca8-afcb-75ab97991f8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e50a984-b286-4f57-b9d3-0f543007e48e}" ma:internalName="TaxCatchAll" ma:showField="CatchAllData" ma:web="86d169ae-d11a-4ca8-afcb-75ab97991f8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6d169ae-d11a-4ca8-afcb-75ab97991f8b" xsi:nil="true"/>
    <lcf76f155ced4ddcb4097134ff3c332f xmlns="bc5db3ea-0bb4-49b9-9f0e-ddeac2ed977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60B579E-5108-403B-8737-772A63898D81}"/>
</file>

<file path=customXml/itemProps2.xml><?xml version="1.0" encoding="utf-8"?>
<ds:datastoreItem xmlns:ds="http://schemas.openxmlformats.org/officeDocument/2006/customXml" ds:itemID="{DE569913-F0A9-453E-B1C2-C3B720969AC9}"/>
</file>

<file path=customXml/itemProps3.xml><?xml version="1.0" encoding="utf-8"?>
<ds:datastoreItem xmlns:ds="http://schemas.openxmlformats.org/officeDocument/2006/customXml" ds:itemID="{4DF5D3FE-1F3A-499D-B926-6BB17EA8C9E4}"/>
</file>

<file path=docProps/app.xml><?xml version="1.0" encoding="utf-8"?>
<Properties xmlns="http://schemas.openxmlformats.org/officeDocument/2006/extended-properties" xmlns:vt="http://schemas.openxmlformats.org/officeDocument/2006/docPropsVTypes">
  <TotalTime>1</TotalTime>
  <Words>5458</Words>
  <Application>Microsoft Office PowerPoint</Application>
  <PresentationFormat>Widescreen</PresentationFormat>
  <Paragraphs>934</Paragraphs>
  <Slides>64</Slides>
  <Notes>64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64</vt:i4>
      </vt:variant>
    </vt:vector>
  </HeadingPairs>
  <TitlesOfParts>
    <vt:vector size="67"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Chantal Unfug</dc:creator>
  <cp:lastModifiedBy>Chantal Unfug (NSD)</cp:lastModifiedBy>
  <cp:revision>1</cp:revision>
  <dcterms:modified xsi:type="dcterms:W3CDTF">2026-10-10T20:45:11Z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0x01010051C9E7553A782844AB05BCEDB9FB8E86</vt:lpwstr>
  </property>
</Properties>
</file>